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9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72764-D5C7-4A45-9AD1-636EE63E6D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63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DD44AD-17AE-4F74-A72D-0F21B8520E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748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26777-49C3-4243-9433-74BAE8E782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1808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68FC695-243E-4FEC-B07B-573A0C7A23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11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BC70A9-D2A2-46BD-BB52-D98491A2F1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6506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18096-C49F-4662-8834-56569190FB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1185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EA2CB-1DB4-4CB0-80B8-B240BF25E1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748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F24893-7C75-46B5-B14C-41E04D9EA6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8518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5F94FF-2882-4680-8527-FE2320104B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851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99CA0-88D6-423F-9A33-35406F7054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460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FE3FB-B20E-40CA-AFEF-4EC39D2EDB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2398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496FCB-FE61-4F2A-A164-7620EEE235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831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6930BB4-CB28-49D3-B240-66E89BBB149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m/imgres?imgurl=http://i146.photobucket.com/albums/r250/Reload2Unload/myyuck.jpg&amp;imgrefurl=http://profile.myspace.com/index.cfm%3Ffuseaction%3Duser.viewprofile%26friendID%3D41180098&amp;h=234&amp;w=230&amp;sz=12&amp;hl=en&amp;start=4&amp;um=1&amp;usg=__9dvSE8OMUMyNWIX6UPjklDwWge0=&amp;tbnid=sBd9vfypttCG0M:&amp;tbnh=109&amp;tbnw=107&amp;prev=/images%3Fq%3DMr%2BYuck%26um%3D1%26hl%3De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/imgres?imgurl=http://www.mcb.uct.ac.za/tutorial/mcb3011s/virusentanimal_files/cell400.jpg&amp;imgrefurl=http://www.mcb.uct.ac.za/tutorial/mcb3011s/MCB3011S%2520Virology.htm&amp;h=484&amp;w=400&amp;sz=40&amp;hl=en&amp;start=12&amp;usg=__OnovpR0OTUgG9DHnwTvDAwQUL4g=&amp;tbnid=chYVTeadnKkcbM:&amp;tbnh=129&amp;tbnw=107&amp;prev=/images%3Fq%3Dcell%26gbv%3D2%26hl%3Den" TargetMode="External"/><Relationship Id="rId3" Type="http://schemas.openxmlformats.org/officeDocument/2006/relationships/image" Target="../media/image23.jpe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1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2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kara.allthingsd.com/files/2007/11/01-coll-dna-knoll-l.jpg&amp;imgrefurl=http://kara.allthingsd.com/20071119/kara-visits-23andme/&amp;h=386&amp;w=298&amp;sz=31&amp;hl=en&amp;start=1&amp;usg=__kgRbF7nW_nPG05YFQvmBjXURTpA=&amp;tbnid=5_Qb8X_R1ptUTM:&amp;tbnh=123&amp;tbnw=95&amp;prev=/images%3Fq%3DDNA%26gbv%3D2%26hl%3Den" TargetMode="External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gosmelltheflowers.com/blog/wp-content/uploads/2007/10/pills2.jpg&amp;imgrefurl=http://gosmelltheflowers.com/archives/5599&amp;h=369&amp;w=551&amp;sz=29&amp;hl=en&amp;start=2&amp;um=1&amp;usg=__IizrU3Cxms8KWIXqY0wIp5Cjtv0=&amp;tbnid=hXznNfdXV__D4M:&amp;tbnh=89&amp;tbnw=133&amp;prev=/images%3Fq%3Dpills%26um%3D1%26hl%3Den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nlm.nih.gov/medlineplus/ency/images/ency/fullsize/19401.jpg&amp;imgrefurl=http://www.nlm.nih.gov/medlineplus/ency/presentations/100200_1.htm&amp;h=320&amp;w=400&amp;sz=7&amp;hl=en&amp;start=46&amp;um=1&amp;usg=__HBgHzdunVANEHC_Nz5KQlLTgY4M=&amp;tbnid=IFQRLoVEVjnjBM:&amp;tbnh=99&amp;tbnw=124&amp;prev=/images%3Fq%3Ddose%26start%3D40%26ndsp%3D20%26um%3D1%26hl%3Den%26sa%3DN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bmb.leeds.ac.uk/teaching/icu3/lecture/22/organs.jpg&amp;imgrefurl=http://www.bmb.leeds.ac.uk/teaching/icu3/lecture/22/index.htm&amp;h=585&amp;w=359&amp;sz=22&amp;hl=en&amp;start=5&amp;um=1&amp;usg=__fctzcowZ63gIx_HmItAwtpEixmk=&amp;tbnid=mMc4rJb3KQIenM:&amp;tbnh=135&amp;tbnw=83&amp;prev=/images%3Fq%3Dorgans%26um%3D1%26hl%3Den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hyperlink" Target="http://images.google.com/imgres?imgurl=http://joeorman.shutterace.com/Wildlife/wildlife_rattlesnake1.jpg&amp;imgrefurl=http://joeorman.shutterace.com/Wildlife/WildlifeRattlesnake1.html&amp;h=500&amp;w=711&amp;sz=82&amp;hl=en&amp;start=2&amp;um=1&amp;usg=__tMmggskXBIuGh_unz45o_YA_xIY=&amp;tbnid=9A13DXfTYi2X_M:&amp;tbnh=98&amp;tbnw=140&amp;prev=/images%3Fq%3Drattlesnake%26um%3D1%26hl%3Den" TargetMode="External"/><Relationship Id="rId3" Type="http://schemas.openxmlformats.org/officeDocument/2006/relationships/image" Target="../media/image12.jpeg"/><Relationship Id="rId7" Type="http://schemas.openxmlformats.org/officeDocument/2006/relationships/hyperlink" Target="http://images.google.com/imgres?imgurl=http://library.thinkquest.org/04oct/01873/images/curare.jpg&amp;imgrefurl=http://library.thinkquest.org/04oct/01873/amaz.htm&amp;h=337&amp;w=400&amp;sz=15&amp;hl=en&amp;start=2&amp;um=1&amp;usg=__JkCFdXmF6jQ_NH0X_TtX_uL5FNk=&amp;tbnid=nsqyCDIiM1osuM:&amp;tbnh=104&amp;tbnw=124&amp;prev=/images%3Fq%3Dcurare%26um%3D1%26hl%3Den" TargetMode="External"/><Relationship Id="rId12" Type="http://schemas.openxmlformats.org/officeDocument/2006/relationships/image" Target="../media/image16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jpeg"/><Relationship Id="rId11" Type="http://schemas.openxmlformats.org/officeDocument/2006/relationships/hyperlink" Target="http://images.google.com/imgres?imgurl=http://millrace.files.wordpress.com/2007/06/blackwidow.jpg&amp;imgrefurl=http://millrace.wordpress.com/2007/06/&amp;h=320&amp;w=400&amp;sz=14&amp;hl=en&amp;start=1&amp;um=1&amp;usg=__9lX3xyedXPBW-8jD00fYacQSILA=&amp;tbnid=uCj5BN4LlFoKfM:&amp;tbnh=99&amp;tbnw=124&amp;prev=/images%3Fq%3Dblack%2Bwidow%26um%3D1%26hl%3Den" TargetMode="External"/><Relationship Id="rId5" Type="http://schemas.openxmlformats.org/officeDocument/2006/relationships/image" Target="../media/image11.wmf"/><Relationship Id="rId10" Type="http://schemas.openxmlformats.org/officeDocument/2006/relationships/image" Target="../media/image15.jpeg"/><Relationship Id="rId4" Type="http://schemas.openxmlformats.org/officeDocument/2006/relationships/oleObject" Target="../embeddings/oleObject1.bin"/><Relationship Id="rId9" Type="http://schemas.openxmlformats.org/officeDocument/2006/relationships/hyperlink" Target="http://images.google.com/imgres?imgurl=http://www.lawyers.ca/arslan/DSC02396.jpg&amp;imgrefurl=http://www.lawyers.ca/impaired/pages/mouthalcohol.htm&amp;h=385&amp;w=296&amp;sz=12&amp;hl=en&amp;start=9&amp;um=1&amp;usg=__KMXVt0kq8fWoyfy3X8W_Z1L1-Lw=&amp;tbnid=g4lsNVGD47xcgM:&amp;tbnh=123&amp;tbnw=95&amp;prev=/images%3Fq%3Dethyl%2Balcohol%26um%3D1%26hl%3Den" TargetMode="External"/><Relationship Id="rId1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ehponline.org/docs/1995/103-2/focusfigdrum.JPG&amp;imgrefurl=http://www.ehponline.org/docs/1995/103-2/focus.html&amp;h=315&amp;w=305&amp;sz=12&amp;hl=en&amp;start=9&amp;um=1&amp;usg=__YvpzfWapuOrYmKeP1a5O9S50KBM=&amp;tbnid=-f6qTgik4aW7sM:&amp;tbnh=117&amp;tbnw=113&amp;prev=/images%3Fq%3Dsites%2Bof%2Bexposure%2Bof%2Bchemicals%26um%3D1%26hl%3Den" TargetMode="Externa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US" altLang="en-US" sz="4400"/>
              <a:t>Principles of Toxicology:</a:t>
            </a:r>
            <a:br>
              <a:rPr lang="en-US" altLang="en-US" sz="4400"/>
            </a:br>
            <a:r>
              <a:rPr lang="en-US" altLang="en-US" sz="4400"/>
              <a:t>The Study of Poisons</a:t>
            </a:r>
          </a:p>
        </p:txBody>
      </p:sp>
      <p:pic>
        <p:nvPicPr>
          <p:cNvPr id="3077" name="Picture 5" descr="myyuck" title="imag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505200"/>
            <a:ext cx="2917825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altLang="en-US"/>
              <a:t>Exposure:  Duration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Acute</a:t>
            </a:r>
            <a:r>
              <a:rPr lang="en-US" altLang="en-US" sz="2800"/>
              <a:t>	        		&lt; 24hr        usually 1 exposure</a:t>
            </a:r>
          </a:p>
          <a:p>
            <a:pPr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Subacute</a:t>
            </a:r>
            <a:r>
              <a:rPr lang="en-US" altLang="en-US" sz="2800"/>
              <a:t>		1 month	repeated doses</a:t>
            </a:r>
          </a:p>
          <a:p>
            <a:pPr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Subchronic</a:t>
            </a:r>
            <a:r>
              <a:rPr lang="en-US" altLang="en-US" sz="2800"/>
              <a:t>		1-3mo	repeated doses</a:t>
            </a:r>
          </a:p>
          <a:p>
            <a:pPr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Chronic</a:t>
            </a:r>
            <a:r>
              <a:rPr lang="en-US" altLang="en-US" sz="2800"/>
              <a:t>		&gt; 3mo	repeated doses</a:t>
            </a:r>
          </a:p>
          <a:p>
            <a:endParaRPr lang="en-US" altLang="en-US" sz="2800"/>
          </a:p>
          <a:p>
            <a:pPr>
              <a:buFontTx/>
              <a:buNone/>
            </a:pPr>
            <a:r>
              <a:rPr lang="en-US" altLang="en-US" sz="2800"/>
              <a:t>Over time, the amount of chemical in the body can build up, it can redistribute, or it can overwhelm repair and removal mechanisms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Biotransformation (Metabolism)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981200"/>
            <a:ext cx="2819400" cy="4114800"/>
          </a:xfrm>
        </p:spPr>
        <p:txBody>
          <a:bodyPr/>
          <a:lstStyle/>
          <a:p>
            <a:r>
              <a:rPr lang="en-US" altLang="en-US" sz="2400"/>
              <a:t>Can drastically effect the rate of clearance of compounds</a:t>
            </a:r>
          </a:p>
          <a:p>
            <a:endParaRPr lang="en-US" altLang="en-US" sz="2400"/>
          </a:p>
          <a:p>
            <a:r>
              <a:rPr lang="en-US" altLang="en-US" sz="2400"/>
              <a:t>Can occur at any point during the compound’s journey from absorption to excretion</a:t>
            </a:r>
          </a:p>
          <a:p>
            <a:endParaRPr lang="en-US" altLang="en-US" sz="2800"/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>
            <p:ph type="chart" sz="half" idx="4294967295"/>
          </p:nvPr>
        </p:nvGraphicFramePr>
        <p:xfrm>
          <a:off x="5335588" y="1981200"/>
          <a:ext cx="3808412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Chart" r:id="rId4" imgW="3810000" imgH="4114800" progId="MSGraph.Chart.8">
                  <p:embed followColorScheme="full"/>
                </p:oleObj>
              </mc:Choice>
              <mc:Fallback>
                <p:oleObj name="Chart" r:id="rId4" imgW="3810000" imgH="4114800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5588" y="1981200"/>
                        <a:ext cx="3808412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>
            <p:ph type="tbl" idx="1"/>
          </p:nvPr>
        </p:nvGraphicFramePr>
        <p:xfrm>
          <a:off x="3048000" y="2667000"/>
          <a:ext cx="5840413" cy="302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Document" r:id="rId6" imgW="7918920" imgH="4114800" progId="Word.Document.8">
                  <p:embed/>
                </p:oleObj>
              </mc:Choice>
              <mc:Fallback>
                <p:oleObj name="Document" r:id="rId6" imgW="7918920" imgH="41148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667000"/>
                        <a:ext cx="5840413" cy="3024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19" name="Picture 7" descr="cell400" title="image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257800"/>
            <a:ext cx="101917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1" name="Picture 9" descr="cell400" title="image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257800"/>
            <a:ext cx="101917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3" name="Picture 11" descr="cell400" title="image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5257800"/>
            <a:ext cx="101917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5" name="Picture 13" descr="cell400" title="image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257800"/>
            <a:ext cx="101917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Individual Susceptibility</a:t>
            </a:r>
            <a:br>
              <a:rPr lang="en-US" altLang="en-US"/>
            </a:br>
            <a:r>
              <a:rPr lang="en-US" altLang="en-US"/>
              <a:t>--</a:t>
            </a:r>
            <a:r>
              <a:rPr lang="en-US" altLang="en-US" sz="3200"/>
              <a:t>there can be 10-30 fold difference in response to a toxicant in a population</a:t>
            </a:r>
            <a:endParaRPr lang="en-US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r>
              <a:rPr lang="en-US" altLang="en-US" sz="2400"/>
              <a:t>Genetics-species, strain variation, interindividual variations (yet still can extrapolate between mammals--similar biological mechanisms)</a:t>
            </a:r>
          </a:p>
          <a:p>
            <a:r>
              <a:rPr lang="en-US" altLang="en-US" sz="2400"/>
              <a:t>Gender  (gasoline nephrotox in male mice only)</a:t>
            </a:r>
          </a:p>
          <a:p>
            <a:r>
              <a:rPr lang="en-US" altLang="en-US" sz="2400"/>
              <a:t>Age--young (old too)</a:t>
            </a:r>
          </a:p>
          <a:p>
            <a:pPr lvl="1"/>
            <a:r>
              <a:rPr lang="en-US" altLang="en-US" sz="2400"/>
              <a:t>underdeveloped excretory mechanisms</a:t>
            </a:r>
          </a:p>
          <a:p>
            <a:pPr lvl="1"/>
            <a:r>
              <a:rPr lang="en-US" altLang="en-US" sz="2400"/>
              <a:t>underdeveloped biotransformation enzymes</a:t>
            </a:r>
          </a:p>
          <a:p>
            <a:pPr lvl="1"/>
            <a:r>
              <a:rPr lang="en-US" altLang="en-US" sz="2400"/>
              <a:t>underdeveloped blood-brain barrier</a:t>
            </a:r>
          </a:p>
          <a:p>
            <a:pPr lvl="1"/>
            <a:endParaRPr lang="en-US" altLang="en-US" sz="2400"/>
          </a:p>
        </p:txBody>
      </p:sp>
      <p:pic>
        <p:nvPicPr>
          <p:cNvPr id="14341" name="Picture 5" descr="01-coll-dna-knoll-l" title="im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648200"/>
            <a:ext cx="1493838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3" name="Picture 7" descr="01-coll-dna-knoll-l" title="im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717800"/>
            <a:ext cx="1493838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Individual Susceptibility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Age--old</a:t>
            </a:r>
          </a:p>
          <a:p>
            <a:pPr lvl="1"/>
            <a:r>
              <a:rPr lang="en-US" altLang="en-US"/>
              <a:t>changes in excretion and metabolism rates, body fat</a:t>
            </a:r>
          </a:p>
          <a:p>
            <a:r>
              <a:rPr lang="en-US" altLang="en-US"/>
              <a:t>Nutritional status</a:t>
            </a:r>
          </a:p>
          <a:p>
            <a:r>
              <a:rPr lang="en-US" altLang="en-US"/>
              <a:t>Health conditions</a:t>
            </a:r>
          </a:p>
          <a:p>
            <a:r>
              <a:rPr lang="en-US" altLang="en-US"/>
              <a:t>Previous or Concurrent Exposure</a:t>
            </a:r>
          </a:p>
          <a:p>
            <a:pPr>
              <a:buFontTx/>
              <a:buNone/>
            </a:pPr>
            <a:r>
              <a:rPr lang="en-US" altLang="en-US" sz="2800"/>
              <a:t>	- antagonistic</a:t>
            </a:r>
          </a:p>
          <a:p>
            <a:pPr>
              <a:buFontTx/>
              <a:buNone/>
            </a:pPr>
            <a:r>
              <a:rPr lang="en-US" altLang="en-US" sz="2800"/>
              <a:t>   </a:t>
            </a:r>
            <a:r>
              <a:rPr lang="en-US" altLang="en-US" sz="2400"/>
              <a:t>- </a:t>
            </a:r>
            <a:r>
              <a:rPr lang="en-US" altLang="en-US" sz="2800"/>
              <a:t>synergistic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 sz="3600">
                <a:solidFill>
                  <a:schemeClr val="tx1"/>
                </a:solidFill>
              </a:rPr>
              <a:t>The study of the</a:t>
            </a:r>
            <a:r>
              <a:rPr lang="en-US" altLang="en-US" sz="3600"/>
              <a:t> adverse effects </a:t>
            </a:r>
            <a:r>
              <a:rPr lang="en-US" altLang="en-US" sz="3600">
                <a:solidFill>
                  <a:schemeClr val="tx1"/>
                </a:solidFill>
              </a:rPr>
              <a:t>of a</a:t>
            </a:r>
            <a:r>
              <a:rPr lang="en-US" altLang="en-US" sz="3600"/>
              <a:t> toxicant </a:t>
            </a:r>
            <a:r>
              <a:rPr lang="en-US" altLang="en-US" sz="3600">
                <a:solidFill>
                  <a:schemeClr val="tx1"/>
                </a:solidFill>
              </a:rPr>
              <a:t>on</a:t>
            </a:r>
            <a:r>
              <a:rPr lang="en-US" altLang="en-US" sz="3600"/>
              <a:t> living organisms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altLang="en-US" sz="2400">
                <a:solidFill>
                  <a:schemeClr val="tx2"/>
                </a:solidFill>
              </a:rPr>
              <a:t>Adverse effects</a:t>
            </a:r>
          </a:p>
          <a:p>
            <a:pPr lvl="1"/>
            <a:r>
              <a:rPr lang="en-US" altLang="en-US" sz="2400"/>
              <a:t>any change from an organism’s normal state</a:t>
            </a:r>
          </a:p>
          <a:p>
            <a:pPr lvl="1"/>
            <a:r>
              <a:rPr lang="en-US" altLang="en-US" sz="2400"/>
              <a:t>dependent upon the concentration of active compound at the target site for a sufficient time.</a:t>
            </a:r>
          </a:p>
          <a:p>
            <a:r>
              <a:rPr lang="en-US" altLang="en-US" sz="2400">
                <a:solidFill>
                  <a:schemeClr val="tx2"/>
                </a:solidFill>
              </a:rPr>
              <a:t>Toxicant (Poison)</a:t>
            </a:r>
            <a:endParaRPr lang="en-US" altLang="en-US" sz="2400"/>
          </a:p>
          <a:p>
            <a:pPr lvl="1"/>
            <a:r>
              <a:rPr lang="en-US" altLang="en-US" sz="2400"/>
              <a:t>any agent capable of producing a deleterious response in a biological system</a:t>
            </a:r>
          </a:p>
          <a:p>
            <a:r>
              <a:rPr lang="en-US" altLang="en-US" sz="2400">
                <a:solidFill>
                  <a:schemeClr val="tx2"/>
                </a:solidFill>
              </a:rPr>
              <a:t>Living organism</a:t>
            </a:r>
            <a:endParaRPr lang="en-US" altLang="en-US" sz="2400"/>
          </a:p>
          <a:p>
            <a:pPr lvl="1"/>
            <a:r>
              <a:rPr lang="en-US" altLang="en-US" sz="2400"/>
              <a:t>a sac of water with target sites, storage depots and enzymes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a Poison?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/>
              <a:t>All substances are poisons;</a:t>
            </a:r>
          </a:p>
          <a:p>
            <a:pPr algn="ctr">
              <a:buFontTx/>
              <a:buNone/>
            </a:pPr>
            <a:r>
              <a:rPr lang="en-US" altLang="en-US"/>
              <a:t>there is none that is not a poison.  </a:t>
            </a:r>
          </a:p>
          <a:p>
            <a:pPr algn="ctr">
              <a:buFontTx/>
              <a:buNone/>
            </a:pPr>
            <a:r>
              <a:rPr lang="en-US" altLang="en-US"/>
              <a:t>The right </a:t>
            </a:r>
            <a:r>
              <a:rPr lang="en-US" altLang="en-US">
                <a:solidFill>
                  <a:schemeClr val="tx2"/>
                </a:solidFill>
              </a:rPr>
              <a:t>dose</a:t>
            </a:r>
            <a:r>
              <a:rPr lang="en-US" altLang="en-US"/>
              <a:t> </a:t>
            </a:r>
          </a:p>
          <a:p>
            <a:pPr algn="ctr">
              <a:buFontTx/>
              <a:buNone/>
            </a:pPr>
            <a:r>
              <a:rPr lang="en-US" altLang="en-US"/>
              <a:t>differentiates a poison and a remedy.</a:t>
            </a:r>
          </a:p>
          <a:p>
            <a:pPr algn="ctr">
              <a:buFontTx/>
              <a:buNone/>
            </a:pPr>
            <a:endParaRPr lang="en-US" altLang="en-US"/>
          </a:p>
        </p:txBody>
      </p:sp>
      <p:pic>
        <p:nvPicPr>
          <p:cNvPr id="5127" name="Picture 7" descr="pills2" title="im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114800"/>
            <a:ext cx="3581400" cy="239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/>
              <a:t>Dose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The amount of chemical entering the body</a:t>
            </a:r>
          </a:p>
          <a:p>
            <a:pPr>
              <a:buFontTx/>
              <a:buNone/>
            </a:pPr>
            <a:r>
              <a:rPr lang="en-US" altLang="en-US"/>
              <a:t>This is usually given as </a:t>
            </a:r>
          </a:p>
          <a:p>
            <a:pPr>
              <a:buFontTx/>
              <a:buNone/>
            </a:pPr>
            <a:r>
              <a:rPr lang="en-US" altLang="en-US"/>
              <a:t> mg of chemical/kg of body weight = </a:t>
            </a:r>
            <a:r>
              <a:rPr lang="en-US" altLang="en-US">
                <a:solidFill>
                  <a:schemeClr val="tx2"/>
                </a:solidFill>
              </a:rPr>
              <a:t>mg/kg</a:t>
            </a:r>
            <a:endParaRPr lang="en-US" altLang="en-US"/>
          </a:p>
          <a:p>
            <a:pPr>
              <a:buFontTx/>
              <a:buNone/>
            </a:pPr>
            <a:r>
              <a:rPr lang="en-US" altLang="en-US"/>
              <a:t>The dose is dependent upon</a:t>
            </a:r>
          </a:p>
          <a:p>
            <a:pPr>
              <a:buClr>
                <a:schemeClr val="tx2"/>
              </a:buClr>
              <a:buFontTx/>
              <a:buChar char="*"/>
            </a:pPr>
            <a:r>
              <a:rPr lang="en-US" altLang="en-US">
                <a:solidFill>
                  <a:schemeClr val="tx2"/>
                </a:solidFill>
              </a:rPr>
              <a:t>The environmental concentration</a:t>
            </a:r>
          </a:p>
          <a:p>
            <a:pPr>
              <a:buClr>
                <a:schemeClr val="tx2"/>
              </a:buClr>
              <a:buFontTx/>
              <a:buChar char="*"/>
            </a:pPr>
            <a:r>
              <a:rPr lang="en-US" altLang="en-US">
                <a:solidFill>
                  <a:schemeClr val="tx2"/>
                </a:solidFill>
              </a:rPr>
              <a:t>The properties of the toxicant</a:t>
            </a:r>
          </a:p>
          <a:p>
            <a:pPr>
              <a:buClr>
                <a:schemeClr val="tx2"/>
              </a:buClr>
              <a:buFontTx/>
              <a:buChar char="*"/>
            </a:pPr>
            <a:r>
              <a:rPr lang="en-US" altLang="en-US">
                <a:solidFill>
                  <a:schemeClr val="tx2"/>
                </a:solidFill>
              </a:rPr>
              <a:t>The frequency of exposure</a:t>
            </a:r>
          </a:p>
          <a:p>
            <a:pPr>
              <a:buClr>
                <a:schemeClr val="tx2"/>
              </a:buClr>
              <a:buFontTx/>
              <a:buChar char="*"/>
            </a:pPr>
            <a:r>
              <a:rPr lang="en-US" altLang="en-US">
                <a:solidFill>
                  <a:schemeClr val="tx2"/>
                </a:solidFill>
              </a:rPr>
              <a:t>The length of exposure</a:t>
            </a:r>
          </a:p>
          <a:p>
            <a:pPr>
              <a:buClr>
                <a:schemeClr val="tx2"/>
              </a:buClr>
              <a:buFontTx/>
              <a:buChar char="*"/>
            </a:pPr>
            <a:r>
              <a:rPr lang="en-US" altLang="en-US">
                <a:solidFill>
                  <a:schemeClr val="tx2"/>
                </a:solidFill>
              </a:rPr>
              <a:t>The exposure pathway</a:t>
            </a:r>
            <a:endParaRPr lang="en-US" altLang="en-US"/>
          </a:p>
        </p:txBody>
      </p:sp>
      <p:pic>
        <p:nvPicPr>
          <p:cNvPr id="6149" name="Picture 5" descr="19401" title="im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886200"/>
            <a:ext cx="220980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What is a Response</a:t>
            </a:r>
            <a:r>
              <a:rPr lang="en-US" altLang="en-US"/>
              <a:t>?</a:t>
            </a:r>
            <a:br>
              <a:rPr lang="en-US" altLang="en-US"/>
            </a:br>
            <a:r>
              <a:rPr lang="en-US" altLang="en-US"/>
              <a:t> </a:t>
            </a:r>
            <a:r>
              <a:rPr lang="en-US" altLang="en-US" sz="2400">
                <a:solidFill>
                  <a:schemeClr val="tx1"/>
                </a:solidFill>
              </a:rPr>
              <a:t>The degree of responses depend upon the dose and the organism</a:t>
            </a:r>
            <a:endParaRPr lang="en-US" altLang="en-US" sz="24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4114800"/>
          </a:xfrm>
        </p:spPr>
        <p:txBody>
          <a:bodyPr/>
          <a:lstStyle/>
          <a:p>
            <a:r>
              <a:rPr lang="en-US" altLang="en-US" sz="2400"/>
              <a:t>Change from normal state</a:t>
            </a:r>
          </a:p>
          <a:p>
            <a:pPr lvl="1"/>
            <a:r>
              <a:rPr lang="en-US" altLang="en-US" sz="2400"/>
              <a:t>could be on the molecular, cellular, organ, or organism level</a:t>
            </a:r>
          </a:p>
          <a:p>
            <a:r>
              <a:rPr lang="en-US" altLang="en-US" sz="2400"/>
              <a:t>Local vs. Systemic </a:t>
            </a:r>
          </a:p>
          <a:p>
            <a:r>
              <a:rPr lang="en-US" altLang="en-US" sz="2400"/>
              <a:t>Reversible vs. Irreversible</a:t>
            </a:r>
          </a:p>
          <a:p>
            <a:r>
              <a:rPr lang="en-US" altLang="en-US" sz="2400"/>
              <a:t>Immediate vs. Delayed</a:t>
            </a:r>
          </a:p>
          <a:p>
            <a:pPr>
              <a:buFontTx/>
              <a:buNone/>
            </a:pPr>
            <a:endParaRPr lang="en-US" altLang="en-US" sz="2400"/>
          </a:p>
          <a:p>
            <a:endParaRPr lang="en-US" altLang="en-US" sz="2400"/>
          </a:p>
        </p:txBody>
      </p:sp>
      <p:pic>
        <p:nvPicPr>
          <p:cNvPr id="7173" name="Picture 5" descr="organs" title="im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429000"/>
            <a:ext cx="23622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762000" y="838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>
                <a:solidFill>
                  <a:srgbClr val="A50021"/>
                </a:solidFill>
              </a:rPr>
              <a:t>Dose-Response Relationship:</a:t>
            </a:r>
            <a:br>
              <a:rPr lang="en-US" altLang="en-US">
                <a:solidFill>
                  <a:srgbClr val="A50021"/>
                </a:solidFill>
              </a:rPr>
            </a:br>
            <a:r>
              <a:rPr lang="en-US" altLang="en-US">
                <a:solidFill>
                  <a:srgbClr val="A50021"/>
                </a:solidFill>
              </a:rPr>
              <a:t> </a:t>
            </a:r>
            <a:r>
              <a:rPr lang="en-US" altLang="en-US" sz="3600">
                <a:solidFill>
                  <a:schemeClr val="tx1"/>
                </a:solidFill>
              </a:rPr>
              <a:t>As the dose of a toxicant increases, </a:t>
            </a:r>
            <a:br>
              <a:rPr lang="en-US" altLang="en-US" sz="3600">
                <a:solidFill>
                  <a:schemeClr val="tx1"/>
                </a:solidFill>
              </a:rPr>
            </a:br>
            <a:r>
              <a:rPr lang="en-US" altLang="en-US" sz="3600">
                <a:solidFill>
                  <a:schemeClr val="tx1"/>
                </a:solidFill>
              </a:rPr>
              <a:t>  so does the response.  </a:t>
            </a:r>
            <a:br>
              <a:rPr lang="en-US" altLang="en-US" sz="3600">
                <a:solidFill>
                  <a:schemeClr val="tx1"/>
                </a:solidFill>
              </a:rPr>
            </a:br>
            <a:endParaRPr lang="en-US" altLang="en-US" sz="3600">
              <a:solidFill>
                <a:schemeClr val="tx1"/>
              </a:solidFill>
            </a:endParaRPr>
          </a:p>
        </p:txBody>
      </p:sp>
      <p:sp>
        <p:nvSpPr>
          <p:cNvPr id="8195" name="Rectangle 3" descr="image" title="image"/>
          <p:cNvSpPr>
            <a:spLocks noChangeArrowheads="1"/>
          </p:cNvSpPr>
          <p:nvPr/>
        </p:nvSpPr>
        <p:spPr bwMode="auto">
          <a:xfrm>
            <a:off x="3749675" y="4835525"/>
            <a:ext cx="484188" cy="4270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914775" y="4911725"/>
            <a:ext cx="2254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8197" name="Rectangle 5" descr="image" title="image"/>
          <p:cNvSpPr>
            <a:spLocks noChangeArrowheads="1"/>
          </p:cNvSpPr>
          <p:nvPr/>
        </p:nvSpPr>
        <p:spPr bwMode="auto">
          <a:xfrm>
            <a:off x="4408488" y="3730625"/>
            <a:ext cx="484187" cy="428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573588" y="3808413"/>
            <a:ext cx="22542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8199" name="Rectangle 7" descr="image" title="image"/>
          <p:cNvSpPr>
            <a:spLocks noChangeArrowheads="1"/>
          </p:cNvSpPr>
          <p:nvPr/>
        </p:nvSpPr>
        <p:spPr bwMode="auto">
          <a:xfrm>
            <a:off x="6270625" y="2133600"/>
            <a:ext cx="477838" cy="428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6435725" y="2209800"/>
            <a:ext cx="2254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8201" name="Rectangle 9" descr="image" title="image"/>
          <p:cNvSpPr>
            <a:spLocks noChangeArrowheads="1"/>
          </p:cNvSpPr>
          <p:nvPr/>
        </p:nvSpPr>
        <p:spPr bwMode="auto">
          <a:xfrm>
            <a:off x="2914650" y="5751513"/>
            <a:ext cx="484188" cy="428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079750" y="5827713"/>
            <a:ext cx="22542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8203" name="Rectangle 11" descr="image" title="image"/>
          <p:cNvSpPr>
            <a:spLocks noChangeArrowheads="1"/>
          </p:cNvSpPr>
          <p:nvPr/>
        </p:nvSpPr>
        <p:spPr bwMode="auto">
          <a:xfrm>
            <a:off x="3602038" y="5762625"/>
            <a:ext cx="482600" cy="428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3767138" y="5838825"/>
            <a:ext cx="2254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8205" name="Group 13" descr="image" title="image"/>
          <p:cNvGrpSpPr>
            <a:grpSpLocks/>
          </p:cNvGrpSpPr>
          <p:nvPr/>
        </p:nvGrpSpPr>
        <p:grpSpPr bwMode="auto">
          <a:xfrm>
            <a:off x="2898775" y="2359025"/>
            <a:ext cx="5151438" cy="3381375"/>
            <a:chOff x="1826" y="1486"/>
            <a:chExt cx="3245" cy="2130"/>
          </a:xfrm>
        </p:grpSpPr>
        <p:sp>
          <p:nvSpPr>
            <p:cNvPr id="8206" name="Rectangle 14"/>
            <p:cNvSpPr>
              <a:spLocks noChangeArrowheads="1"/>
            </p:cNvSpPr>
            <p:nvPr/>
          </p:nvSpPr>
          <p:spPr bwMode="auto">
            <a:xfrm>
              <a:off x="1826" y="1486"/>
              <a:ext cx="21" cy="212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Rectangle 15"/>
            <p:cNvSpPr>
              <a:spLocks noChangeArrowheads="1"/>
            </p:cNvSpPr>
            <p:nvPr/>
          </p:nvSpPr>
          <p:spPr bwMode="auto">
            <a:xfrm>
              <a:off x="1836" y="3595"/>
              <a:ext cx="3235" cy="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8" name="Freeform 16" descr="image" title="image"/>
          <p:cNvSpPr>
            <a:spLocks/>
          </p:cNvSpPr>
          <p:nvPr/>
        </p:nvSpPr>
        <p:spPr bwMode="auto">
          <a:xfrm>
            <a:off x="2947988" y="2566988"/>
            <a:ext cx="3954462" cy="3124200"/>
          </a:xfrm>
          <a:custGeom>
            <a:avLst/>
            <a:gdLst>
              <a:gd name="T0" fmla="*/ 0 w 2491"/>
              <a:gd name="T1" fmla="*/ 1965 h 1968"/>
              <a:gd name="T2" fmla="*/ 194 w 2491"/>
              <a:gd name="T3" fmla="*/ 1968 h 1968"/>
              <a:gd name="T4" fmla="*/ 294 w 2491"/>
              <a:gd name="T5" fmla="*/ 1961 h 1968"/>
              <a:gd name="T6" fmla="*/ 446 w 2491"/>
              <a:gd name="T7" fmla="*/ 1930 h 1968"/>
              <a:gd name="T8" fmla="*/ 547 w 2491"/>
              <a:gd name="T9" fmla="*/ 1892 h 1968"/>
              <a:gd name="T10" fmla="*/ 602 w 2491"/>
              <a:gd name="T11" fmla="*/ 1864 h 1968"/>
              <a:gd name="T12" fmla="*/ 706 w 2491"/>
              <a:gd name="T13" fmla="*/ 1799 h 1968"/>
              <a:gd name="T14" fmla="*/ 813 w 2491"/>
              <a:gd name="T15" fmla="*/ 1705 h 1968"/>
              <a:gd name="T16" fmla="*/ 868 w 2491"/>
              <a:gd name="T17" fmla="*/ 1646 h 1968"/>
              <a:gd name="T18" fmla="*/ 983 w 2491"/>
              <a:gd name="T19" fmla="*/ 1494 h 1968"/>
              <a:gd name="T20" fmla="*/ 1100 w 2491"/>
              <a:gd name="T21" fmla="*/ 1311 h 1968"/>
              <a:gd name="T22" fmla="*/ 1280 w 2491"/>
              <a:gd name="T23" fmla="*/ 1000 h 1968"/>
              <a:gd name="T24" fmla="*/ 1460 w 2491"/>
              <a:gd name="T25" fmla="*/ 688 h 1968"/>
              <a:gd name="T26" fmla="*/ 1574 w 2491"/>
              <a:gd name="T27" fmla="*/ 502 h 1968"/>
              <a:gd name="T28" fmla="*/ 1685 w 2491"/>
              <a:gd name="T29" fmla="*/ 353 h 1968"/>
              <a:gd name="T30" fmla="*/ 1681 w 2491"/>
              <a:gd name="T31" fmla="*/ 356 h 1968"/>
              <a:gd name="T32" fmla="*/ 1789 w 2491"/>
              <a:gd name="T33" fmla="*/ 246 h 1968"/>
              <a:gd name="T34" fmla="*/ 1899 w 2491"/>
              <a:gd name="T35" fmla="*/ 170 h 1968"/>
              <a:gd name="T36" fmla="*/ 1948 w 2491"/>
              <a:gd name="T37" fmla="*/ 132 h 1968"/>
              <a:gd name="T38" fmla="*/ 2006 w 2491"/>
              <a:gd name="T39" fmla="*/ 118 h 1968"/>
              <a:gd name="T40" fmla="*/ 2117 w 2491"/>
              <a:gd name="T41" fmla="*/ 83 h 1968"/>
              <a:gd name="T42" fmla="*/ 2269 w 2491"/>
              <a:gd name="T43" fmla="*/ 56 h 1968"/>
              <a:gd name="T44" fmla="*/ 2359 w 2491"/>
              <a:gd name="T45" fmla="*/ 45 h 1968"/>
              <a:gd name="T46" fmla="*/ 2432 w 2491"/>
              <a:gd name="T47" fmla="*/ 35 h 1968"/>
              <a:gd name="T48" fmla="*/ 2491 w 2491"/>
              <a:gd name="T49" fmla="*/ 21 h 1968"/>
              <a:gd name="T50" fmla="*/ 2460 w 2491"/>
              <a:gd name="T51" fmla="*/ 7 h 1968"/>
              <a:gd name="T52" fmla="*/ 2394 w 2491"/>
              <a:gd name="T53" fmla="*/ 18 h 1968"/>
              <a:gd name="T54" fmla="*/ 2311 w 2491"/>
              <a:gd name="T55" fmla="*/ 28 h 1968"/>
              <a:gd name="T56" fmla="*/ 2166 w 2491"/>
              <a:gd name="T57" fmla="*/ 52 h 1968"/>
              <a:gd name="T58" fmla="*/ 2058 w 2491"/>
              <a:gd name="T59" fmla="*/ 80 h 1968"/>
              <a:gd name="T60" fmla="*/ 1948 w 2491"/>
              <a:gd name="T61" fmla="*/ 121 h 1968"/>
              <a:gd name="T62" fmla="*/ 1889 w 2491"/>
              <a:gd name="T63" fmla="*/ 152 h 1968"/>
              <a:gd name="T64" fmla="*/ 1778 w 2491"/>
              <a:gd name="T65" fmla="*/ 228 h 1968"/>
              <a:gd name="T66" fmla="*/ 1671 w 2491"/>
              <a:gd name="T67" fmla="*/ 339 h 1968"/>
              <a:gd name="T68" fmla="*/ 1612 w 2491"/>
              <a:gd name="T69" fmla="*/ 412 h 1968"/>
              <a:gd name="T70" fmla="*/ 1498 w 2491"/>
              <a:gd name="T71" fmla="*/ 581 h 1968"/>
              <a:gd name="T72" fmla="*/ 1384 w 2491"/>
              <a:gd name="T73" fmla="*/ 778 h 1968"/>
              <a:gd name="T74" fmla="*/ 1145 w 2491"/>
              <a:gd name="T75" fmla="*/ 1200 h 1968"/>
              <a:gd name="T76" fmla="*/ 1024 w 2491"/>
              <a:gd name="T77" fmla="*/ 1394 h 1968"/>
              <a:gd name="T78" fmla="*/ 910 w 2491"/>
              <a:gd name="T79" fmla="*/ 1563 h 1968"/>
              <a:gd name="T80" fmla="*/ 861 w 2491"/>
              <a:gd name="T81" fmla="*/ 1639 h 1968"/>
              <a:gd name="T82" fmla="*/ 799 w 2491"/>
              <a:gd name="T83" fmla="*/ 1691 h 1968"/>
              <a:gd name="T84" fmla="*/ 695 w 2491"/>
              <a:gd name="T85" fmla="*/ 1781 h 1968"/>
              <a:gd name="T86" fmla="*/ 592 w 2491"/>
              <a:gd name="T87" fmla="*/ 1847 h 1968"/>
              <a:gd name="T88" fmla="*/ 543 w 2491"/>
              <a:gd name="T89" fmla="*/ 1882 h 1968"/>
              <a:gd name="T90" fmla="*/ 491 w 2491"/>
              <a:gd name="T91" fmla="*/ 1892 h 1968"/>
              <a:gd name="T92" fmla="*/ 391 w 2491"/>
              <a:gd name="T93" fmla="*/ 1923 h 1968"/>
              <a:gd name="T94" fmla="*/ 194 w 2491"/>
              <a:gd name="T95" fmla="*/ 1947 h 1968"/>
              <a:gd name="T96" fmla="*/ 197 w 2491"/>
              <a:gd name="T97" fmla="*/ 1947 h 1968"/>
              <a:gd name="T98" fmla="*/ 0 w 2491"/>
              <a:gd name="T99" fmla="*/ 1944 h 1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491" h="1968">
                <a:moveTo>
                  <a:pt x="0" y="1944"/>
                </a:moveTo>
                <a:lnTo>
                  <a:pt x="0" y="1965"/>
                </a:lnTo>
                <a:lnTo>
                  <a:pt x="97" y="1968"/>
                </a:lnTo>
                <a:lnTo>
                  <a:pt x="194" y="1968"/>
                </a:lnTo>
                <a:lnTo>
                  <a:pt x="197" y="1968"/>
                </a:lnTo>
                <a:lnTo>
                  <a:pt x="294" y="1961"/>
                </a:lnTo>
                <a:lnTo>
                  <a:pt x="395" y="1944"/>
                </a:lnTo>
                <a:lnTo>
                  <a:pt x="446" y="1930"/>
                </a:lnTo>
                <a:lnTo>
                  <a:pt x="495" y="1913"/>
                </a:lnTo>
                <a:lnTo>
                  <a:pt x="547" y="1892"/>
                </a:lnTo>
                <a:lnTo>
                  <a:pt x="550" y="1892"/>
                </a:lnTo>
                <a:lnTo>
                  <a:pt x="602" y="1864"/>
                </a:lnTo>
                <a:lnTo>
                  <a:pt x="654" y="1833"/>
                </a:lnTo>
                <a:lnTo>
                  <a:pt x="706" y="1799"/>
                </a:lnTo>
                <a:lnTo>
                  <a:pt x="758" y="1757"/>
                </a:lnTo>
                <a:lnTo>
                  <a:pt x="813" y="1705"/>
                </a:lnTo>
                <a:lnTo>
                  <a:pt x="865" y="1650"/>
                </a:lnTo>
                <a:lnTo>
                  <a:pt x="868" y="1646"/>
                </a:lnTo>
                <a:lnTo>
                  <a:pt x="927" y="1574"/>
                </a:lnTo>
                <a:lnTo>
                  <a:pt x="983" y="1494"/>
                </a:lnTo>
                <a:lnTo>
                  <a:pt x="1041" y="1404"/>
                </a:lnTo>
                <a:lnTo>
                  <a:pt x="1100" y="1311"/>
                </a:lnTo>
                <a:lnTo>
                  <a:pt x="1162" y="1211"/>
                </a:lnTo>
                <a:lnTo>
                  <a:pt x="1280" y="1000"/>
                </a:lnTo>
                <a:lnTo>
                  <a:pt x="1401" y="789"/>
                </a:lnTo>
                <a:lnTo>
                  <a:pt x="1460" y="688"/>
                </a:lnTo>
                <a:lnTo>
                  <a:pt x="1515" y="592"/>
                </a:lnTo>
                <a:lnTo>
                  <a:pt x="1574" y="502"/>
                </a:lnTo>
                <a:lnTo>
                  <a:pt x="1629" y="422"/>
                </a:lnTo>
                <a:lnTo>
                  <a:pt x="1685" y="353"/>
                </a:lnTo>
                <a:lnTo>
                  <a:pt x="1678" y="346"/>
                </a:lnTo>
                <a:lnTo>
                  <a:pt x="1681" y="356"/>
                </a:lnTo>
                <a:lnTo>
                  <a:pt x="1737" y="294"/>
                </a:lnTo>
                <a:lnTo>
                  <a:pt x="1789" y="246"/>
                </a:lnTo>
                <a:lnTo>
                  <a:pt x="1844" y="204"/>
                </a:lnTo>
                <a:lnTo>
                  <a:pt x="1899" y="170"/>
                </a:lnTo>
                <a:lnTo>
                  <a:pt x="1955" y="142"/>
                </a:lnTo>
                <a:lnTo>
                  <a:pt x="1948" y="132"/>
                </a:lnTo>
                <a:lnTo>
                  <a:pt x="1951" y="142"/>
                </a:lnTo>
                <a:lnTo>
                  <a:pt x="2006" y="118"/>
                </a:lnTo>
                <a:lnTo>
                  <a:pt x="2062" y="101"/>
                </a:lnTo>
                <a:lnTo>
                  <a:pt x="2117" y="83"/>
                </a:lnTo>
                <a:lnTo>
                  <a:pt x="2169" y="73"/>
                </a:lnTo>
                <a:lnTo>
                  <a:pt x="2269" y="56"/>
                </a:lnTo>
                <a:lnTo>
                  <a:pt x="2314" y="49"/>
                </a:lnTo>
                <a:lnTo>
                  <a:pt x="2359" y="45"/>
                </a:lnTo>
                <a:lnTo>
                  <a:pt x="2397" y="38"/>
                </a:lnTo>
                <a:lnTo>
                  <a:pt x="2432" y="35"/>
                </a:lnTo>
                <a:lnTo>
                  <a:pt x="2463" y="28"/>
                </a:lnTo>
                <a:lnTo>
                  <a:pt x="2491" y="21"/>
                </a:lnTo>
                <a:lnTo>
                  <a:pt x="2487" y="0"/>
                </a:lnTo>
                <a:lnTo>
                  <a:pt x="2460" y="7"/>
                </a:lnTo>
                <a:lnTo>
                  <a:pt x="2428" y="14"/>
                </a:lnTo>
                <a:lnTo>
                  <a:pt x="2394" y="18"/>
                </a:lnTo>
                <a:lnTo>
                  <a:pt x="2356" y="24"/>
                </a:lnTo>
                <a:lnTo>
                  <a:pt x="2311" y="28"/>
                </a:lnTo>
                <a:lnTo>
                  <a:pt x="2266" y="35"/>
                </a:lnTo>
                <a:lnTo>
                  <a:pt x="2166" y="52"/>
                </a:lnTo>
                <a:lnTo>
                  <a:pt x="2114" y="62"/>
                </a:lnTo>
                <a:lnTo>
                  <a:pt x="2058" y="80"/>
                </a:lnTo>
                <a:lnTo>
                  <a:pt x="2003" y="97"/>
                </a:lnTo>
                <a:lnTo>
                  <a:pt x="1948" y="121"/>
                </a:lnTo>
                <a:lnTo>
                  <a:pt x="1944" y="125"/>
                </a:lnTo>
                <a:lnTo>
                  <a:pt x="1889" y="152"/>
                </a:lnTo>
                <a:lnTo>
                  <a:pt x="1834" y="187"/>
                </a:lnTo>
                <a:lnTo>
                  <a:pt x="1778" y="228"/>
                </a:lnTo>
                <a:lnTo>
                  <a:pt x="1723" y="280"/>
                </a:lnTo>
                <a:lnTo>
                  <a:pt x="1671" y="339"/>
                </a:lnTo>
                <a:lnTo>
                  <a:pt x="1667" y="343"/>
                </a:lnTo>
                <a:lnTo>
                  <a:pt x="1612" y="412"/>
                </a:lnTo>
                <a:lnTo>
                  <a:pt x="1557" y="491"/>
                </a:lnTo>
                <a:lnTo>
                  <a:pt x="1498" y="581"/>
                </a:lnTo>
                <a:lnTo>
                  <a:pt x="1443" y="678"/>
                </a:lnTo>
                <a:lnTo>
                  <a:pt x="1384" y="778"/>
                </a:lnTo>
                <a:lnTo>
                  <a:pt x="1263" y="989"/>
                </a:lnTo>
                <a:lnTo>
                  <a:pt x="1145" y="1200"/>
                </a:lnTo>
                <a:lnTo>
                  <a:pt x="1083" y="1301"/>
                </a:lnTo>
                <a:lnTo>
                  <a:pt x="1024" y="1394"/>
                </a:lnTo>
                <a:lnTo>
                  <a:pt x="965" y="1484"/>
                </a:lnTo>
                <a:lnTo>
                  <a:pt x="910" y="1563"/>
                </a:lnTo>
                <a:lnTo>
                  <a:pt x="851" y="1636"/>
                </a:lnTo>
                <a:lnTo>
                  <a:pt x="861" y="1639"/>
                </a:lnTo>
                <a:lnTo>
                  <a:pt x="855" y="1633"/>
                </a:lnTo>
                <a:lnTo>
                  <a:pt x="799" y="1691"/>
                </a:lnTo>
                <a:lnTo>
                  <a:pt x="747" y="1740"/>
                </a:lnTo>
                <a:lnTo>
                  <a:pt x="695" y="1781"/>
                </a:lnTo>
                <a:lnTo>
                  <a:pt x="644" y="1816"/>
                </a:lnTo>
                <a:lnTo>
                  <a:pt x="592" y="1847"/>
                </a:lnTo>
                <a:lnTo>
                  <a:pt x="540" y="1875"/>
                </a:lnTo>
                <a:lnTo>
                  <a:pt x="543" y="1882"/>
                </a:lnTo>
                <a:lnTo>
                  <a:pt x="543" y="1871"/>
                </a:lnTo>
                <a:lnTo>
                  <a:pt x="491" y="1892"/>
                </a:lnTo>
                <a:lnTo>
                  <a:pt x="443" y="1909"/>
                </a:lnTo>
                <a:lnTo>
                  <a:pt x="391" y="1923"/>
                </a:lnTo>
                <a:lnTo>
                  <a:pt x="291" y="1940"/>
                </a:lnTo>
                <a:lnTo>
                  <a:pt x="194" y="1947"/>
                </a:lnTo>
                <a:lnTo>
                  <a:pt x="194" y="1958"/>
                </a:lnTo>
                <a:lnTo>
                  <a:pt x="197" y="1947"/>
                </a:lnTo>
                <a:lnTo>
                  <a:pt x="100" y="1947"/>
                </a:lnTo>
                <a:lnTo>
                  <a:pt x="0" y="1944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Rectangle 17" descr="image" title="image"/>
          <p:cNvSpPr>
            <a:spLocks noChangeArrowheads="1"/>
          </p:cNvSpPr>
          <p:nvPr/>
        </p:nvSpPr>
        <p:spPr bwMode="auto">
          <a:xfrm>
            <a:off x="4038600" y="5791200"/>
            <a:ext cx="3706813" cy="4508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5105400" y="5867400"/>
            <a:ext cx="8302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rPr>
              <a:t>DOSE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685800" y="3846513"/>
            <a:ext cx="2179638" cy="5651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990600" y="2819400"/>
            <a:ext cx="160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rPr>
              <a:t>RESPONSE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304800" y="3429000"/>
            <a:ext cx="3048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2000" dirty="0">
                <a:latin typeface="Times New Roman" panose="02020603050405020304" pitchFamily="18" charset="0"/>
              </a:rPr>
              <a:t>0-1 No to minimal response</a:t>
            </a:r>
          </a:p>
          <a:p>
            <a:pPr eaLnBrk="0" hangingPunct="0"/>
            <a:r>
              <a:rPr lang="en-US" altLang="en-US" sz="2000" dirty="0">
                <a:latin typeface="Times New Roman" panose="02020603050405020304" pitchFamily="18" charset="0"/>
              </a:rPr>
              <a:t>2-3 Moderate Response</a:t>
            </a:r>
          </a:p>
          <a:p>
            <a:pPr eaLnBrk="0" hangingPunct="0"/>
            <a:r>
              <a:rPr lang="en-US" altLang="en-US" sz="2000" dirty="0">
                <a:latin typeface="Times New Roman" panose="02020603050405020304" pitchFamily="18" charset="0"/>
              </a:rPr>
              <a:t>4 Maximum Response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1050925" y="6213475"/>
            <a:ext cx="7197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>
                <a:latin typeface="Times New Roman" panose="02020603050405020304" pitchFamily="18" charset="0"/>
              </a:rPr>
              <a:t>DOSE DETERMINES THE BIOLOGICAL RESPONSE</a:t>
            </a:r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LD</a:t>
            </a:r>
            <a:r>
              <a:rPr lang="en-US" altLang="en-US" baseline="-25000"/>
              <a:t>50</a:t>
            </a:r>
            <a:endParaRPr lang="en-US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US" altLang="en-US" sz="2800"/>
              <a:t>The lethal dose that causes 50% of the population to be affected (death or other symptoms)</a:t>
            </a:r>
          </a:p>
          <a:p>
            <a:r>
              <a:rPr lang="en-US" altLang="en-US" sz="2800"/>
              <a:t>Using an LD50 graph, you can determine what concentration of toxicant caused 50% of the population to be affected.  You need to know the total population to determine this.  That is the LD50 of that toxicant.</a:t>
            </a:r>
          </a:p>
          <a:p>
            <a:r>
              <a:rPr lang="en-US" altLang="en-US" sz="2800"/>
              <a:t>Different toxicants can be compared--lowest dose is most potent</a:t>
            </a:r>
          </a:p>
          <a:p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/>
              <a:t>LD</a:t>
            </a:r>
            <a:r>
              <a:rPr lang="en-US" altLang="en-US" baseline="-25000"/>
              <a:t>50</a:t>
            </a:r>
            <a:r>
              <a:rPr lang="en-US" altLang="en-US"/>
              <a:t> Comparison</a:t>
            </a:r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-838200" y="1828800"/>
          <a:ext cx="12568238" cy="471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Document" r:id="rId4" imgW="5630040" imgH="2010240" progId="Word.Document.8">
                  <p:embed/>
                </p:oleObj>
              </mc:Choice>
              <mc:Fallback>
                <p:oleObj name="Document" r:id="rId4" imgW="5630040" imgH="201024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838200" y="1828800"/>
                        <a:ext cx="12568238" cy="471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5" name="Picture 5" descr="image" title="imag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13" y="79375"/>
            <a:ext cx="2133600" cy="170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7" name="Picture 7" descr="image" title="image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9375"/>
            <a:ext cx="2133600" cy="159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9" name="Picture 9" descr="image" title="image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5029200"/>
            <a:ext cx="1344612" cy="174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1" name="Picture 11" descr="image" title="image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" y="1890713"/>
            <a:ext cx="12954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3" name="Picture 13" descr="image" title="image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8" y="3336925"/>
            <a:ext cx="13335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/>
              <a:t>Exposure:  Pathways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en-US"/>
              <a:t>Routes and Sites of Exposure</a:t>
            </a:r>
          </a:p>
          <a:p>
            <a:pPr lvl="1"/>
            <a:r>
              <a:rPr lang="en-US" altLang="en-US"/>
              <a:t>Ingestion (Gastrointestinal Tract)</a:t>
            </a:r>
          </a:p>
          <a:p>
            <a:pPr lvl="1"/>
            <a:r>
              <a:rPr lang="en-US" altLang="en-US"/>
              <a:t>Inhalation (Lungs)</a:t>
            </a:r>
          </a:p>
          <a:p>
            <a:pPr lvl="1"/>
            <a:r>
              <a:rPr lang="en-US" altLang="en-US"/>
              <a:t>Dermal/Topical (Skin)</a:t>
            </a:r>
          </a:p>
          <a:p>
            <a:pPr lvl="1"/>
            <a:r>
              <a:rPr lang="en-US" altLang="en-US"/>
              <a:t>Injection </a:t>
            </a:r>
          </a:p>
          <a:p>
            <a:pPr lvl="2"/>
            <a:r>
              <a:rPr lang="en-US" altLang="en-US"/>
              <a:t>intravenous, intramuscular</a:t>
            </a:r>
          </a:p>
          <a:p>
            <a:r>
              <a:rPr lang="en-US" altLang="en-US" sz="2400"/>
              <a:t>Typical Effectiveness of Route of Exposure</a:t>
            </a:r>
          </a:p>
          <a:p>
            <a:pPr>
              <a:buFontTx/>
              <a:buNone/>
            </a:pPr>
            <a:r>
              <a:rPr lang="en-US" altLang="en-US" sz="2400"/>
              <a:t>	iv &gt; inhale &gt; im &gt; ingest &gt; topical</a:t>
            </a:r>
          </a:p>
        </p:txBody>
      </p:sp>
      <p:pic>
        <p:nvPicPr>
          <p:cNvPr id="11269" name="Picture 5" descr="focusfigdrum" title="im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667000"/>
            <a:ext cx="198755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409</Words>
  <Application>Microsoft Office PowerPoint</Application>
  <PresentationFormat>On-screen Show (4:3)</PresentationFormat>
  <Paragraphs>82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Default Design</vt:lpstr>
      <vt:lpstr>Microsoft Word Document</vt:lpstr>
      <vt:lpstr>Microsoft Graph 97 Chart</vt:lpstr>
      <vt:lpstr>Principles of Toxicology: The Study of Poisons</vt:lpstr>
      <vt:lpstr>The study of the adverse effects of a toxicant on living organisms</vt:lpstr>
      <vt:lpstr>What is a Poison?</vt:lpstr>
      <vt:lpstr>Dose</vt:lpstr>
      <vt:lpstr>What is a Response?  The degree of responses depend upon the dose and the organism</vt:lpstr>
      <vt:lpstr>PowerPoint Presentation</vt:lpstr>
      <vt:lpstr>LD50</vt:lpstr>
      <vt:lpstr>LD50 Comparison</vt:lpstr>
      <vt:lpstr>Exposure:  Pathways</vt:lpstr>
      <vt:lpstr>Exposure:  Duration</vt:lpstr>
      <vt:lpstr>Biotransformation (Metabolism)</vt:lpstr>
      <vt:lpstr>Individual Susceptibility --there can be 10-30 fold difference in response to a toxicant in a population</vt:lpstr>
      <vt:lpstr>Individual Susceptibility</vt:lpstr>
    </vt:vector>
  </TitlesOfParts>
  <Company>mtsd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teacher</dc:creator>
  <cp:lastModifiedBy>Swerdlow, Greg</cp:lastModifiedBy>
  <cp:revision>10</cp:revision>
  <dcterms:created xsi:type="dcterms:W3CDTF">2008-11-10T15:18:48Z</dcterms:created>
  <dcterms:modified xsi:type="dcterms:W3CDTF">2023-04-03T15:45:20Z</dcterms:modified>
</cp:coreProperties>
</file>