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52"/>
  </p:notesMasterIdLst>
  <p:sldIdLst>
    <p:sldId id="338" r:id="rId2"/>
    <p:sldId id="337" r:id="rId3"/>
    <p:sldId id="336" r:id="rId4"/>
    <p:sldId id="335" r:id="rId5"/>
    <p:sldId id="339" r:id="rId6"/>
    <p:sldId id="318" r:id="rId7"/>
    <p:sldId id="317" r:id="rId8"/>
    <p:sldId id="260" r:id="rId9"/>
    <p:sldId id="299" r:id="rId10"/>
    <p:sldId id="319" r:id="rId11"/>
    <p:sldId id="320" r:id="rId12"/>
    <p:sldId id="322" r:id="rId13"/>
    <p:sldId id="323" r:id="rId14"/>
    <p:sldId id="264" r:id="rId15"/>
    <p:sldId id="303" r:id="rId16"/>
    <p:sldId id="308" r:id="rId17"/>
    <p:sldId id="325" r:id="rId18"/>
    <p:sldId id="302" r:id="rId19"/>
    <p:sldId id="266" r:id="rId20"/>
    <p:sldId id="312" r:id="rId21"/>
    <p:sldId id="331" r:id="rId22"/>
    <p:sldId id="309" r:id="rId23"/>
    <p:sldId id="268" r:id="rId24"/>
    <p:sldId id="269" r:id="rId25"/>
    <p:sldId id="270" r:id="rId26"/>
    <p:sldId id="271" r:id="rId27"/>
    <p:sldId id="272" r:id="rId28"/>
    <p:sldId id="274" r:id="rId29"/>
    <p:sldId id="314" r:id="rId30"/>
    <p:sldId id="273" r:id="rId31"/>
    <p:sldId id="275" r:id="rId32"/>
    <p:sldId id="276" r:id="rId33"/>
    <p:sldId id="305" r:id="rId34"/>
    <p:sldId id="307" r:id="rId35"/>
    <p:sldId id="277" r:id="rId36"/>
    <p:sldId id="278" r:id="rId37"/>
    <p:sldId id="333" r:id="rId38"/>
    <p:sldId id="280" r:id="rId39"/>
    <p:sldId id="311" r:id="rId40"/>
    <p:sldId id="285" r:id="rId41"/>
    <p:sldId id="334" r:id="rId42"/>
    <p:sldId id="286" r:id="rId43"/>
    <p:sldId id="288" r:id="rId44"/>
    <p:sldId id="279" r:id="rId45"/>
    <p:sldId id="290" r:id="rId46"/>
    <p:sldId id="291" r:id="rId47"/>
    <p:sldId id="281" r:id="rId48"/>
    <p:sldId id="292" r:id="rId49"/>
    <p:sldId id="294" r:id="rId50"/>
    <p:sldId id="31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106" d="100"/>
          <a:sy n="106"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D49CFF7A-DAD2-4E9E-A579-478BC1589D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87FD0D-E89F-4459-A7A2-DC6E2A9AA2D2}" type="slidenum">
              <a:rPr lang="en-US" altLang="en-US" sz="1200"/>
              <a:pPr/>
              <a:t>8</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A74C1F-8B38-464C-825F-C813A8320FF7}" type="slidenum">
              <a:rPr lang="en-US" altLang="en-US" sz="1200"/>
              <a:pPr/>
              <a:t>23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Not so fast-evidence for cisternal maturation is not as clear as this text makes 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FC16EC-7E13-4092-BF6A-3E375B5EFEE6}" type="slidenum">
              <a:rPr lang="en-US" altLang="en-US" sz="1200"/>
              <a:pPr/>
              <a:t>24</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A08EAF-669B-4290-A4BC-50057512A435}" type="slidenum">
              <a:rPr lang="en-US" altLang="en-US" sz="1200"/>
              <a:pPr/>
              <a:t>25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21ADE2-3A29-4834-9746-1EE6BA462ACD}" type="slidenum">
              <a:rPr lang="en-US" altLang="en-US" sz="1200"/>
              <a:pPr/>
              <a:t>26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04BCA1-8A35-47A3-A213-DE3534EDBA55}" type="slidenum">
              <a:rPr lang="en-US" altLang="en-US" sz="1200"/>
              <a:pPr/>
              <a:t>27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107A50-F60C-4095-9FBA-95D2905EEC1C}" type="slidenum">
              <a:rPr lang="en-US" altLang="en-US" sz="1200"/>
              <a:pPr/>
              <a:t>28</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EE3EBD-5F13-4C57-A0DA-AB8C20172707}" type="slidenum">
              <a:rPr lang="en-US" altLang="en-US" sz="1200"/>
              <a:pPr/>
              <a:t>29</a:t>
            </a:fld>
            <a:endParaRPr lang="en-US"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8D672B-139D-4C8E-A152-1863919A7925}" type="slidenum">
              <a:rPr lang="en-US" altLang="en-US" sz="1200"/>
              <a:pPr/>
              <a:t>30</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7A00BB-342A-4829-B9E8-917CDA9658CC}" type="slidenum">
              <a:rPr lang="en-US" altLang="en-US" sz="1200"/>
              <a:pPr/>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2127F4-1B8A-45C1-82FA-60C0BA97A63D}" type="slidenum">
              <a:rPr lang="en-US" altLang="en-US" sz="1200"/>
              <a:pPr/>
              <a:t>32</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60684F-288A-450E-8EE0-C9D9592E8BEC}" type="slidenum">
              <a:rPr lang="en-US" altLang="en-US" sz="1200"/>
              <a:pPr/>
              <a:t>9</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BACA29-FA7F-4E3B-8F5F-7F26577F595B}" type="slidenum">
              <a:rPr lang="en-US" altLang="en-US" sz="1200"/>
              <a:pPr/>
              <a:t>33</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E1EF09-A76A-4B82-A985-235B51B4D0EF}" type="slidenum">
              <a:rPr lang="en-US" altLang="en-US" sz="1200"/>
              <a:pPr/>
              <a:t>34</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6EF0D5-6264-408A-A4FF-5AB51E7525D4}" type="slidenum">
              <a:rPr lang="en-US" altLang="en-US" sz="1200"/>
              <a:pPr/>
              <a:t>35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9B3716-1A67-4F7A-96E6-3B28608695AB}" type="slidenum">
              <a:rPr lang="en-US" altLang="en-US" sz="1200"/>
              <a:pPr/>
              <a:t>36</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87D379-BEC7-46F9-9EB9-F55F38DBF8EA}" type="slidenum">
              <a:rPr lang="en-US" altLang="en-US" sz="1200"/>
              <a:pPr/>
              <a:t>38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C98FC4-C3ED-4478-96CA-574F1E9DFE94}" type="slidenum">
              <a:rPr lang="en-US" altLang="en-US" sz="1200"/>
              <a:pPr/>
              <a:t>39</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SEM giant squid axon-neurotransmitter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42B1F0-8C42-4022-B207-E02C4ACD1C8B}" type="slidenum">
              <a:rPr lang="en-US" altLang="en-US" sz="1200"/>
              <a:pPr/>
              <a:t>40</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3FAD2E-E5EA-4388-A6E2-B07876A2B425}" type="slidenum">
              <a:rPr lang="en-US" altLang="en-US" sz="1200"/>
              <a:pPr/>
              <a:t>42</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717434-1E1C-4804-BDF1-FD707BB61C6A}" type="slidenum">
              <a:rPr lang="en-US" altLang="en-US" sz="1200"/>
              <a:pPr/>
              <a:t>43</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FBE9B0-E02E-47A4-BF2E-B624E7BF0AEA}" type="slidenum">
              <a:rPr lang="en-US" altLang="en-US" sz="1200"/>
              <a:pPr/>
              <a:t>44</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9FE0CB-2573-454D-93A6-988F5DA83970}" type="slidenum">
              <a:rPr lang="en-US" altLang="en-US" sz="1200"/>
              <a:pPr/>
              <a:t>14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3E68BD-CDED-4A67-A7C9-4B847F54B643}" type="slidenum">
              <a:rPr lang="en-US" altLang="en-US" sz="1200"/>
              <a:pPr/>
              <a:t>45</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B6C385-E82E-4641-9660-418C71573B7A}" type="slidenum">
              <a:rPr lang="en-US" altLang="en-US" sz="1200"/>
              <a:pPr/>
              <a:t>46</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325952-1840-4AE8-9C58-1C6589FC7792}" type="slidenum">
              <a:rPr lang="en-US" altLang="en-US" sz="1200"/>
              <a:pPr/>
              <a:t>47</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A77987-2363-42A6-A03B-D9FB9BE1BDEC}" type="slidenum">
              <a:rPr lang="en-US" altLang="en-US" sz="1200"/>
              <a:pPr/>
              <a:t>48</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254351-8AAB-42E2-9172-9A1DBF023C58}" type="slidenum">
              <a:rPr lang="en-US" altLang="en-US" sz="1200"/>
              <a:pPr/>
              <a:t>49</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991E39-05D2-45EF-BA45-420D5744C6C7}" type="slidenum">
              <a:rPr lang="en-US" altLang="en-US" sz="1200"/>
              <a:pPr/>
              <a:t>15</a:t>
            </a:fld>
            <a:endParaRPr lang="en-US" alt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782401-4AE0-45C6-8AA9-0351F058F094}" type="slidenum">
              <a:rPr lang="en-US" altLang="en-US" sz="1200"/>
              <a:pPr/>
              <a:t>16</a:t>
            </a:fld>
            <a:endParaRPr lang="en-US" altLang="en-US"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C2304F-F2D1-47AA-8273-123456A0BDEF}" type="slidenum">
              <a:rPr lang="en-US" altLang="en-US" sz="1200"/>
              <a:pPr/>
              <a:t>18</a:t>
            </a:fld>
            <a:endParaRPr lang="en-US" altLang="en-US"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1D106B-1323-4973-8918-869065505C76}" type="slidenum">
              <a:rPr lang="en-US" altLang="en-US" sz="1200"/>
              <a:pPr/>
              <a:t>19</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E48831-3D69-479E-9A75-5F9C8F44FD2D}" type="slidenum">
              <a:rPr lang="en-US" altLang="en-US" sz="1200"/>
              <a:pPr/>
              <a:t>20</a:t>
            </a:fld>
            <a:endParaRPr lang="en-US" alt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9749A8-3D7A-4887-8CDF-A592A18934C5}" type="slidenum">
              <a:rPr lang="en-US" altLang="en-US" sz="1200"/>
              <a:pPr/>
              <a:t>22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E133EE-42F3-47B2-9A00-9EB35728B9F4}" type="slidenum">
              <a:rPr lang="en-US" altLang="en-US"/>
              <a:pPr/>
              <a:t>‹#›</a:t>
            </a:fld>
            <a:endParaRPr lang="en-US" altLang="en-US"/>
          </a:p>
        </p:txBody>
      </p:sp>
    </p:spTree>
    <p:extLst>
      <p:ext uri="{BB962C8B-B14F-4D97-AF65-F5344CB8AC3E}">
        <p14:creationId xmlns:p14="http://schemas.microsoft.com/office/powerpoint/2010/main" val="251586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E8FADF-F5A8-46E6-A2E9-C343A24908FD}" type="slidenum">
              <a:rPr lang="en-US" altLang="en-US"/>
              <a:pPr/>
              <a:t>‹#›</a:t>
            </a:fld>
            <a:endParaRPr lang="en-US" altLang="en-US"/>
          </a:p>
        </p:txBody>
      </p:sp>
    </p:spTree>
    <p:extLst>
      <p:ext uri="{BB962C8B-B14F-4D97-AF65-F5344CB8AC3E}">
        <p14:creationId xmlns:p14="http://schemas.microsoft.com/office/powerpoint/2010/main" val="414633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15DAD4-AFAB-4226-A211-2275477F1B55}" type="slidenum">
              <a:rPr lang="en-US" altLang="en-US"/>
              <a:pPr/>
              <a:t>‹#›</a:t>
            </a:fld>
            <a:endParaRPr lang="en-US" altLang="en-US"/>
          </a:p>
        </p:txBody>
      </p:sp>
    </p:spTree>
    <p:extLst>
      <p:ext uri="{BB962C8B-B14F-4D97-AF65-F5344CB8AC3E}">
        <p14:creationId xmlns:p14="http://schemas.microsoft.com/office/powerpoint/2010/main" val="65620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96EE57-5A6A-4FDE-A57E-16338E8D8EBF}" type="slidenum">
              <a:rPr lang="en-US" altLang="en-US"/>
              <a:pPr/>
              <a:t>‹#›</a:t>
            </a:fld>
            <a:endParaRPr lang="en-US" altLang="en-US"/>
          </a:p>
        </p:txBody>
      </p:sp>
    </p:spTree>
    <p:extLst>
      <p:ext uri="{BB962C8B-B14F-4D97-AF65-F5344CB8AC3E}">
        <p14:creationId xmlns:p14="http://schemas.microsoft.com/office/powerpoint/2010/main" val="168275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FE600B-13EB-42EE-9122-B56C3588F039}" type="slidenum">
              <a:rPr lang="en-US" altLang="en-US"/>
              <a:pPr/>
              <a:t>‹#›</a:t>
            </a:fld>
            <a:endParaRPr lang="en-US" altLang="en-US"/>
          </a:p>
        </p:txBody>
      </p:sp>
    </p:spTree>
    <p:extLst>
      <p:ext uri="{BB962C8B-B14F-4D97-AF65-F5344CB8AC3E}">
        <p14:creationId xmlns:p14="http://schemas.microsoft.com/office/powerpoint/2010/main" val="10064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155283-738A-4D6A-85D8-0218D00BF2D0}" type="slidenum">
              <a:rPr lang="en-US" altLang="en-US"/>
              <a:pPr/>
              <a:t>‹#›</a:t>
            </a:fld>
            <a:endParaRPr lang="en-US" altLang="en-US"/>
          </a:p>
        </p:txBody>
      </p:sp>
    </p:spTree>
    <p:extLst>
      <p:ext uri="{BB962C8B-B14F-4D97-AF65-F5344CB8AC3E}">
        <p14:creationId xmlns:p14="http://schemas.microsoft.com/office/powerpoint/2010/main" val="415465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7A3F3D-6E68-4C7E-95DB-85A7E681F745}" type="slidenum">
              <a:rPr lang="en-US" altLang="en-US"/>
              <a:pPr/>
              <a:t>‹#›</a:t>
            </a:fld>
            <a:endParaRPr lang="en-US" altLang="en-US"/>
          </a:p>
        </p:txBody>
      </p:sp>
    </p:spTree>
    <p:extLst>
      <p:ext uri="{BB962C8B-B14F-4D97-AF65-F5344CB8AC3E}">
        <p14:creationId xmlns:p14="http://schemas.microsoft.com/office/powerpoint/2010/main" val="196456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82D73FB-53CF-4205-8C1D-951DFFF3D1FC}" type="slidenum">
              <a:rPr lang="en-US" altLang="en-US"/>
              <a:pPr/>
              <a:t>‹#›</a:t>
            </a:fld>
            <a:endParaRPr lang="en-US" altLang="en-US"/>
          </a:p>
        </p:txBody>
      </p:sp>
    </p:spTree>
    <p:extLst>
      <p:ext uri="{BB962C8B-B14F-4D97-AF65-F5344CB8AC3E}">
        <p14:creationId xmlns:p14="http://schemas.microsoft.com/office/powerpoint/2010/main" val="342408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54394A7-5E56-42E7-8BF9-90357F55D4FE}" type="slidenum">
              <a:rPr lang="en-US" altLang="en-US"/>
              <a:pPr/>
              <a:t>‹#›</a:t>
            </a:fld>
            <a:endParaRPr lang="en-US" altLang="en-US"/>
          </a:p>
        </p:txBody>
      </p:sp>
    </p:spTree>
    <p:extLst>
      <p:ext uri="{BB962C8B-B14F-4D97-AF65-F5344CB8AC3E}">
        <p14:creationId xmlns:p14="http://schemas.microsoft.com/office/powerpoint/2010/main" val="1467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CDD245-CE68-410C-9259-3621A0971FEE}" type="slidenum">
              <a:rPr lang="en-US" altLang="en-US"/>
              <a:pPr/>
              <a:t>‹#›</a:t>
            </a:fld>
            <a:endParaRPr lang="en-US" altLang="en-US"/>
          </a:p>
        </p:txBody>
      </p:sp>
    </p:spTree>
    <p:extLst>
      <p:ext uri="{BB962C8B-B14F-4D97-AF65-F5344CB8AC3E}">
        <p14:creationId xmlns:p14="http://schemas.microsoft.com/office/powerpoint/2010/main" val="100335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6DB292-96A0-4B94-AF84-58A3D323D9D8}" type="slidenum">
              <a:rPr lang="en-US" altLang="en-US"/>
              <a:pPr/>
              <a:t>‹#›</a:t>
            </a:fld>
            <a:endParaRPr lang="en-US" altLang="en-US"/>
          </a:p>
        </p:txBody>
      </p:sp>
    </p:spTree>
    <p:extLst>
      <p:ext uri="{BB962C8B-B14F-4D97-AF65-F5344CB8AC3E}">
        <p14:creationId xmlns:p14="http://schemas.microsoft.com/office/powerpoint/2010/main" val="14954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9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209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209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CF9A309-873D-4903-9BCD-393806EE21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p:txBody>
          <a:bodyPr/>
          <a:lstStyle/>
          <a:p>
            <a:pPr eaLnBrk="1" hangingPunct="1"/>
            <a:r>
              <a:rPr lang="en-US" altLang="en-US" smtClean="0">
                <a:ea typeface="ＭＳ Ｐゴシック" panose="020B0600070205080204" pitchFamily="34" charset="-128"/>
              </a:rPr>
              <a:t>Introduction to Cells	</a:t>
            </a:r>
          </a:p>
        </p:txBody>
      </p:sp>
      <p:sp>
        <p:nvSpPr>
          <p:cNvPr id="14339" name="Subtitle 4"/>
          <p:cNvSpPr>
            <a:spLocks noGrp="1"/>
          </p:cNvSpPr>
          <p:nvPr>
            <p:ph type="subTitle" idx="1"/>
          </p:nvPr>
        </p:nvSpPr>
        <p:spPr/>
        <p:txBody>
          <a:bodyPr/>
          <a:lstStyle/>
          <a:p>
            <a:pPr eaLnBrk="1" hangingPunct="1"/>
            <a:r>
              <a:rPr lang="en-US" altLang="en-US" smtClean="0">
                <a:ea typeface="ＭＳ Ｐゴシック" panose="020B0600070205080204" pitchFamily="34" charset="-128"/>
              </a:rPr>
              <a:t>AP Biology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93395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29241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271588"/>
            <a:ext cx="4076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638"/>
            <a:ext cx="78486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724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5438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8837613" cy="457200"/>
          </a:xfrm>
          <a:noFill/>
        </p:spPr>
        <p:txBody>
          <a:bodyPr lIns="91422" tIns="45711" rIns="91422" bIns="45711" anchor="t"/>
          <a:lstStyle/>
          <a:p>
            <a:pPr algn="l" eaLnBrk="1" hangingPunct="1">
              <a:tabLst>
                <a:tab pos="1028700" algn="l"/>
              </a:tabLst>
            </a:pPr>
            <a:r>
              <a:rPr lang="en-US" altLang="en-US" sz="1800" smtClean="0">
                <a:solidFill>
                  <a:schemeClr val="tx1"/>
                </a:solidFill>
                <a:ea typeface="ＭＳ Ｐゴシック" panose="020B0600070205080204" pitchFamily="34" charset="-128"/>
              </a:rPr>
              <a:t>The nucleus and its envelope </a:t>
            </a:r>
            <a:endParaRPr lang="en-US" altLang="en-US" smtClean="0">
              <a:solidFill>
                <a:schemeClr val="tx1"/>
              </a:solidFill>
              <a:ea typeface="ＭＳ Ｐゴシック" panose="020B0600070205080204" pitchFamily="34" charset="-128"/>
            </a:endParaRPr>
          </a:p>
        </p:txBody>
      </p:sp>
      <p:sp>
        <p:nvSpPr>
          <p:cNvPr id="2969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700"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57600"/>
            <a:ext cx="19415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06_10Nucleus_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81000"/>
            <a:ext cx="6819900"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Rot="1" noChangeArrowheads="1"/>
          </p:cNvSpPr>
          <p:nvPr/>
        </p:nvSpPr>
        <p:spPr bwMode="auto">
          <a:xfrm>
            <a:off x="5410200" y="6373813"/>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defTabSz="1025525" eaLnBrk="0" hangingPunct="0">
              <a:tabLst>
                <a:tab pos="11541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1025525" eaLnBrk="0" hangingPunct="0">
              <a:tabLst>
                <a:tab pos="11541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1541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1541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1541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1541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1541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1541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154113"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Nuclei and actin</a:t>
            </a:r>
            <a:endParaRPr lang="en-US" altLang="en-US" sz="41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56372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idx="4294967295"/>
          </p:nvPr>
        </p:nvSpPr>
        <p:spPr>
          <a:xfrm>
            <a:off x="609600" y="0"/>
            <a:ext cx="7772400" cy="609600"/>
          </a:xfrm>
        </p:spPr>
        <p:txBody>
          <a:bodyPr/>
          <a:lstStyle/>
          <a:p>
            <a:pPr eaLnBrk="1" hangingPunct="1"/>
            <a:r>
              <a:rPr lang="en-US" altLang="en-US" sz="1800" smtClean="0">
                <a:solidFill>
                  <a:schemeClr val="tx1"/>
                </a:solidFill>
                <a:ea typeface="ＭＳ Ｐゴシック" panose="020B0600070205080204" pitchFamily="34" charset="-128"/>
              </a:rPr>
              <a:t>The Nucleus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210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44180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1210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41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idx="4294967295"/>
          </p:nvPr>
        </p:nvSpPr>
        <p:spPr>
          <a:xfrm>
            <a:off x="609600" y="0"/>
            <a:ext cx="7772400" cy="609600"/>
          </a:xfrm>
        </p:spPr>
        <p:txBody>
          <a:bodyPr/>
          <a:lstStyle/>
          <a:p>
            <a:pPr eaLnBrk="1" hangingPunct="1"/>
            <a:r>
              <a:rPr lang="en-US" altLang="en-US" sz="1800" smtClean="0">
                <a:solidFill>
                  <a:schemeClr val="tx1"/>
                </a:solidFill>
                <a:ea typeface="ＭＳ Ｐゴシック" panose="020B0600070205080204" pitchFamily="34" charset="-128"/>
              </a:rPr>
              <a:t>Nuclear Pore Complex</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6"/>
          <p:cNvSpPr>
            <a:spLocks noGrp="1" noChangeArrowheads="1"/>
          </p:cNvSpPr>
          <p:nvPr>
            <p:ph type="title" idx="4294967295"/>
          </p:nvPr>
        </p:nvSpPr>
        <p:spPr>
          <a:xfrm>
            <a:off x="0" y="0"/>
            <a:ext cx="8458200" cy="609600"/>
          </a:xfrm>
        </p:spPr>
        <p:txBody>
          <a:bodyPr/>
          <a:lstStyle/>
          <a:p>
            <a:pPr eaLnBrk="1" hangingPunct="1"/>
            <a:r>
              <a:rPr lang="en-US" altLang="en-US" sz="1800" smtClean="0">
                <a:solidFill>
                  <a:schemeClr val="tx1"/>
                </a:solidFill>
                <a:ea typeface="ＭＳ Ｐゴシック" panose="020B0600070205080204" pitchFamily="34" charset="-128"/>
              </a:rPr>
              <a:t>The Smooth and Rough ER (sER and rER)</a:t>
            </a:r>
          </a:p>
        </p:txBody>
      </p:sp>
      <p:pic>
        <p:nvPicPr>
          <p:cNvPr id="35844" name="Picture 7"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19600"/>
            <a:ext cx="3314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20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83058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685800" y="0"/>
            <a:ext cx="7772400" cy="639763"/>
          </a:xfrm>
        </p:spPr>
        <p:txBody>
          <a:bodyPr/>
          <a:lstStyle/>
          <a:p>
            <a:pPr eaLnBrk="1" hangingPunct="1"/>
            <a:r>
              <a:rPr lang="en-US" altLang="en-US" sz="1800" smtClean="0">
                <a:solidFill>
                  <a:schemeClr val="tx1"/>
                </a:solidFill>
                <a:ea typeface="ＭＳ Ｐゴシック" panose="020B0600070205080204" pitchFamily="34" charset="-128"/>
              </a:rPr>
              <a:t>Origin of Nucleus and Endoplasmic Reticulum</a:t>
            </a:r>
          </a:p>
        </p:txBody>
      </p:sp>
      <p:pic>
        <p:nvPicPr>
          <p:cNvPr id="36868" name="Picture 9" descr="06_09aAnimalCell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21188"/>
            <a:ext cx="25908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Ribosomes</a:t>
            </a:r>
            <a:endParaRPr lang="en-US" altLang="en-US" smtClean="0">
              <a:solidFill>
                <a:schemeClr val="tx1"/>
              </a:solidFill>
              <a:ea typeface="ＭＳ Ｐゴシック" panose="020B0600070205080204" pitchFamily="34" charset="-128"/>
            </a:endParaRPr>
          </a:p>
        </p:txBody>
      </p:sp>
      <p:sp>
        <p:nvSpPr>
          <p:cNvPr id="3891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8916"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810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ea typeface="ＭＳ Ｐゴシック" panose="020B0600070205080204" pitchFamily="34" charset="-128"/>
              </a:rPr>
              <a:t>The Miller-Urey Experiment</a:t>
            </a:r>
          </a:p>
        </p:txBody>
      </p:sp>
      <p:pic>
        <p:nvPicPr>
          <p:cNvPr id="15363" name="Content Placeholder 3" descr="Screen shot 2009-10-13 at 8.45.57 PM.png"/>
          <p:cNvPicPr>
            <a:picLocks noGrp="1" noChangeAspect="1"/>
          </p:cNvPicPr>
          <p:nvPr>
            <p:ph idx="1"/>
          </p:nvPr>
        </p:nvPicPr>
        <p:blipFill>
          <a:blip r:embed="rId2">
            <a:extLst>
              <a:ext uri="{28A0092B-C50C-407E-A947-70E740481C1C}">
                <a14:useLocalDpi xmlns:a14="http://schemas.microsoft.com/office/drawing/2010/main" val="0"/>
              </a:ext>
            </a:extLst>
          </a:blip>
          <a:srcRect t="-5595" b="-5595"/>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signal mechanism for targeting proteins to the ER</a:t>
            </a:r>
            <a:endParaRPr lang="en-US" altLang="en-US" smtClean="0">
              <a:solidFill>
                <a:schemeClr val="tx1"/>
              </a:solidFill>
              <a:latin typeface="Times New Roman" panose="02020603050405020304" pitchFamily="18" charset="0"/>
              <a:ea typeface="ＭＳ Ｐゴシック" panose="020B0600070205080204" pitchFamily="34" charset="-128"/>
            </a:endParaRPr>
          </a:p>
        </p:txBody>
      </p:sp>
      <p:sp>
        <p:nvSpPr>
          <p:cNvPr id="40963"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964" name="Rectangle 4"/>
          <p:cNvSpPr>
            <a:spLocks noChangeArrowheads="1"/>
          </p:cNvSpPr>
          <p:nvPr/>
        </p:nvSpPr>
        <p:spPr bwMode="auto">
          <a:xfrm>
            <a:off x="428625" y="4265613"/>
            <a:ext cx="2647950" cy="1320800"/>
          </a:xfrm>
          <a:prstGeom prst="rect">
            <a:avLst/>
          </a:prstGeom>
          <a:noFill/>
          <a:ln w="12700">
            <a:noFill/>
            <a:miter lim="800000"/>
            <a:headEnd/>
            <a:tailEnd/>
          </a:ln>
          <a:effectLst/>
        </p:spPr>
        <p:txBody>
          <a:bodyPr lIns="102577" tIns="51289" rIns="102577" bIns="51289">
            <a:spAutoFit/>
          </a:bodyPr>
          <a:lstStyle>
            <a:lvl1pPr defTabSz="1025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1025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000">
                <a:effectLst>
                  <a:outerShdw blurRad="38100" dist="38100" dir="2700000" algn="tl">
                    <a:srgbClr val="C0C0C0"/>
                  </a:outerShdw>
                </a:effectLst>
              </a:rPr>
              <a:t>All translation starts in the cytoplasm</a:t>
            </a:r>
          </a:p>
          <a:p>
            <a:pPr>
              <a:buFontTx/>
              <a:buChar char="•"/>
            </a:pPr>
            <a:r>
              <a:rPr lang="en-US" altLang="en-US" sz="2000">
                <a:effectLst>
                  <a:outerShdw blurRad="38100" dist="38100" dir="2700000" algn="tl">
                    <a:srgbClr val="C0C0C0"/>
                  </a:outerShdw>
                </a:effectLst>
              </a:rPr>
              <a:t>Signal sequence directs destination</a:t>
            </a:r>
            <a:endParaRPr lang="en-US" altLang="en-US" sz="2700">
              <a:latin typeface="Times New Roman" panose="02020603050405020304" pitchFamily="18" charset="0"/>
            </a:endParaRPr>
          </a:p>
        </p:txBody>
      </p:sp>
      <p:pic>
        <p:nvPicPr>
          <p:cNvPr id="40965"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4179888"/>
            <a:ext cx="60610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17_21ProteinToER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27038"/>
            <a:ext cx="83058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85800"/>
            <a:ext cx="5238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39243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p:cNvSpPr>
            <a:spLocks noGrp="1" noChangeArrowheads="1"/>
          </p:cNvSpPr>
          <p:nvPr>
            <p:ph type="title" idx="4294967295"/>
          </p:nvPr>
        </p:nvSpPr>
        <p:spPr>
          <a:xfrm>
            <a:off x="152400" y="152400"/>
            <a:ext cx="4114800" cy="1143000"/>
          </a:xfrm>
        </p:spPr>
        <p:txBody>
          <a:bodyPr/>
          <a:lstStyle/>
          <a:p>
            <a:pPr eaLnBrk="1" hangingPunct="1"/>
            <a:r>
              <a:rPr lang="en-US" altLang="en-US" sz="1800" smtClean="0">
                <a:solidFill>
                  <a:schemeClr val="tx1"/>
                </a:solidFill>
                <a:ea typeface="ＭＳ Ｐゴシック" panose="020B0600070205080204" pitchFamily="34" charset="-128"/>
              </a:rPr>
              <a:t>The Golgi Apparatus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6324600" cy="533400"/>
          </a:xfrm>
        </p:spPr>
        <p:txBody>
          <a:bodyPr/>
          <a:lstStyle/>
          <a:p>
            <a:pPr eaLnBrk="1" hangingPunct="1"/>
            <a:r>
              <a:rPr lang="en-US" altLang="en-US" sz="1800" smtClean="0">
                <a:solidFill>
                  <a:schemeClr val="tx1"/>
                </a:solidFill>
                <a:ea typeface="ＭＳ Ｐゴシック" panose="020B0600070205080204" pitchFamily="34" charset="-128"/>
              </a:rPr>
              <a:t>Modification of Proteins by the Golgi Apparatus</a:t>
            </a:r>
          </a:p>
        </p:txBody>
      </p:sp>
      <p:pic>
        <p:nvPicPr>
          <p:cNvPr id="44035" name="Picture 4" descr="1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3400"/>
            <a:ext cx="47879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Movement through the Golgi</a:t>
            </a:r>
            <a:endParaRPr lang="en-US" altLang="en-US" smtClean="0">
              <a:solidFill>
                <a:schemeClr val="tx1"/>
              </a:solidFill>
              <a:ea typeface="ＭＳ Ｐゴシック" panose="020B0600070205080204" pitchFamily="34" charset="-128"/>
            </a:endParaRPr>
          </a:p>
        </p:txBody>
      </p:sp>
      <p:sp>
        <p:nvSpPr>
          <p:cNvPr id="46083"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6084"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724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13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4014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8"/>
          <p:cNvSpPr>
            <a:spLocks noChangeArrowheads="1"/>
          </p:cNvSpPr>
          <p:nvPr/>
        </p:nvSpPr>
        <p:spPr bwMode="auto">
          <a:xfrm>
            <a:off x="1371600" y="5562600"/>
            <a:ext cx="656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http://www.youtube.com/watch?v=rvfvRgk0MfA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Lysosomes</a:t>
            </a:r>
            <a:endParaRPr lang="en-US" altLang="en-US" smtClean="0">
              <a:solidFill>
                <a:schemeClr val="tx1"/>
              </a:solidFill>
              <a:ea typeface="ＭＳ Ｐゴシック" panose="020B0600070205080204" pitchFamily="34" charset="-128"/>
            </a:endParaRPr>
          </a:p>
        </p:txBody>
      </p:sp>
      <p:sp>
        <p:nvSpPr>
          <p:cNvPr id="48131"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8132" name="Picture 5" descr="06_14Lysosomes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formation and functions of lysosomes (Layer 1)</a:t>
            </a:r>
            <a:endParaRPr lang="en-US" altLang="en-US" smtClean="0">
              <a:solidFill>
                <a:schemeClr val="tx1"/>
              </a:solidFill>
              <a:ea typeface="ＭＳ Ｐゴシック" panose="020B0600070205080204" pitchFamily="34" charset="-128"/>
            </a:endParaRPr>
          </a:p>
        </p:txBody>
      </p:sp>
      <p:sp>
        <p:nvSpPr>
          <p:cNvPr id="5017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18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81000"/>
            <a:ext cx="7239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formation and functions of lysosomes (Layer 2)</a:t>
            </a:r>
            <a:endParaRPr lang="en-US" altLang="en-US" smtClean="0">
              <a:solidFill>
                <a:schemeClr val="tx1"/>
              </a:solidFill>
              <a:ea typeface="ＭＳ Ｐゴシック" panose="020B0600070205080204" pitchFamily="34" charset="-128"/>
            </a:endParaRPr>
          </a:p>
        </p:txBody>
      </p:sp>
      <p:sp>
        <p:nvSpPr>
          <p:cNvPr id="5222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222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381000"/>
            <a:ext cx="720725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formation and functions of lysosomes (Layer 3)</a:t>
            </a:r>
            <a:endParaRPr lang="en-US" altLang="en-US" smtClean="0">
              <a:solidFill>
                <a:schemeClr val="tx1"/>
              </a:solidFill>
              <a:ea typeface="ＭＳ Ｐゴシック" panose="020B0600070205080204" pitchFamily="34" charset="-128"/>
            </a:endParaRPr>
          </a:p>
        </p:txBody>
      </p:sp>
      <p:sp>
        <p:nvSpPr>
          <p:cNvPr id="5427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427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2113"/>
            <a:ext cx="71755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2000" smtClean="0">
                <a:solidFill>
                  <a:schemeClr val="tx1"/>
                </a:solidFill>
                <a:ea typeface="ＭＳ Ｐゴシック" panose="020B0600070205080204" pitchFamily="34" charset="-128"/>
              </a:rPr>
              <a:t>Review: relationships among organelles of the endomembrane system </a:t>
            </a:r>
          </a:p>
        </p:txBody>
      </p:sp>
      <p:sp>
        <p:nvSpPr>
          <p:cNvPr id="56323"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6324" name="Picture 5" descr="06_16EndomembraneSystem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3575"/>
            <a:ext cx="81534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3908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body" sz="half" idx="2"/>
          </p:nvPr>
        </p:nvSpPr>
        <p:spPr>
          <a:xfrm>
            <a:off x="4410075" y="1768475"/>
            <a:ext cx="4195763" cy="1676400"/>
          </a:xfrm>
        </p:spPr>
        <p:txBody>
          <a:bodyPr/>
          <a:lstStyle/>
          <a:p>
            <a:pPr eaLnBrk="1" hangingPunct="1">
              <a:buFontTx/>
              <a:buNone/>
            </a:pPr>
            <a:endParaRPr lang="en-US" altLang="en-US" sz="2000" smtClean="0">
              <a:ea typeface="ＭＳ Ｐゴシック" panose="020B0600070205080204" pitchFamily="34" charset="-128"/>
            </a:endParaRPr>
          </a:p>
          <a:p>
            <a:pPr eaLnBrk="1" hangingPunct="1"/>
            <a:r>
              <a:rPr lang="en-US" altLang="en-US" sz="1600" smtClean="0">
                <a:ea typeface="ＭＳ Ｐゴシック" panose="020B0600070205080204" pitchFamily="34" charset="-128"/>
              </a:rPr>
              <a:t>Membrane orientation applies both to the lipid bilayer and transmembrane proteins</a:t>
            </a:r>
            <a:endParaRPr lang="en-US" altLang="en-US" sz="2000" smtClean="0">
              <a:ea typeface="ＭＳ Ｐゴシック" panose="020B0600070205080204" pitchFamily="34" charset="-128"/>
            </a:endParaRPr>
          </a:p>
        </p:txBody>
      </p:sp>
      <p:pic>
        <p:nvPicPr>
          <p:cNvPr id="58372" name="Picture 4" descr="1207"/>
          <p:cNvPicPr>
            <a:picLocks noChangeAspect="1" noChangeArrowheads="1"/>
          </p:cNvPicPr>
          <p:nvPr/>
        </p:nvPicPr>
        <p:blipFill>
          <a:blip r:embed="rId3">
            <a:extLst>
              <a:ext uri="{28A0092B-C50C-407E-A947-70E740481C1C}">
                <a14:useLocalDpi xmlns:a14="http://schemas.microsoft.com/office/drawing/2010/main" val="0"/>
              </a:ext>
            </a:extLst>
          </a:blip>
          <a:srcRect l="21202" t="47766" r="60033" b="43604"/>
          <a:stretch>
            <a:fillRect/>
          </a:stretch>
        </p:blipFill>
        <p:spPr bwMode="auto">
          <a:xfrm>
            <a:off x="4495800" y="304800"/>
            <a:ext cx="1981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6553200" y="366713"/>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chemeClr val="tx2"/>
                </a:solidFill>
                <a:latin typeface="Helvetica" panose="020B0604020202020204" pitchFamily="34" charset="0"/>
              </a:rPr>
              <a:t>Vesicle budding and fusion during vesicular transport</a:t>
            </a:r>
            <a:endParaRPr lang="en-US" altLang="en-US" sz="2800">
              <a:solidFill>
                <a:schemeClr val="tx2"/>
              </a:solidFill>
              <a:latin typeface="Helvetica" panose="020B0604020202020204" pitchFamily="34" charset="0"/>
            </a:endParaRPr>
          </a:p>
        </p:txBody>
      </p:sp>
      <p:pic>
        <p:nvPicPr>
          <p:cNvPr id="58374" name="Picture 6" descr="06_08PlasmaMembrane_CL"/>
          <p:cNvPicPr>
            <a:picLocks noChangeAspect="1" noChangeArrowheads="1"/>
          </p:cNvPicPr>
          <p:nvPr/>
        </p:nvPicPr>
        <p:blipFill>
          <a:blip r:embed="rId4">
            <a:extLst>
              <a:ext uri="{28A0092B-C50C-407E-A947-70E740481C1C}">
                <a14:useLocalDpi xmlns:a14="http://schemas.microsoft.com/office/drawing/2010/main" val="0"/>
              </a:ext>
            </a:extLst>
          </a:blip>
          <a:srcRect l="50833" t="9378"/>
          <a:stretch>
            <a:fillRect/>
          </a:stretch>
        </p:blipFill>
        <p:spPr bwMode="auto">
          <a:xfrm>
            <a:off x="4495800" y="3554413"/>
            <a:ext cx="35814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563563"/>
          </a:xfrm>
        </p:spPr>
        <p:txBody>
          <a:bodyPr/>
          <a:lstStyle/>
          <a:p>
            <a:pPr eaLnBrk="1" hangingPunct="1"/>
            <a:r>
              <a:rPr lang="en-US" altLang="en-US" smtClean="0">
                <a:ea typeface="ＭＳ Ｐゴシック" panose="020B0600070205080204" pitchFamily="34" charset="-128"/>
              </a:rPr>
              <a:t>Origins of Life</a:t>
            </a:r>
          </a:p>
        </p:txBody>
      </p:sp>
      <p:sp>
        <p:nvSpPr>
          <p:cNvPr id="3" name="Content Placeholder 2"/>
          <p:cNvSpPr>
            <a:spLocks noGrp="1"/>
          </p:cNvSpPr>
          <p:nvPr>
            <p:ph idx="1"/>
          </p:nvPr>
        </p:nvSpPr>
        <p:spPr>
          <a:xfrm>
            <a:off x="0" y="685800"/>
            <a:ext cx="9144000" cy="6172200"/>
          </a:xfrm>
        </p:spPr>
        <p:txBody>
          <a:bodyPr>
            <a:normAutofit/>
          </a:bodyPr>
          <a:lstStyle/>
          <a:p>
            <a:pPr eaLnBrk="1" hangingPunct="1">
              <a:lnSpc>
                <a:spcPct val="90000"/>
              </a:lnSpc>
            </a:pPr>
            <a:r>
              <a:rPr lang="en-US" altLang="en-US" sz="3000" b="1" smtClean="0">
                <a:latin typeface="Helvetica" panose="020B0604020202020204" pitchFamily="34" charset="0"/>
                <a:ea typeface="ＭＳ Ｐゴシック" panose="020B0600070205080204" pitchFamily="34" charset="-128"/>
                <a:cs typeface="Helvetica" panose="020B0604020202020204" pitchFamily="34" charset="0"/>
              </a:rPr>
              <a:t>Panspermia</a:t>
            </a:r>
            <a:r>
              <a:rPr lang="en-US" altLang="en-US" sz="3000" smtClean="0">
                <a:latin typeface="Helvetica" panose="020B0604020202020204" pitchFamily="34" charset="0"/>
                <a:ea typeface="ＭＳ Ｐゴシック" panose="020B0600070205080204" pitchFamily="34" charset="-128"/>
                <a:cs typeface="Helvetica" panose="020B0604020202020204" pitchFamily="34" charset="0"/>
              </a:rPr>
              <a:t> is the hypothesis that "seeds" of life exist already all over the Universe, that life on Earth may have originated through these "seeds", and that they may deliver or have delivered life to other habitable bodies.</a:t>
            </a:r>
            <a:endParaRPr lang="en-US" altLang="en-US" sz="3000" smtClean="0">
              <a:ea typeface="ＭＳ Ｐゴシック" panose="020B0600070205080204" pitchFamily="34" charset="-128"/>
            </a:endParaRPr>
          </a:p>
          <a:p>
            <a:pPr eaLnBrk="1" hangingPunct="1">
              <a:lnSpc>
                <a:spcPct val="90000"/>
              </a:lnSpc>
            </a:pPr>
            <a:r>
              <a:rPr lang="en-US" altLang="en-US" sz="3000" smtClean="0">
                <a:latin typeface="Helvetica" panose="020B0604020202020204" pitchFamily="34" charset="0"/>
                <a:ea typeface="ＭＳ Ｐゴシック" panose="020B0600070205080204" pitchFamily="34" charset="-128"/>
                <a:cs typeface="Helvetica" panose="020B0604020202020204" pitchFamily="34" charset="0"/>
              </a:rPr>
              <a:t>The </a:t>
            </a:r>
            <a:r>
              <a:rPr lang="en-US" altLang="en-US" sz="3000" b="1" smtClean="0">
                <a:latin typeface="Helvetica" panose="020B0604020202020204" pitchFamily="34" charset="0"/>
                <a:ea typeface="ＭＳ Ｐゴシック" panose="020B0600070205080204" pitchFamily="34" charset="-128"/>
                <a:cs typeface="Helvetica" panose="020B0604020202020204" pitchFamily="34" charset="0"/>
              </a:rPr>
              <a:t>RNA world hypothesis</a:t>
            </a:r>
            <a:r>
              <a:rPr lang="en-US" altLang="en-US" sz="3000" smtClean="0">
                <a:latin typeface="Helvetica" panose="020B0604020202020204" pitchFamily="34" charset="0"/>
                <a:ea typeface="ＭＳ Ｐゴシック" panose="020B0600070205080204" pitchFamily="34" charset="-128"/>
                <a:cs typeface="Helvetica" panose="020B0604020202020204" pitchFamily="34" charset="0"/>
              </a:rPr>
              <a:t> proposes that a world filled with life based on ribonucleic acid (RNA) predates the current world of life based on deoxyribonucleic acid (DNA). RNA, which can both store information like DNA and act as an enzyme, may have supported cellular or pre-cellular life. Some hypotheses as to the origin of life present RNA-based catalysis and information storage as the first step in the evolution of cellular life.</a:t>
            </a:r>
            <a:endParaRPr lang="en-US" altLang="en-US" sz="3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plant cell vacuole </a:t>
            </a:r>
            <a:endParaRPr lang="en-US" altLang="en-US" smtClean="0">
              <a:solidFill>
                <a:schemeClr val="tx1"/>
              </a:solidFill>
              <a:ea typeface="ＭＳ Ｐゴシック" panose="020B0600070205080204" pitchFamily="34" charset="-128"/>
            </a:endParaRPr>
          </a:p>
        </p:txBody>
      </p:sp>
      <p:sp>
        <p:nvSpPr>
          <p:cNvPr id="6041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0420"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81000"/>
            <a:ext cx="474186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925763"/>
            <a:ext cx="41148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mitochondrion, site of cellular respiration</a:t>
            </a:r>
            <a:endParaRPr lang="en-US" altLang="en-US" smtClean="0">
              <a:solidFill>
                <a:schemeClr val="tx1"/>
              </a:solidFill>
              <a:ea typeface="ＭＳ Ｐゴシック" panose="020B0600070205080204" pitchFamily="34" charset="-128"/>
            </a:endParaRPr>
          </a:p>
        </p:txBody>
      </p:sp>
      <p:sp>
        <p:nvSpPr>
          <p:cNvPr id="6246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2468"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456613"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chloroplast, site of photosynthesis</a:t>
            </a:r>
            <a:endParaRPr lang="en-US" altLang="en-US" smtClean="0">
              <a:solidFill>
                <a:schemeClr val="tx1"/>
              </a:solidFill>
              <a:ea typeface="ＭＳ Ｐゴシック" panose="020B0600070205080204" pitchFamily="34" charset="-128"/>
            </a:endParaRPr>
          </a:p>
        </p:txBody>
      </p:sp>
      <p:sp>
        <p:nvSpPr>
          <p:cNvPr id="6451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16"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114425"/>
            <a:ext cx="820261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a:xfrm>
            <a:off x="0" y="0"/>
            <a:ext cx="4343400" cy="609600"/>
          </a:xfrm>
        </p:spPr>
        <p:txBody>
          <a:bodyPr/>
          <a:lstStyle/>
          <a:p>
            <a:pPr eaLnBrk="1" hangingPunct="1"/>
            <a:r>
              <a:rPr lang="en-US" altLang="en-US" sz="1800" smtClean="0">
                <a:ea typeface="ＭＳ Ｐゴシック" panose="020B0600070205080204" pitchFamily="34" charset="-128"/>
              </a:rPr>
              <a:t>Origin of Mitochondria</a:t>
            </a:r>
          </a:p>
        </p:txBody>
      </p:sp>
      <p:pic>
        <p:nvPicPr>
          <p:cNvPr id="66563"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1910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47244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57213"/>
            <a:ext cx="8027987"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6400800" y="1524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i="1">
                <a:solidFill>
                  <a:schemeClr val="tx2"/>
                </a:solidFill>
                <a:latin typeface="Times" panose="02020603050405020304" pitchFamily="18" charset="0"/>
              </a:rPr>
              <a:t>You are here</a:t>
            </a:r>
            <a:endParaRPr lang="en-US" altLang="en-US" i="1">
              <a:latin typeface="Times" panose="02020603050405020304" pitchFamily="18" charset="0"/>
            </a:endParaRPr>
          </a:p>
        </p:txBody>
      </p:sp>
      <p:sp>
        <p:nvSpPr>
          <p:cNvPr id="68612" name="Line 4"/>
          <p:cNvSpPr>
            <a:spLocks noChangeShapeType="1"/>
          </p:cNvSpPr>
          <p:nvPr/>
        </p:nvSpPr>
        <p:spPr bwMode="auto">
          <a:xfrm>
            <a:off x="6629400" y="685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3" name="Line 5"/>
          <p:cNvSpPr>
            <a:spLocks noChangeShapeType="1"/>
          </p:cNvSpPr>
          <p:nvPr/>
        </p:nvSpPr>
        <p:spPr bwMode="auto">
          <a:xfrm flipV="1">
            <a:off x="2514600" y="5715000"/>
            <a:ext cx="609600" cy="5334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4" name="Text Box 6"/>
          <p:cNvSpPr txBox="1">
            <a:spLocks noChangeArrowheads="1"/>
          </p:cNvSpPr>
          <p:nvPr/>
        </p:nvSpPr>
        <p:spPr bwMode="auto">
          <a:xfrm>
            <a:off x="1524000" y="6324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i="1">
                <a:solidFill>
                  <a:schemeClr val="tx2"/>
                </a:solidFill>
                <a:latin typeface="Times" panose="02020603050405020304" pitchFamily="18" charset="0"/>
              </a:rPr>
              <a:t>You were here</a:t>
            </a:r>
            <a:endParaRPr lang="en-US" altLang="en-US" i="1">
              <a:latin typeface="Times" panose="02020603050405020304" pitchFamily="18" charset="0"/>
            </a:endParaRPr>
          </a:p>
        </p:txBody>
      </p:sp>
      <p:sp>
        <p:nvSpPr>
          <p:cNvPr id="68615" name="Line 7"/>
          <p:cNvSpPr>
            <a:spLocks noChangeShapeType="1"/>
          </p:cNvSpPr>
          <p:nvPr/>
        </p:nvSpPr>
        <p:spPr bwMode="auto">
          <a:xfrm>
            <a:off x="7010400" y="533400"/>
            <a:ext cx="152400" cy="457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Peroxisomes</a:t>
            </a:r>
            <a:endParaRPr lang="en-US" altLang="en-US" smtClean="0">
              <a:solidFill>
                <a:schemeClr val="tx1"/>
              </a:solidFill>
              <a:ea typeface="ＭＳ Ｐゴシック" panose="020B0600070205080204" pitchFamily="34" charset="-128"/>
            </a:endParaRPr>
          </a:p>
        </p:txBody>
      </p:sp>
      <p:sp>
        <p:nvSpPr>
          <p:cNvPr id="7065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0660"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09600"/>
            <a:ext cx="49037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43200"/>
            <a:ext cx="41148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cytoskeleton</a:t>
            </a:r>
            <a:endParaRPr lang="en-US" altLang="en-US" smtClean="0">
              <a:solidFill>
                <a:schemeClr val="tx1"/>
              </a:solidFill>
              <a:ea typeface="ＭＳ Ｐゴシック" panose="020B0600070205080204" pitchFamily="34" charset="-128"/>
            </a:endParaRPr>
          </a:p>
        </p:txBody>
      </p:sp>
      <p:sp>
        <p:nvSpPr>
          <p:cNvPr id="7270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270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381000"/>
            <a:ext cx="6802437"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4578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381000"/>
            <a:ext cx="45481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title" idx="4294967295"/>
          </p:nvPr>
        </p:nvSpPr>
        <p:spPr>
          <a:xfrm>
            <a:off x="0" y="0"/>
            <a:ext cx="4572000" cy="1143000"/>
          </a:xfrm>
        </p:spPr>
        <p:txBody>
          <a:bodyPr/>
          <a:lstStyle/>
          <a:p>
            <a:pPr eaLnBrk="1" hangingPunct="1"/>
            <a:r>
              <a:rPr lang="en-US" altLang="en-US" sz="1800" smtClean="0">
                <a:solidFill>
                  <a:schemeClr val="tx1"/>
                </a:solidFill>
                <a:ea typeface="ＭＳ Ｐゴシック" panose="020B0600070205080204" pitchFamily="34" charset="-128"/>
              </a:rPr>
              <a:t>Cytoskeletal elements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The structure and function of the cytoskeleton</a:t>
            </a:r>
            <a:endParaRPr lang="en-US" altLang="en-US" smtClean="0">
              <a:solidFill>
                <a:schemeClr val="tx1"/>
              </a:solidFill>
              <a:ea typeface="ＭＳ Ｐゴシック" panose="020B0600070205080204" pitchFamily="34" charset="-128"/>
            </a:endParaRPr>
          </a:p>
        </p:txBody>
      </p:sp>
      <p:sp>
        <p:nvSpPr>
          <p:cNvPr id="7577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578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22263"/>
            <a:ext cx="84201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76200"/>
          </a:xfrm>
        </p:spPr>
        <p:txBody>
          <a:bodyPr/>
          <a:lstStyle/>
          <a:p>
            <a:pPr eaLnBrk="1" hangingPunct="1"/>
            <a:r>
              <a:rPr lang="en-US" altLang="en-US" sz="1800" smtClean="0">
                <a:ea typeface="ＭＳ Ｐゴシック" panose="020B0600070205080204" pitchFamily="34" charset="-128"/>
              </a:rPr>
              <a:t>Motor proteins and the cytoskeleton</a:t>
            </a:r>
            <a:endParaRPr lang="en-US" altLang="en-US" smtClean="0">
              <a:ea typeface="ＭＳ Ｐゴシック" panose="020B0600070205080204" pitchFamily="34" charset="-128"/>
            </a:endParaRPr>
          </a:p>
        </p:txBody>
      </p:sp>
      <p:pic>
        <p:nvPicPr>
          <p:cNvPr id="77827" name="Picture 4" descr="06_21MotorProteins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49958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762000"/>
            <a:ext cx="38766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563563"/>
          </a:xfrm>
        </p:spPr>
        <p:txBody>
          <a:bodyPr/>
          <a:lstStyle/>
          <a:p>
            <a:pPr eaLnBrk="1" hangingPunct="1"/>
            <a:r>
              <a:rPr lang="en-US" altLang="en-US" sz="3200" smtClean="0">
                <a:ea typeface="ＭＳ Ｐゴシック" panose="020B0600070205080204" pitchFamily="34" charset="-128"/>
              </a:rPr>
              <a:t>All organisms share fundamental properties</a:t>
            </a: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pPr eaLnBrk="1" hangingPunct="1">
              <a:defRPr/>
            </a:pPr>
            <a:r>
              <a:rPr lang="en-US" b="1" dirty="0" smtClean="0">
                <a:ea typeface="+mn-ea"/>
                <a:cs typeface="+mn-cs"/>
              </a:rPr>
              <a:t>Cellular organization- </a:t>
            </a:r>
            <a:r>
              <a:rPr lang="en-US" dirty="0" smtClean="0">
                <a:ea typeface="+mn-ea"/>
                <a:cs typeface="+mn-cs"/>
              </a:rPr>
              <a:t>all organisms consist of one or more </a:t>
            </a:r>
            <a:r>
              <a:rPr lang="en-US" u="sng" dirty="0" smtClean="0">
                <a:ea typeface="+mn-ea"/>
                <a:cs typeface="+mn-cs"/>
              </a:rPr>
              <a:t>cells</a:t>
            </a:r>
            <a:r>
              <a:rPr lang="en-US" dirty="0" smtClean="0">
                <a:ea typeface="+mn-ea"/>
                <a:cs typeface="+mn-cs"/>
              </a:rPr>
              <a:t>-complex, organized assemblages of molecules enclosed within membranes</a:t>
            </a:r>
          </a:p>
          <a:p>
            <a:pPr eaLnBrk="1" hangingPunct="1">
              <a:defRPr/>
            </a:pPr>
            <a:r>
              <a:rPr lang="en-US" b="1" dirty="0" smtClean="0">
                <a:ea typeface="+mn-ea"/>
                <a:cs typeface="+mn-cs"/>
              </a:rPr>
              <a:t>Sensitivity-</a:t>
            </a:r>
            <a:r>
              <a:rPr lang="en-US" dirty="0" smtClean="0">
                <a:ea typeface="+mn-ea"/>
                <a:cs typeface="+mn-cs"/>
              </a:rPr>
              <a:t> all organisms respond to stimuli-though not always to the same stimuli in the same ways</a:t>
            </a:r>
          </a:p>
          <a:p>
            <a:pPr eaLnBrk="1" hangingPunct="1">
              <a:defRPr/>
            </a:pPr>
            <a:r>
              <a:rPr lang="en-US" b="1" dirty="0" smtClean="0">
                <a:ea typeface="+mn-ea"/>
                <a:cs typeface="+mn-cs"/>
              </a:rPr>
              <a:t>Growth-</a:t>
            </a:r>
            <a:r>
              <a:rPr lang="en-US" dirty="0" smtClean="0">
                <a:ea typeface="+mn-ea"/>
                <a:cs typeface="+mn-cs"/>
              </a:rPr>
              <a:t> All living things assimilate energy and use it to maintain order and grow, a process called </a:t>
            </a:r>
            <a:r>
              <a:rPr lang="en-US" b="1" dirty="0" smtClean="0">
                <a:ea typeface="+mn-ea"/>
                <a:cs typeface="+mn-cs"/>
              </a:rPr>
              <a:t>metabolism.</a:t>
            </a:r>
            <a:r>
              <a:rPr lang="en-US" dirty="0" smtClean="0">
                <a:ea typeface="+mn-ea"/>
                <a:cs typeface="+mn-cs"/>
              </a:rPr>
              <a:t> </a:t>
            </a:r>
          </a:p>
          <a:p>
            <a:pPr eaLnBrk="1" hangingPunct="1">
              <a:defRPr/>
            </a:pPr>
            <a:r>
              <a:rPr lang="en-US" b="1" dirty="0" smtClean="0">
                <a:ea typeface="+mn-ea"/>
                <a:cs typeface="+mn-cs"/>
              </a:rPr>
              <a:t>Development-</a:t>
            </a:r>
            <a:r>
              <a:rPr lang="en-US" dirty="0" smtClean="0">
                <a:ea typeface="+mn-ea"/>
                <a:cs typeface="+mn-cs"/>
              </a:rPr>
              <a:t> Both unicellular and </a:t>
            </a:r>
            <a:r>
              <a:rPr lang="en-US" dirty="0" err="1" smtClean="0">
                <a:ea typeface="+mn-ea"/>
                <a:cs typeface="+mn-cs"/>
              </a:rPr>
              <a:t>multicellular</a:t>
            </a:r>
            <a:r>
              <a:rPr lang="en-US" dirty="0" smtClean="0">
                <a:ea typeface="+mn-ea"/>
                <a:cs typeface="+mn-cs"/>
              </a:rPr>
              <a:t> organisms organisms undergo systematic, gene-directed changes as they grow and mature.</a:t>
            </a:r>
          </a:p>
          <a:p>
            <a:pPr eaLnBrk="1" hangingPunct="1">
              <a:defRPr/>
            </a:pPr>
            <a:r>
              <a:rPr lang="en-US" b="1" dirty="0" smtClean="0">
                <a:ea typeface="+mn-ea"/>
                <a:cs typeface="+mn-cs"/>
              </a:rPr>
              <a:t>Reproduction-</a:t>
            </a:r>
            <a:r>
              <a:rPr lang="en-US" dirty="0" smtClean="0">
                <a:ea typeface="+mn-ea"/>
                <a:cs typeface="+mn-cs"/>
              </a:rPr>
              <a:t> Organisms reproduce, passing on genes from one generation to the next.</a:t>
            </a:r>
          </a:p>
          <a:p>
            <a:pPr eaLnBrk="1" hangingPunct="1">
              <a:defRPr/>
            </a:pPr>
            <a:r>
              <a:rPr lang="en-US" b="1" dirty="0" smtClean="0">
                <a:ea typeface="+mn-ea"/>
                <a:cs typeface="+mn-cs"/>
              </a:rPr>
              <a:t>Regulation-</a:t>
            </a:r>
            <a:r>
              <a:rPr lang="en-US" dirty="0" smtClean="0">
                <a:ea typeface="+mn-ea"/>
                <a:cs typeface="+mn-cs"/>
              </a:rPr>
              <a:t> All organisms have regulatory mechanisms that coordinate internal processes.</a:t>
            </a:r>
          </a:p>
          <a:p>
            <a:pPr eaLnBrk="1" hangingPunct="1">
              <a:defRPr/>
            </a:pPr>
            <a:r>
              <a:rPr lang="en-US" b="1" dirty="0" smtClean="0">
                <a:ea typeface="+mn-ea"/>
                <a:cs typeface="+mn-cs"/>
              </a:rPr>
              <a:t>Homeostasis-</a:t>
            </a:r>
            <a:r>
              <a:rPr lang="en-US" dirty="0" smtClean="0">
                <a:ea typeface="+mn-ea"/>
                <a:cs typeface="+mn-cs"/>
              </a:rPr>
              <a:t> All living things maintain relatively constant internal conditions, different from their environment.</a:t>
            </a:r>
          </a:p>
          <a:p>
            <a:pPr eaLnBrk="1" hangingPunct="1">
              <a:defRPr/>
            </a:pPr>
            <a:r>
              <a:rPr lang="en-US" b="1" dirty="0" smtClean="0">
                <a:ea typeface="+mn-ea"/>
                <a:cs typeface="+mn-cs"/>
              </a:rPr>
              <a:t>Heredity-</a:t>
            </a:r>
            <a:r>
              <a:rPr lang="en-US" dirty="0" smtClean="0">
                <a:ea typeface="+mn-ea"/>
                <a:cs typeface="+mn-cs"/>
              </a:rPr>
              <a:t> All organisms on Earth posses a </a:t>
            </a:r>
            <a:r>
              <a:rPr lang="en-US" u="sng" dirty="0" smtClean="0">
                <a:ea typeface="+mn-ea"/>
                <a:cs typeface="+mn-cs"/>
              </a:rPr>
              <a:t>genetic system</a:t>
            </a:r>
            <a:r>
              <a:rPr lang="en-US" dirty="0" smtClean="0">
                <a:ea typeface="+mn-ea"/>
                <a:cs typeface="+mn-cs"/>
              </a:rPr>
              <a:t> that is based on the replication of a long, complex molecule called DNA.  This mechanism allows for adaptation and evolution over time and is a distinguishing characteristic of living organisms.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Centrosome containing a pair of centrioles</a:t>
            </a:r>
            <a:endParaRPr lang="en-US" altLang="en-US" smtClean="0">
              <a:solidFill>
                <a:schemeClr val="tx1"/>
              </a:solidFill>
              <a:ea typeface="ＭＳ Ｐゴシック" panose="020B0600070205080204" pitchFamily="34" charset="-128"/>
            </a:endParaRPr>
          </a:p>
        </p:txBody>
      </p:sp>
      <p:sp>
        <p:nvSpPr>
          <p:cNvPr id="7987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987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6775"/>
            <a:ext cx="8001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5"/>
          <p:cNvSpPr>
            <a:spLocks noChangeArrowheads="1"/>
          </p:cNvSpPr>
          <p:nvPr/>
        </p:nvSpPr>
        <p:spPr bwMode="auto">
          <a:xfrm>
            <a:off x="7229475" y="4572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Microtubules</a:t>
            </a:r>
          </a:p>
        </p:txBody>
      </p:sp>
      <p:pic>
        <p:nvPicPr>
          <p:cNvPr id="79878" name="Picture 7"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42672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5" descr="luders_fi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04800"/>
            <a:ext cx="2971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5720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44958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0"/>
            <a:ext cx="5029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5"/>
          <p:cNvSpPr>
            <a:spLocks noGrp="1" noChangeArrowheads="1"/>
          </p:cNvSpPr>
          <p:nvPr>
            <p:ph type="title" idx="4294967295"/>
          </p:nvPr>
        </p:nvSpPr>
        <p:spPr>
          <a:xfrm>
            <a:off x="685800" y="0"/>
            <a:ext cx="7772400" cy="457200"/>
          </a:xfrm>
        </p:spPr>
        <p:txBody>
          <a:bodyPr/>
          <a:lstStyle/>
          <a:p>
            <a:pPr eaLnBrk="1" hangingPunct="1"/>
            <a:r>
              <a:rPr lang="en-US" altLang="en-US" sz="1800" smtClean="0">
                <a:solidFill>
                  <a:schemeClr val="tx1"/>
                </a:solidFill>
                <a:ea typeface="ＭＳ Ｐゴシック" panose="020B0600070205080204" pitchFamily="34" charset="-128"/>
              </a:rPr>
              <a:t>Movement of Cells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A comparison of the beating of flagella and cilia</a:t>
            </a:r>
            <a:endParaRPr lang="en-US" altLang="en-US" smtClean="0">
              <a:solidFill>
                <a:schemeClr val="tx1"/>
              </a:solidFill>
              <a:ea typeface="ＭＳ Ｐゴシック" panose="020B0600070205080204" pitchFamily="34" charset="-128"/>
            </a:endParaRPr>
          </a:p>
        </p:txBody>
      </p:sp>
      <p:sp>
        <p:nvSpPr>
          <p:cNvPr id="8294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48" name="Rectangle 5"/>
          <p:cNvSpPr>
            <a:spLocks noChangeArrowheads="1"/>
          </p:cNvSpPr>
          <p:nvPr/>
        </p:nvSpPr>
        <p:spPr bwMode="auto">
          <a:xfrm>
            <a:off x="0" y="762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Microtubules</a:t>
            </a:r>
          </a:p>
        </p:txBody>
      </p:sp>
      <p:pic>
        <p:nvPicPr>
          <p:cNvPr id="82949" name="Picture 6" descr="06_23FlagellaAndCilia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67056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Ultrastructure of a eukaryotic flagellum or cilium</a:t>
            </a:r>
            <a:endParaRPr lang="en-US" altLang="en-US" smtClean="0">
              <a:solidFill>
                <a:schemeClr val="tx1"/>
              </a:solidFill>
              <a:ea typeface="ＭＳ Ｐゴシック" panose="020B0600070205080204" pitchFamily="34" charset="-128"/>
            </a:endParaRPr>
          </a:p>
        </p:txBody>
      </p:sp>
      <p:sp>
        <p:nvSpPr>
          <p:cNvPr id="8499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Rectangle 5"/>
          <p:cNvSpPr>
            <a:spLocks noChangeArrowheads="1"/>
          </p:cNvSpPr>
          <p:nvPr/>
        </p:nvSpPr>
        <p:spPr bwMode="auto">
          <a:xfrm>
            <a:off x="857250" y="503238"/>
            <a:ext cx="1336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Microtubules</a:t>
            </a:r>
            <a:endParaRPr lang="en-US" altLang="en-US"/>
          </a:p>
        </p:txBody>
      </p:sp>
      <p:pic>
        <p:nvPicPr>
          <p:cNvPr id="84997" name="Picture 6" descr="06_24FlagellumStructure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582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How dynein “walking” moves cilia and flagella</a:t>
            </a:r>
          </a:p>
        </p:txBody>
      </p:sp>
      <p:sp>
        <p:nvSpPr>
          <p:cNvPr id="87043"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4" name="Picture 5" descr="06_25DyneinWalking_L"/>
          <p:cNvPicPr>
            <a:picLocks noChangeAspect="1" noChangeArrowheads="1"/>
          </p:cNvPicPr>
          <p:nvPr/>
        </p:nvPicPr>
        <p:blipFill>
          <a:blip r:embed="rId3">
            <a:extLst>
              <a:ext uri="{28A0092B-C50C-407E-A947-70E740481C1C}">
                <a14:useLocalDpi xmlns:a14="http://schemas.microsoft.com/office/drawing/2010/main" val="0"/>
              </a:ext>
            </a:extLst>
          </a:blip>
          <a:srcRect b="24445"/>
          <a:stretch>
            <a:fillRect/>
          </a:stretch>
        </p:blipFill>
        <p:spPr bwMode="auto">
          <a:xfrm>
            <a:off x="228600" y="533400"/>
            <a:ext cx="38671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06_25DyneinWalking_L"/>
          <p:cNvPicPr>
            <a:picLocks noChangeAspect="1" noChangeArrowheads="1"/>
          </p:cNvPicPr>
          <p:nvPr/>
        </p:nvPicPr>
        <p:blipFill>
          <a:blip r:embed="rId3">
            <a:extLst>
              <a:ext uri="{28A0092B-C50C-407E-A947-70E740481C1C}">
                <a14:useLocalDpi xmlns:a14="http://schemas.microsoft.com/office/drawing/2010/main" val="0"/>
              </a:ext>
            </a:extLst>
          </a:blip>
          <a:srcRect t="75555"/>
          <a:stretch>
            <a:fillRect/>
          </a:stretch>
        </p:blipFill>
        <p:spPr bwMode="auto">
          <a:xfrm>
            <a:off x="4191000" y="533400"/>
            <a:ext cx="38671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7" descr="06_23FlagellaAndCilia_CL"/>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5943600" y="2743200"/>
            <a:ext cx="20923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A structural role of microfilaments</a:t>
            </a:r>
            <a:endParaRPr lang="en-US" altLang="en-US" smtClean="0">
              <a:solidFill>
                <a:schemeClr val="tx1"/>
              </a:solidFill>
              <a:ea typeface="ＭＳ Ｐゴシック" panose="020B0600070205080204" pitchFamily="34" charset="-128"/>
            </a:endParaRPr>
          </a:p>
        </p:txBody>
      </p:sp>
      <p:sp>
        <p:nvSpPr>
          <p:cNvPr id="89091"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9092"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t="2380"/>
          <a:stretch>
            <a:fillRect/>
          </a:stretch>
        </p:blipFill>
        <p:spPr bwMode="auto">
          <a:xfrm>
            <a:off x="2276475" y="381000"/>
            <a:ext cx="4583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5"/>
          <p:cNvSpPr>
            <a:spLocks noChangeArrowheads="1"/>
          </p:cNvSpPr>
          <p:nvPr/>
        </p:nvSpPr>
        <p:spPr bwMode="auto">
          <a:xfrm>
            <a:off x="914400" y="1600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Actin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Microfilaments and motility</a:t>
            </a:r>
            <a:endParaRPr lang="en-US" altLang="en-US" smtClean="0">
              <a:solidFill>
                <a:schemeClr val="tx1"/>
              </a:solidFill>
              <a:ea typeface="ＭＳ Ｐゴシック" panose="020B0600070205080204" pitchFamily="34" charset="-128"/>
            </a:endParaRPr>
          </a:p>
        </p:txBody>
      </p:sp>
      <p:sp>
        <p:nvSpPr>
          <p:cNvPr id="91139"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114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9916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Actin</a:t>
            </a:r>
            <a:endParaRPr lang="en-US" altLang="en-US" smtClean="0">
              <a:solidFill>
                <a:schemeClr val="tx1"/>
              </a:solidFill>
              <a:ea typeface="ＭＳ Ｐゴシック" panose="020B0600070205080204" pitchFamily="34" charset="-128"/>
            </a:endParaRPr>
          </a:p>
        </p:txBody>
      </p:sp>
      <p:sp>
        <p:nvSpPr>
          <p:cNvPr id="9318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318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457200"/>
            <a:ext cx="794067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Plant cell walls</a:t>
            </a:r>
            <a:endParaRPr lang="en-US" altLang="en-US" smtClean="0">
              <a:solidFill>
                <a:schemeClr val="tx1"/>
              </a:solidFill>
              <a:ea typeface="ＭＳ Ｐゴシック" panose="020B0600070205080204" pitchFamily="34" charset="-128"/>
            </a:endParaRPr>
          </a:p>
        </p:txBody>
      </p:sp>
      <p:sp>
        <p:nvSpPr>
          <p:cNvPr id="95235"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6" name="Rectangle 5"/>
          <p:cNvSpPr>
            <a:spLocks noChangeArrowheads="1"/>
          </p:cNvSpPr>
          <p:nvPr/>
        </p:nvSpPr>
        <p:spPr bwMode="auto">
          <a:xfrm>
            <a:off x="152400" y="7620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Cell surfaces and junctions</a:t>
            </a:r>
          </a:p>
        </p:txBody>
      </p:sp>
      <p:pic>
        <p:nvPicPr>
          <p:cNvPr id="95237" name="Picture 6" descr="06_28PlantCellWalls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381000"/>
            <a:ext cx="55054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7" descr="06_30Plasmodesmata_LP"/>
          <p:cNvPicPr>
            <a:picLocks noChangeAspect="1" noChangeArrowheads="1"/>
          </p:cNvPicPr>
          <p:nvPr/>
        </p:nvPicPr>
        <p:blipFill>
          <a:blip r:embed="rId4">
            <a:extLst>
              <a:ext uri="{28A0092B-C50C-407E-A947-70E740481C1C}">
                <a14:useLocalDpi xmlns:a14="http://schemas.microsoft.com/office/drawing/2010/main" val="0"/>
              </a:ext>
            </a:extLst>
          </a:blip>
          <a:srcRect l="37930" r="32803"/>
          <a:stretch>
            <a:fillRect/>
          </a:stretch>
        </p:blipFill>
        <p:spPr bwMode="auto">
          <a:xfrm>
            <a:off x="228600" y="23622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		Intercellular junctions in animal tissues</a:t>
            </a:r>
            <a:endParaRPr lang="en-US" altLang="en-US" smtClean="0">
              <a:solidFill>
                <a:schemeClr val="tx1"/>
              </a:solidFill>
              <a:ea typeface="ＭＳ Ｐゴシック" panose="020B0600070205080204" pitchFamily="34" charset="-128"/>
            </a:endParaRPr>
          </a:p>
        </p:txBody>
      </p:sp>
      <p:sp>
        <p:nvSpPr>
          <p:cNvPr id="97283"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7284" name="Picture 5" descr="06_31IntercellJunctions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04800"/>
            <a:ext cx="52308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6"/>
          <p:cNvSpPr>
            <a:spLocks noChangeArrowheads="1"/>
          </p:cNvSpPr>
          <p:nvPr/>
        </p:nvSpPr>
        <p:spPr bwMode="auto">
          <a:xfrm>
            <a:off x="152400" y="7620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Cell surfaces and junctions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ea typeface="ＭＳ Ｐゴシック" panose="020B0600070205080204" pitchFamily="34" charset="-128"/>
              </a:rPr>
              <a:t>Compartmentalization</a:t>
            </a:r>
          </a:p>
        </p:txBody>
      </p:sp>
      <p:pic>
        <p:nvPicPr>
          <p:cNvPr id="18435" name="Content Placeholder 3" descr="Screen shot 2009-10-13 at 8.42.58 PM.png"/>
          <p:cNvPicPr>
            <a:picLocks noGrp="1" noChangeAspect="1"/>
          </p:cNvPicPr>
          <p:nvPr>
            <p:ph idx="1"/>
          </p:nvPr>
        </p:nvPicPr>
        <p:blipFill>
          <a:blip r:embed="rId2">
            <a:extLst>
              <a:ext uri="{28A0092B-C50C-407E-A947-70E740481C1C}">
                <a14:useLocalDpi xmlns:a14="http://schemas.microsoft.com/office/drawing/2010/main" val="0"/>
              </a:ext>
            </a:extLst>
          </a:blip>
          <a:srcRect l="-50401" r="-50401"/>
          <a:stretch>
            <a:fillRect/>
          </a:stretch>
        </p:blipFill>
        <p:spPr>
          <a:xfrm>
            <a:off x="0" y="1524000"/>
            <a:ext cx="9005888" cy="4953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06_29ExtracellularMatrix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6"/>
          <p:cNvSpPr>
            <a:spLocks noChangeArrowheads="1"/>
          </p:cNvSpPr>
          <p:nvPr/>
        </p:nvSpPr>
        <p:spPr bwMode="auto">
          <a:xfrm>
            <a:off x="0" y="0"/>
            <a:ext cx="883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Extracellular matrix (ECM) of an animal cell</a:t>
            </a:r>
            <a:endParaRPr lang="en-US" altLang="en-US" sz="4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52800"/>
            <a:ext cx="40481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
            <a:ext cx="25431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280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27672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349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837613" cy="457200"/>
          </a:xfrm>
          <a:noFill/>
        </p:spPr>
        <p:txBody>
          <a:bodyPr lIns="91422" tIns="45711" rIns="91422" bIns="45711" anchor="t"/>
          <a:lstStyle/>
          <a:p>
            <a:pPr eaLnBrk="1" hangingPunct="1">
              <a:tabLst>
                <a:tab pos="1028700" algn="l"/>
              </a:tabLst>
            </a:pPr>
            <a:r>
              <a:rPr lang="en-US" altLang="en-US" sz="1800" smtClean="0">
                <a:solidFill>
                  <a:schemeClr val="tx1"/>
                </a:solidFill>
                <a:ea typeface="ＭＳ Ｐゴシック" panose="020B0600070205080204" pitchFamily="34" charset="-128"/>
              </a:rPr>
              <a:t>Figure 6.4  Electron micrographs</a:t>
            </a:r>
            <a:endParaRPr lang="en-US" altLang="en-US" smtClean="0">
              <a:solidFill>
                <a:schemeClr val="tx1"/>
              </a:solidFill>
              <a:ea typeface="ＭＳ Ｐゴシック" panose="020B0600070205080204" pitchFamily="34" charset="-128"/>
            </a:endParaRPr>
          </a:p>
        </p:txBody>
      </p:sp>
      <p:sp>
        <p:nvSpPr>
          <p:cNvPr id="21507" name="Line 3"/>
          <p:cNvSpPr>
            <a:spLocks noChangeShapeType="1"/>
          </p:cNvSpPr>
          <p:nvPr/>
        </p:nvSpPr>
        <p:spPr bwMode="auto">
          <a:xfrm flipH="1">
            <a:off x="76200" y="306388"/>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150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88392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381000" y="515461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Transmission Electron Microscopy		Scanning Electron Microscopy</a:t>
            </a:r>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533400"/>
          </a:xfrm>
        </p:spPr>
        <p:txBody>
          <a:bodyPr/>
          <a:lstStyle/>
          <a:p>
            <a:pPr eaLnBrk="1" hangingPunct="1"/>
            <a:r>
              <a:rPr lang="en-US" altLang="en-US" sz="3600" smtClean="0">
                <a:ea typeface="ＭＳ Ｐゴシック" panose="020B0600070205080204" pitchFamily="34" charset="-128"/>
              </a:rPr>
              <a:t>Prokaryotes vs. Eukaryotes</a:t>
            </a:r>
            <a:endParaRPr lang="en-US" altLang="en-US" smtClean="0">
              <a:ea typeface="ＭＳ Ｐゴシック" panose="020B0600070205080204" pitchFamily="34" charset="-128"/>
            </a:endParaRPr>
          </a:p>
        </p:txBody>
      </p:sp>
      <p:sp>
        <p:nvSpPr>
          <p:cNvPr id="23555" name="Rectangle 3"/>
          <p:cNvSpPr>
            <a:spLocks noGrp="1" noChangeArrowheads="1"/>
          </p:cNvSpPr>
          <p:nvPr>
            <p:ph type="body" sz="half" idx="1"/>
          </p:nvPr>
        </p:nvSpPr>
        <p:spPr>
          <a:xfrm>
            <a:off x="0" y="457200"/>
            <a:ext cx="4572000" cy="3733800"/>
          </a:xfrm>
        </p:spPr>
        <p:txBody>
          <a:bodyPr/>
          <a:lstStyle/>
          <a:p>
            <a:pPr eaLnBrk="1" hangingPunct="1">
              <a:lnSpc>
                <a:spcPct val="90000"/>
              </a:lnSpc>
            </a:pPr>
            <a:r>
              <a:rPr lang="en-US" altLang="en-US" sz="2400" smtClean="0">
                <a:ea typeface="ＭＳ Ｐゴシック" panose="020B0600070205080204" pitchFamily="34" charset="-128"/>
              </a:rPr>
              <a:t>Prokaryotes</a:t>
            </a:r>
          </a:p>
          <a:p>
            <a:pPr lvl="1" eaLnBrk="1" hangingPunct="1">
              <a:lnSpc>
                <a:spcPct val="90000"/>
              </a:lnSpc>
            </a:pPr>
            <a:r>
              <a:rPr lang="en-US" altLang="en-US" sz="2000" smtClean="0">
                <a:ea typeface="ＭＳ Ｐゴシック" panose="020B0600070205080204" pitchFamily="34" charset="-128"/>
              </a:rPr>
              <a:t>Bacteria and cyanobacteria</a:t>
            </a:r>
          </a:p>
          <a:p>
            <a:pPr lvl="1" eaLnBrk="1" hangingPunct="1">
              <a:lnSpc>
                <a:spcPct val="90000"/>
              </a:lnSpc>
            </a:pPr>
            <a:r>
              <a:rPr lang="en-US" altLang="en-US" sz="2000" smtClean="0">
                <a:ea typeface="ＭＳ Ｐゴシック" panose="020B0600070205080204" pitchFamily="34" charset="-128"/>
              </a:rPr>
              <a:t>1-10</a:t>
            </a:r>
            <a:r>
              <a:rPr lang="en-US" altLang="en-US" sz="2000" smtClean="0">
                <a:latin typeface="Symbol" panose="05050102010706020507" pitchFamily="18" charset="2"/>
                <a:ea typeface="ＭＳ Ｐゴシック" panose="020B0600070205080204" pitchFamily="34" charset="-128"/>
              </a:rPr>
              <a:t>m</a:t>
            </a:r>
            <a:r>
              <a:rPr lang="en-US" altLang="en-US" sz="2000" smtClean="0">
                <a:ea typeface="ＭＳ Ｐゴシック" panose="020B0600070205080204" pitchFamily="34" charset="-128"/>
              </a:rPr>
              <a:t>m</a:t>
            </a:r>
          </a:p>
          <a:p>
            <a:pPr lvl="1" eaLnBrk="1" hangingPunct="1">
              <a:lnSpc>
                <a:spcPct val="90000"/>
              </a:lnSpc>
            </a:pPr>
            <a:r>
              <a:rPr lang="en-US" altLang="en-US" sz="2000" smtClean="0">
                <a:ea typeface="ＭＳ Ｐゴシック" panose="020B0600070205080204" pitchFamily="34" charset="-128"/>
              </a:rPr>
              <a:t>Few or no organelles</a:t>
            </a:r>
          </a:p>
          <a:p>
            <a:pPr lvl="1" eaLnBrk="1" hangingPunct="1">
              <a:lnSpc>
                <a:spcPct val="90000"/>
              </a:lnSpc>
            </a:pPr>
            <a:r>
              <a:rPr lang="en-US" altLang="en-US" sz="2000" smtClean="0">
                <a:ea typeface="ＭＳ Ｐゴシック" panose="020B0600070205080204" pitchFamily="34" charset="-128"/>
              </a:rPr>
              <a:t>Circular DNA</a:t>
            </a:r>
          </a:p>
          <a:p>
            <a:pPr lvl="1" eaLnBrk="1" hangingPunct="1">
              <a:lnSpc>
                <a:spcPct val="90000"/>
              </a:lnSpc>
            </a:pPr>
            <a:r>
              <a:rPr lang="en-US" altLang="en-US" sz="2000" smtClean="0">
                <a:ea typeface="ＭＳ Ｐゴシック" panose="020B0600070205080204" pitchFamily="34" charset="-128"/>
              </a:rPr>
              <a:t>No cytoskeleton or cytoplasmic streaming</a:t>
            </a:r>
          </a:p>
          <a:p>
            <a:pPr lvl="1" eaLnBrk="1" hangingPunct="1">
              <a:lnSpc>
                <a:spcPct val="90000"/>
              </a:lnSpc>
            </a:pPr>
            <a:r>
              <a:rPr lang="en-US" altLang="en-US" sz="2000" smtClean="0">
                <a:ea typeface="ＭＳ Ｐゴシック" panose="020B0600070205080204" pitchFamily="34" charset="-128"/>
              </a:rPr>
              <a:t>Chromosomes segregate by attachments to plasma membrane</a:t>
            </a:r>
          </a:p>
          <a:p>
            <a:pPr lvl="1" eaLnBrk="1" hangingPunct="1">
              <a:lnSpc>
                <a:spcPct val="90000"/>
              </a:lnSpc>
            </a:pPr>
            <a:r>
              <a:rPr lang="en-US" altLang="en-US" sz="2000" smtClean="0">
                <a:ea typeface="ＭＳ Ｐゴシック" panose="020B0600070205080204" pitchFamily="34" charset="-128"/>
              </a:rPr>
              <a:t>Mainly unicellular</a:t>
            </a:r>
            <a:endParaRPr lang="en-US" altLang="en-US" sz="2800" smtClean="0">
              <a:ea typeface="ＭＳ Ｐゴシック" panose="020B0600070205080204" pitchFamily="34" charset="-128"/>
            </a:endParaRPr>
          </a:p>
          <a:p>
            <a:pPr lvl="1" eaLnBrk="1" hangingPunct="1">
              <a:lnSpc>
                <a:spcPct val="90000"/>
              </a:lnSpc>
            </a:pPr>
            <a:endParaRPr lang="en-US" altLang="en-US" sz="2800" smtClean="0">
              <a:ea typeface="ＭＳ Ｐゴシック" panose="020B0600070205080204" pitchFamily="34" charset="-128"/>
            </a:endParaRPr>
          </a:p>
        </p:txBody>
      </p:sp>
      <p:sp>
        <p:nvSpPr>
          <p:cNvPr id="23556" name="Rectangle 4"/>
          <p:cNvSpPr>
            <a:spLocks noGrp="1" noChangeArrowheads="1"/>
          </p:cNvSpPr>
          <p:nvPr>
            <p:ph type="body" sz="half" idx="2"/>
          </p:nvPr>
        </p:nvSpPr>
        <p:spPr>
          <a:xfrm>
            <a:off x="4419600" y="381000"/>
            <a:ext cx="4724400" cy="3657600"/>
          </a:xfrm>
        </p:spPr>
        <p:txBody>
          <a:bodyPr/>
          <a:lstStyle/>
          <a:p>
            <a:pPr eaLnBrk="1" hangingPunct="1"/>
            <a:r>
              <a:rPr lang="en-US" altLang="en-US" sz="2400" smtClean="0">
                <a:ea typeface="ＭＳ Ｐゴシック" panose="020B0600070205080204" pitchFamily="34" charset="-128"/>
              </a:rPr>
              <a:t>Eukaryotes</a:t>
            </a:r>
          </a:p>
          <a:p>
            <a:pPr lvl="1" eaLnBrk="1" hangingPunct="1"/>
            <a:r>
              <a:rPr lang="en-US" altLang="en-US" sz="2000" smtClean="0">
                <a:ea typeface="ＭＳ Ｐゴシック" panose="020B0600070205080204" pitchFamily="34" charset="-128"/>
              </a:rPr>
              <a:t>Protists, fungi, plants and animals</a:t>
            </a:r>
          </a:p>
          <a:p>
            <a:pPr lvl="1" eaLnBrk="1" hangingPunct="1"/>
            <a:r>
              <a:rPr lang="en-US" altLang="en-US" sz="2000" smtClean="0">
                <a:ea typeface="ＭＳ Ｐゴシック" panose="020B0600070205080204" pitchFamily="34" charset="-128"/>
              </a:rPr>
              <a:t>5-100</a:t>
            </a:r>
            <a:r>
              <a:rPr lang="en-US" altLang="en-US" sz="2000" smtClean="0">
                <a:latin typeface="Symbol" panose="05050102010706020507" pitchFamily="18" charset="2"/>
                <a:ea typeface="ＭＳ Ｐゴシック" panose="020B0600070205080204" pitchFamily="34" charset="-128"/>
              </a:rPr>
              <a:t>m</a:t>
            </a:r>
            <a:r>
              <a:rPr lang="en-US" altLang="en-US" sz="2000" smtClean="0">
                <a:ea typeface="ＭＳ Ｐゴシック" panose="020B0600070205080204" pitchFamily="34" charset="-128"/>
              </a:rPr>
              <a:t>m</a:t>
            </a:r>
          </a:p>
          <a:p>
            <a:pPr lvl="1" eaLnBrk="1" hangingPunct="1"/>
            <a:r>
              <a:rPr lang="en-US" altLang="en-US" sz="2000" smtClean="0">
                <a:ea typeface="ＭＳ Ｐゴシック" panose="020B0600070205080204" pitchFamily="34" charset="-128"/>
              </a:rPr>
              <a:t>Organelles</a:t>
            </a:r>
          </a:p>
          <a:p>
            <a:pPr lvl="1" eaLnBrk="1" hangingPunct="1"/>
            <a:r>
              <a:rPr lang="en-US" altLang="en-US" sz="2000" smtClean="0">
                <a:ea typeface="ＭＳ Ｐゴシック" panose="020B0600070205080204" pitchFamily="34" charset="-128"/>
              </a:rPr>
              <a:t>Long linear DNA</a:t>
            </a:r>
          </a:p>
          <a:p>
            <a:pPr lvl="1" eaLnBrk="1" hangingPunct="1"/>
            <a:r>
              <a:rPr lang="en-US" altLang="en-US" sz="2000" smtClean="0">
                <a:ea typeface="ＭＳ Ｐゴシック" panose="020B0600070205080204" pitchFamily="34" charset="-128"/>
              </a:rPr>
              <a:t>Cytoskeleton and cytoplasmic streaming</a:t>
            </a:r>
          </a:p>
          <a:p>
            <a:pPr lvl="1" eaLnBrk="1" hangingPunct="1"/>
            <a:r>
              <a:rPr lang="en-US" altLang="en-US" sz="2000" smtClean="0">
                <a:ea typeface="ＭＳ Ｐゴシック" panose="020B0600070205080204" pitchFamily="34" charset="-128"/>
              </a:rPr>
              <a:t>Chromosomes segregate by cytoskeletal spindle apparatus</a:t>
            </a:r>
          </a:p>
          <a:p>
            <a:pPr lvl="1" eaLnBrk="1" hangingPunct="1"/>
            <a:r>
              <a:rPr lang="en-US" altLang="en-US" sz="2000" smtClean="0">
                <a:ea typeface="ＭＳ Ｐゴシック" panose="020B0600070205080204" pitchFamily="34" charset="-128"/>
              </a:rPr>
              <a:t>Often multicellular</a:t>
            </a:r>
          </a:p>
          <a:p>
            <a:pPr eaLnBrk="1" hangingPunct="1"/>
            <a:endParaRPr lang="en-US" altLang="en-US" sz="2000" smtClean="0">
              <a:ea typeface="ＭＳ Ｐゴシック" panose="020B0600070205080204" pitchFamily="34" charset="-128"/>
            </a:endParaRPr>
          </a:p>
        </p:txBody>
      </p:sp>
      <p:pic>
        <p:nvPicPr>
          <p:cNvPr id="23557"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97325"/>
            <a:ext cx="4191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06_06ProkaryoticCell_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45720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9532</TotalTime>
  <Words>642</Words>
  <Application>Microsoft Office PowerPoint</Application>
  <PresentationFormat>On-screen Show (4:3)</PresentationFormat>
  <Paragraphs>121</Paragraphs>
  <Slides>50</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Helvetica</vt:lpstr>
      <vt:lpstr>Symbol</vt:lpstr>
      <vt:lpstr>Times</vt:lpstr>
      <vt:lpstr>Times New Roman</vt:lpstr>
      <vt:lpstr>Default Design</vt:lpstr>
      <vt:lpstr>Introduction to Cells </vt:lpstr>
      <vt:lpstr>The Miller-Urey Experiment</vt:lpstr>
      <vt:lpstr>Origins of Life</vt:lpstr>
      <vt:lpstr>All organisms share fundamental properties</vt:lpstr>
      <vt:lpstr>Compartmentalization</vt:lpstr>
      <vt:lpstr>PowerPoint Presentation</vt:lpstr>
      <vt:lpstr>PowerPoint Presentation</vt:lpstr>
      <vt:lpstr>Figure 6.4  Electron micrographs</vt:lpstr>
      <vt:lpstr>Prokaryotes vs. Eukaryotes</vt:lpstr>
      <vt:lpstr>PowerPoint Presentation</vt:lpstr>
      <vt:lpstr>PowerPoint Presentation</vt:lpstr>
      <vt:lpstr>PowerPoint Presentation</vt:lpstr>
      <vt:lpstr>PowerPoint Presentation</vt:lpstr>
      <vt:lpstr>The nucleus and its envelope </vt:lpstr>
      <vt:lpstr>The Nucleus</vt:lpstr>
      <vt:lpstr>Nuclear Pore Complex</vt:lpstr>
      <vt:lpstr>The Smooth and Rough ER (sER and rER)</vt:lpstr>
      <vt:lpstr>Origin of Nucleus and Endoplasmic Reticulum</vt:lpstr>
      <vt:lpstr>Ribosomes</vt:lpstr>
      <vt:lpstr>The signal mechanism for targeting proteins to the ER</vt:lpstr>
      <vt:lpstr>The Golgi Apparatus</vt:lpstr>
      <vt:lpstr>Modification of Proteins by the Golgi Apparatus</vt:lpstr>
      <vt:lpstr>Movement through the Golgi</vt:lpstr>
      <vt:lpstr>Lysosomes</vt:lpstr>
      <vt:lpstr>The formation and functions of lysosomes (Layer 1)</vt:lpstr>
      <vt:lpstr>The formation and functions of lysosomes (Layer 2)</vt:lpstr>
      <vt:lpstr>The formation and functions of lysosomes (Layer 3)</vt:lpstr>
      <vt:lpstr>Review: relationships among organelles of the endomembrane system </vt:lpstr>
      <vt:lpstr>PowerPoint Presentation</vt:lpstr>
      <vt:lpstr>The plant cell vacuole </vt:lpstr>
      <vt:lpstr>The mitochondrion, site of cellular respiration</vt:lpstr>
      <vt:lpstr>The chloroplast, site of photosynthesis</vt:lpstr>
      <vt:lpstr>Origin of Mitochondria</vt:lpstr>
      <vt:lpstr>PowerPoint Presentation</vt:lpstr>
      <vt:lpstr>Peroxisomes</vt:lpstr>
      <vt:lpstr>The cytoskeleton</vt:lpstr>
      <vt:lpstr>Cytoskeletal elements</vt:lpstr>
      <vt:lpstr>The structure and function of the cytoskeleton</vt:lpstr>
      <vt:lpstr>Motor proteins and the cytoskeleton</vt:lpstr>
      <vt:lpstr>Centrosome containing a pair of centrioles</vt:lpstr>
      <vt:lpstr>Movement of Cells</vt:lpstr>
      <vt:lpstr>A comparison of the beating of flagella and cilia</vt:lpstr>
      <vt:lpstr>Ultrastructure of a eukaryotic flagellum or cilium</vt:lpstr>
      <vt:lpstr>How dynein “walking” moves cilia and flagella</vt:lpstr>
      <vt:lpstr>A structural role of microfilaments</vt:lpstr>
      <vt:lpstr>Microfilaments and motility</vt:lpstr>
      <vt:lpstr>Actin</vt:lpstr>
      <vt:lpstr>Plant cell walls</vt:lpstr>
      <vt:lpstr>  Intercellular junctions in animal tissues</vt:lpstr>
      <vt:lpstr>PowerPoint Presentation</vt:lpstr>
    </vt:vector>
  </TitlesOfParts>
  <Company>Susquehanna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 tour of the Cell</dc:title>
  <dc:creator>David Richard</dc:creator>
  <cp:lastModifiedBy>Swerdlow, Greg</cp:lastModifiedBy>
  <cp:revision>62</cp:revision>
  <dcterms:created xsi:type="dcterms:W3CDTF">2012-10-02T15:32:14Z</dcterms:created>
  <dcterms:modified xsi:type="dcterms:W3CDTF">2023-01-23T16:39:50Z</dcterms:modified>
</cp:coreProperties>
</file>