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84" r:id="rId21"/>
    <p:sldId id="276" r:id="rId22"/>
    <p:sldId id="277" r:id="rId23"/>
    <p:sldId id="278" r:id="rId24"/>
    <p:sldId id="294" r:id="rId25"/>
    <p:sldId id="296" r:id="rId26"/>
    <p:sldId id="295" r:id="rId27"/>
    <p:sldId id="291" r:id="rId28"/>
    <p:sldId id="289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FF"/>
    <a:srgbClr val="FFCCFF"/>
    <a:srgbClr val="3E4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935AE-EFBE-4841-9E93-7EB4625842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65AB-B8F7-46FA-BA71-AAEFCCEB1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7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0A802-0848-4D2B-BA52-01BCE47C6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7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5293B-8608-4884-8768-E1B392A89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5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BDDAC-CF11-405A-9F76-4E3536353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2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AE64D-7CFB-4AB4-AE23-FEAA8EA4A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31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E6250-46F4-4120-B62C-AC31A91ED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80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5112D-8127-4273-8A22-2BF539777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7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7C18D-5347-4B67-92D5-5EE7C36E3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CAA7-145F-4536-8323-EFD1E6C63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263DA-E85B-44FE-AF77-0ECB1099C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6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FD319-D5FC-43DF-A6C5-D9DB6F955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AFE19B-82CF-49F3-B4F3-5576EEDD00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Patterns of Inheritance</a:t>
            </a:r>
          </a:p>
        </p:txBody>
      </p:sp>
      <p:pic>
        <p:nvPicPr>
          <p:cNvPr id="14339" name="Picture 5" descr="image" titl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11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Do Mendels explanations make sense?</a:t>
            </a:r>
          </a:p>
        </p:txBody>
      </p:sp>
      <p:pic>
        <p:nvPicPr>
          <p:cNvPr id="11270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3200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200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3200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667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Modern Genetics-Vocabulary</a:t>
            </a:r>
          </a:p>
        </p:txBody>
      </p:sp>
      <p:pic>
        <p:nvPicPr>
          <p:cNvPr id="24579" name="Picture 4" descr="3714614022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818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Modern Genetics-Test Cross</a:t>
            </a:r>
          </a:p>
        </p:txBody>
      </p:sp>
      <p:pic>
        <p:nvPicPr>
          <p:cNvPr id="25603" name="Picture 5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34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419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323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Law of Independent Assortment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(Mendels second law)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Each pair of alleles segregates independently of other pairs of alleles during gamete formation 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Mendel identified his second law of inheritance by following two characters at the same time.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For instance, two of the seven characters Mendel studied were seed color and seed shape. 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Seeds may be either yellow or green. They also may be either round (smooth) or wrinkled.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Monohybrid/Dihybrid Crosses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Monohybrid</a:t>
            </a:r>
          </a:p>
        </p:txBody>
      </p:sp>
      <p:sp>
        <p:nvSpPr>
          <p:cNvPr id="27652" name="Rectangle 5" descr="image" title="image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7620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Dihybrid</a:t>
            </a:r>
          </a:p>
        </p:txBody>
      </p:sp>
      <p:pic>
        <p:nvPicPr>
          <p:cNvPr id="27653" name="Picture 7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71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4102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41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Limitations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Applies each pair of alleles segregates independently of other pairs of alleles during gamete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In other words, alleles that are on chromosomes that are not homologous.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Genes located near each other on the same chromosome tend to be inherited together and have more complex inheritance patterns than predicted by the law of independent assortment.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Mendelian Genetics vs. Modern Genetics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Mendelian Genetics allelic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Complete dominance-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The situation in which the phenotypes of the heterozygote and dominant homozygote are indistinguishable.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Modern Genetics allelic relationships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Codominance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Incomplete Dominance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Pleiotropy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Epistasis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Polygenic Inheritance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anose="020B0600070205080204" pitchFamily="34" charset="-128"/>
              </a:rPr>
              <a:t>Complementation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i="1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Codominance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en-US" sz="2800" b="1" u="sng" smtClean="0">
                <a:ea typeface="ＭＳ Ｐゴシック" panose="020B0600070205080204" pitchFamily="34" charset="-128"/>
              </a:rPr>
              <a:t>Codominance-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 situation in which the phenotypes of both alleles are exhibited in the heterozygote.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0724" name="Picture 4" descr="tbl14_02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76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Incomplete Dominance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64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Incomplete dominance-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 situation in which the phenotype of heterozygotes is intermediate between the phenotypes of individuals homozygous for either allele. </a:t>
            </a:r>
          </a:p>
        </p:txBody>
      </p:sp>
      <p:pic>
        <p:nvPicPr>
          <p:cNvPr id="31748" name="Picture 4" descr="3714614029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838200"/>
            <a:ext cx="44799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258763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Epistasis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609600"/>
            <a:ext cx="4800600" cy="6096000"/>
          </a:xfrm>
        </p:spPr>
        <p:txBody>
          <a:bodyPr/>
          <a:lstStyle/>
          <a:p>
            <a:pPr eaLnBrk="1" hangingPunct="1"/>
            <a:r>
              <a:rPr lang="en-US" altLang="en-US" sz="2400" b="1" u="sng" smtClean="0">
                <a:ea typeface="ＭＳ Ｐゴシック" panose="020B0600070205080204" pitchFamily="34" charset="-128"/>
              </a:rPr>
              <a:t>Epistasis-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 type of gene interaction in which one gene alters the phenotypic effects of another gene that is independently inherited (at two different loci).</a:t>
            </a:r>
          </a:p>
          <a:p>
            <a:pPr eaLnBrk="1" hangingPunct="1"/>
            <a:endParaRPr lang="en-US" altLang="en-US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This is how hair color in mammals operates. </a:t>
            </a:r>
          </a:p>
          <a:p>
            <a:pPr eaLnBrk="1" hangingPunct="1">
              <a:buFontTx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B-production of pigments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(B-black, b-brown)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C-deposition of pigments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(C-deposition, c-no deposition)</a:t>
            </a:r>
          </a:p>
        </p:txBody>
      </p:sp>
      <p:pic>
        <p:nvPicPr>
          <p:cNvPr id="32772" name="Picture 4" descr="3714614030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About Mendel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Mendel grew up on his parents′ small farm in a region of Austria that is now part of the Czech Republic.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 1843, at the age of 21, Mendel entered an Augustinian monastery.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Around 1857, Mendel began breeding garden peas in the abbey garden in order to study inheritance. </a:t>
            </a:r>
          </a:p>
        </p:txBody>
      </p:sp>
      <p:pic>
        <p:nvPicPr>
          <p:cNvPr id="15364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Epistasis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smtClean="0">
                <a:ea typeface="ＭＳ Ｐゴシック" panose="020B0600070205080204" pitchFamily="34" charset="-128"/>
              </a:rPr>
              <a:t>Explains hair and skin color in mammals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smtClean="0">
                <a:ea typeface="ＭＳ Ｐゴシック" panose="020B0600070205080204" pitchFamily="34" charset="-128"/>
              </a:rPr>
              <a:t>B- black		E- deposition of pigment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smtClean="0">
                <a:ea typeface="ＭＳ Ｐゴシック" panose="020B0600070205080204" pitchFamily="34" charset="-128"/>
              </a:rPr>
              <a:t>b- brown		e- pigment not deposited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i="1" smtClean="0">
                <a:ea typeface="ＭＳ Ｐゴシック" panose="020B0600070205080204" pitchFamily="34" charset="-128"/>
              </a:rPr>
              <a:t>Developmentally downstream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smtClean="0">
                <a:ea typeface="ＭＳ Ｐゴシック" panose="020B0600070205080204" pitchFamily="34" charset="-128"/>
              </a:rPr>
              <a:t>e is the epistatic allele</a:t>
            </a:r>
            <a:endParaRPr lang="en-US" altLang="en-US" sz="2600" i="1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4" descr="black_lab_lrg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289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100_2708_BlondLab_Jun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0431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hocolate%20Lab%204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3048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BBEE, BbEE, BBEe, BbEe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962400" y="335597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bbee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172200" y="2971800"/>
            <a:ext cx="217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bbEE or bbEe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Polygenic Inheritance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Polygenic Inheritance-</a:t>
            </a:r>
            <a:br>
              <a:rPr lang="en-US" altLang="en-US" sz="2800" b="1" u="sng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An additive effect of two or more gene loci on a single phenotypic character.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Quantitative character-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 heritable feature that varies continuously over a range rather than in an either–or fashion.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ea typeface="ＭＳ Ｐゴシック" panose="020B0600070205080204" pitchFamily="34" charset="-128"/>
              </a:rPr>
              <a:t>Variable penetrance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ea typeface="ＭＳ Ｐゴシック" panose="020B0600070205080204" pitchFamily="34" charset="-128"/>
              </a:rPr>
              <a:t>Variable expressivity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Both are influenced by environment</a:t>
            </a:r>
          </a:p>
        </p:txBody>
      </p:sp>
      <p:pic>
        <p:nvPicPr>
          <p:cNvPr id="34820" name="Picture 4" descr="3714614031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0"/>
            <a:ext cx="4578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Nature vs. Nurture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87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A single tree, locked into its inherited genotype, has leaves that vary in size, shape, and greenness, depending on exposure to wind and sun.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For humans, nutrition influences height, exercise alters build, sun–tanning darkens the skin, and experience improves performance on intelligence tests.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Even identical twins, who are genetic equals, accumulate phenotypic differences as a result of their unique experiences.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9200"/>
            <a:ext cx="4000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Environmental Factors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495800" cy="4678363"/>
          </a:xfrm>
        </p:spPr>
        <p:txBody>
          <a:bodyPr/>
          <a:lstStyle/>
          <a:p>
            <a:pPr eaLnBrk="1" hangingPunct="1"/>
            <a:r>
              <a:rPr lang="en-US" altLang="en-US" sz="2800" b="1" u="sng" smtClean="0">
                <a:ea typeface="ＭＳ Ｐゴシック" panose="020B0600070205080204" pitchFamily="34" charset="-128"/>
              </a:rPr>
              <a:t>Norm of Reaction-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 range of phenotypes produced by a single genotype, due to environmental influences. </a:t>
            </a:r>
          </a:p>
          <a:p>
            <a:pPr eaLnBrk="1" hangingPunct="1"/>
            <a:r>
              <a:rPr lang="en-US" altLang="en-US" sz="2800" b="1" u="sng" smtClean="0">
                <a:ea typeface="ＭＳ Ｐゴシック" panose="020B0600070205080204" pitchFamily="34" charset="-128"/>
              </a:rPr>
              <a:t>Multifactorial-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Referring to a phenotypic character that is influenced by multiple genes and environmental factors.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6868" name="Picture 4" descr="3714614032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672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8600" y="3803650"/>
            <a:ext cx="464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Hydrangea flowers of the same genetic variety range in color from blue–violet to pink, depending on the acidity of the soil.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038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9814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000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355725" y="2651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Sex and sex-linkage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creen shot 2013-03-19 at 4.28.08 PM.jpg" titl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358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29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762000"/>
            <a:ext cx="48307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252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Sex-linked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10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8750"/>
            <a:ext cx="74676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2400" y="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Analyzing Human Inheritance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019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038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981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1719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876800" y="1404938"/>
            <a:ext cx="4114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The condensed, single X-chromosome, appearing as a densely staining mass, that is found in the nuclei of somatic cells of female mammals.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038600" y="79375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Barr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Why Peas?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They are available in many characters.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 </a:t>
            </a:r>
            <a:r>
              <a:rPr lang="en-US" altLang="en-US" b="1" smtClean="0">
                <a:ea typeface="ＭＳ Ｐゴシック" panose="020B0600070205080204" pitchFamily="34" charset="-128"/>
              </a:rPr>
              <a:t>character</a:t>
            </a:r>
            <a:r>
              <a:rPr lang="en-US" altLang="en-US" smtClean="0">
                <a:ea typeface="ＭＳ Ｐゴシック" panose="020B0600070205080204" pitchFamily="34" charset="-128"/>
              </a:rPr>
              <a:t> is a heritable feature, such as flower color, that varies among individuals.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Each variant for a character, such as purple or white color for flowers, is called a </a:t>
            </a:r>
            <a:r>
              <a:rPr lang="en-US" altLang="en-US" b="1" smtClean="0">
                <a:ea typeface="ＭＳ Ｐゴシック" panose="020B0600070205080204" pitchFamily="34" charset="-128"/>
              </a:rPr>
              <a:t>trait</a:t>
            </a:r>
            <a:r>
              <a:rPr lang="en-US" altLang="en-US" smtClean="0">
                <a:ea typeface="ＭＳ Ｐゴシック" panose="020B0600070205080204" pitchFamily="34" charset="-128"/>
              </a:rPr>
              <a:t>.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One variety has purple flowers, while another variety has white flowers.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Mendel could also strictly control which plants mated with which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152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Mendels Experiment</a:t>
            </a:r>
          </a:p>
        </p:txBody>
      </p:sp>
      <p:pic>
        <p:nvPicPr>
          <p:cNvPr id="18435" name="Picture 5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86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572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7350"/>
            <a:ext cx="457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Menels Results</a:t>
            </a:r>
          </a:p>
        </p:txBody>
      </p:sp>
      <p:pic>
        <p:nvPicPr>
          <p:cNvPr id="19459" name="Picture 5" descr="image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3988"/>
            <a:ext cx="44958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Mendel’s Four 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667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i="1" u="sng" smtClean="0">
                <a:ea typeface="ＭＳ Ｐゴシック" panose="020B0600070205080204" pitchFamily="34" charset="-128"/>
              </a:rPr>
              <a:t>First,</a:t>
            </a:r>
            <a:r>
              <a:rPr lang="en-US" altLang="en-US" smtClean="0">
                <a:ea typeface="ＭＳ Ｐゴシック" panose="020B0600070205080204" pitchFamily="34" charset="-128"/>
              </a:rPr>
              <a:t> alternative versions of genes account for variations in inherited characters. (maternal and paternal)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Two different traits for every character (now known to be controlled by alleles, different variations of a gene) </a:t>
            </a:r>
          </a:p>
        </p:txBody>
      </p:sp>
      <p:pic>
        <p:nvPicPr>
          <p:cNvPr id="20484" name="Picture 4" descr="3714614020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172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Mendel’s Four Conclusions (con’t)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i="1" u="sng" smtClean="0">
                <a:ea typeface="ＭＳ Ｐゴシック" panose="020B0600070205080204" pitchFamily="34" charset="-128"/>
              </a:rPr>
              <a:t>Second</a:t>
            </a:r>
            <a:r>
              <a:rPr lang="en-US" altLang="en-US" smtClean="0">
                <a:ea typeface="ＭＳ Ｐゴシック" panose="020B0600070205080204" pitchFamily="34" charset="-128"/>
              </a:rPr>
              <a:t>, for each character, an organism inherits two alleles, one from each parent.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b="1" i="1" u="sng" smtClean="0">
                <a:ea typeface="ＭＳ Ｐゴシック" panose="020B0600070205080204" pitchFamily="34" charset="-128"/>
              </a:rPr>
              <a:t>Third</a:t>
            </a:r>
            <a:r>
              <a:rPr lang="en-US" altLang="en-US" smtClean="0">
                <a:ea typeface="ＭＳ Ｐゴシック" panose="020B0600070205080204" pitchFamily="34" charset="-128"/>
              </a:rPr>
              <a:t>, if the two alleles at a locus differ, then one,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dominant allele</a:t>
            </a:r>
            <a:r>
              <a:rPr lang="en-US" altLang="en-US" smtClean="0">
                <a:ea typeface="ＭＳ Ｐゴシック" panose="020B0600070205080204" pitchFamily="34" charset="-128"/>
              </a:rPr>
              <a:t>, determines the organism′s appearance; the other,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recessive allele</a:t>
            </a:r>
            <a:r>
              <a:rPr lang="en-US" altLang="en-US" smtClean="0">
                <a:ea typeface="ＭＳ Ｐゴシック" panose="020B0600070205080204" pitchFamily="34" charset="-128"/>
              </a:rPr>
              <a:t>, has no noticeable effect on the organism′s appearance.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Mendel’s Four Conclusions (con’t)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257800" cy="5562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fourth part of Mendel′s model is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Law of Segregation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States that the two alleles for a heritable character separate (segregate) during gamete formation and end up in different gametes. </a:t>
            </a:r>
          </a:p>
        </p:txBody>
      </p:sp>
      <p:pic>
        <p:nvPicPr>
          <p:cNvPr id="22532" name="Picture 5" descr="Detail View" title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648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757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ＭＳ Ｐゴシック</vt:lpstr>
      <vt:lpstr>Arial</vt:lpstr>
      <vt:lpstr>Default Design</vt:lpstr>
      <vt:lpstr>Patterns of Inheritance</vt:lpstr>
      <vt:lpstr>About Mendel</vt:lpstr>
      <vt:lpstr>Why Peas?</vt:lpstr>
      <vt:lpstr>PowerPoint Presentation</vt:lpstr>
      <vt:lpstr>Mendels Experiment</vt:lpstr>
      <vt:lpstr>Menels Results</vt:lpstr>
      <vt:lpstr>Mendel’s Four Conclusions</vt:lpstr>
      <vt:lpstr>Mendel’s Four Conclusions (con’t)</vt:lpstr>
      <vt:lpstr>Mendel’s Four Conclusions (con’t)</vt:lpstr>
      <vt:lpstr>Do Mendels explanations make sense?</vt:lpstr>
      <vt:lpstr>Modern Genetics-Vocabulary</vt:lpstr>
      <vt:lpstr>Modern Genetics-Test Cross</vt:lpstr>
      <vt:lpstr>Law of Independent Assortment (Mendels second law)</vt:lpstr>
      <vt:lpstr>Monohybrid/Dihybrid Crosses</vt:lpstr>
      <vt:lpstr>Limitations</vt:lpstr>
      <vt:lpstr>Mendelian Genetics vs. Modern Genetics</vt:lpstr>
      <vt:lpstr>Codominance</vt:lpstr>
      <vt:lpstr>Incomplete Dominance</vt:lpstr>
      <vt:lpstr>Epistasis</vt:lpstr>
      <vt:lpstr>Epistasis</vt:lpstr>
      <vt:lpstr>Polygenic Inheritance</vt:lpstr>
      <vt:lpstr>Nature vs. Nurture</vt:lpstr>
      <vt:lpstr>Environmental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Inheritance</dc:title>
  <dc:creator>teacher</dc:creator>
  <cp:lastModifiedBy>Swerdlow, Greg</cp:lastModifiedBy>
  <cp:revision>23</cp:revision>
  <dcterms:created xsi:type="dcterms:W3CDTF">2013-03-19T20:15:27Z</dcterms:created>
  <dcterms:modified xsi:type="dcterms:W3CDTF">2023-01-23T16:29:55Z</dcterms:modified>
</cp:coreProperties>
</file>