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65"/>
  </p:notesMasterIdLst>
  <p:handoutMasterIdLst>
    <p:handoutMasterId r:id="rId66"/>
  </p:handoutMasterIdLst>
  <p:sldIdLst>
    <p:sldId id="285" r:id="rId2"/>
    <p:sldId id="376" r:id="rId3"/>
    <p:sldId id="401" r:id="rId4"/>
    <p:sldId id="378" r:id="rId5"/>
    <p:sldId id="421" r:id="rId6"/>
    <p:sldId id="400" r:id="rId7"/>
    <p:sldId id="379" r:id="rId8"/>
    <p:sldId id="428" r:id="rId9"/>
    <p:sldId id="380" r:id="rId10"/>
    <p:sldId id="381" r:id="rId11"/>
    <p:sldId id="472" r:id="rId12"/>
    <p:sldId id="293" r:id="rId13"/>
    <p:sldId id="419" r:id="rId14"/>
    <p:sldId id="386" r:id="rId15"/>
    <p:sldId id="295" r:id="rId16"/>
    <p:sldId id="385" r:id="rId17"/>
    <p:sldId id="267" r:id="rId18"/>
    <p:sldId id="268" r:id="rId19"/>
    <p:sldId id="387" r:id="rId20"/>
    <p:sldId id="286" r:id="rId21"/>
    <p:sldId id="328" r:id="rId22"/>
    <p:sldId id="388" r:id="rId23"/>
    <p:sldId id="390" r:id="rId24"/>
    <p:sldId id="467" r:id="rId25"/>
    <p:sldId id="468" r:id="rId26"/>
    <p:sldId id="308" r:id="rId27"/>
    <p:sldId id="371" r:id="rId28"/>
    <p:sldId id="373" r:id="rId29"/>
    <p:sldId id="372" r:id="rId30"/>
    <p:sldId id="423" r:id="rId31"/>
    <p:sldId id="409" r:id="rId32"/>
    <p:sldId id="422" r:id="rId33"/>
    <p:sldId id="347" r:id="rId34"/>
    <p:sldId id="333" r:id="rId35"/>
    <p:sldId id="334" r:id="rId36"/>
    <p:sldId id="335" r:id="rId37"/>
    <p:sldId id="343" r:id="rId38"/>
    <p:sldId id="344" r:id="rId39"/>
    <p:sldId id="355" r:id="rId40"/>
    <p:sldId id="303" r:id="rId41"/>
    <p:sldId id="356" r:id="rId42"/>
    <p:sldId id="302" r:id="rId43"/>
    <p:sldId id="403" r:id="rId44"/>
    <p:sldId id="473" r:id="rId45"/>
    <p:sldId id="351" r:id="rId46"/>
    <p:sldId id="470" r:id="rId47"/>
    <p:sldId id="427" r:id="rId48"/>
    <p:sldId id="471" r:id="rId49"/>
    <p:sldId id="288" r:id="rId50"/>
    <p:sldId id="357" r:id="rId51"/>
    <p:sldId id="322" r:id="rId52"/>
    <p:sldId id="410" r:id="rId53"/>
    <p:sldId id="323" r:id="rId54"/>
    <p:sldId id="358" r:id="rId55"/>
    <p:sldId id="317" r:id="rId56"/>
    <p:sldId id="325" r:id="rId57"/>
    <p:sldId id="318" r:id="rId58"/>
    <p:sldId id="412" r:id="rId59"/>
    <p:sldId id="359" r:id="rId60"/>
    <p:sldId id="319" r:id="rId61"/>
    <p:sldId id="329" r:id="rId62"/>
    <p:sldId id="320" r:id="rId63"/>
    <p:sldId id="327" r:id="rId64"/>
  </p:sldIdLst>
  <p:sldSz cx="8137525" cy="612616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929">
          <p15:clr>
            <a:srgbClr val="A4A3A4"/>
          </p15:clr>
        </p15:guide>
        <p15:guide id="2" pos="25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0000"/>
    <a:srgbClr val="FFFFFF"/>
    <a:srgbClr val="000000"/>
    <a:srgbClr val="777777"/>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978" y="96"/>
      </p:cViewPr>
      <p:guideLst>
        <p:guide orient="horz" pos="1929"/>
        <p:guide pos="25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ＭＳ Ｐゴシック" charset="-128"/>
                <a:cs typeface="ＭＳ Ｐゴシック" charset="-128"/>
              </a:defRPr>
            </a:lvl1pPr>
          </a:lstStyle>
          <a:p>
            <a:pPr>
              <a:defRPr/>
            </a:pPr>
            <a:endParaRPr lang="en-US"/>
          </a:p>
        </p:txBody>
      </p:sp>
      <p:sp>
        <p:nvSpPr>
          <p:cNvPr id="61443" name="Rectangle 3"/>
          <p:cNvSpPr>
            <a:spLocks noGrp="1" noChangeArrowheads="1"/>
          </p:cNvSpPr>
          <p:nvPr>
            <p:ph type="dt"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ＭＳ Ｐゴシック" charset="-128"/>
                <a:cs typeface="ＭＳ Ｐゴシック" charset="-128"/>
              </a:defRPr>
            </a:lvl1pPr>
          </a:lstStyle>
          <a:p>
            <a:pPr>
              <a:defRPr/>
            </a:pPr>
            <a:endParaRPr lang="en-US"/>
          </a:p>
        </p:txBody>
      </p:sp>
      <p:sp>
        <p:nvSpPr>
          <p:cNvPr id="14340" name="Rectangle 4"/>
          <p:cNvSpPr>
            <a:spLocks noChangeArrowheads="1" noTextEdit="1"/>
          </p:cNvSpPr>
          <p:nvPr>
            <p:ph type="sldImg" idx="2"/>
          </p:nvPr>
        </p:nvSpPr>
        <p:spPr bwMode="auto">
          <a:xfrm>
            <a:off x="1150938" y="685800"/>
            <a:ext cx="45561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ＭＳ Ｐゴシック" charset="-128"/>
                <a:cs typeface="ＭＳ Ｐゴシック" charset="-128"/>
              </a:defRPr>
            </a:lvl1pPr>
          </a:lstStyle>
          <a:p>
            <a:pPr>
              <a:defRPr/>
            </a:pPr>
            <a:endParaRPr lang="en-US"/>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anose="02020603050405020304" pitchFamily="18" charset="0"/>
              </a:defRPr>
            </a:lvl1pPr>
          </a:lstStyle>
          <a:p>
            <a:fld id="{00728368-3851-4505-A179-77D43B531D68}"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9"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13B541-BB8C-422C-BDF8-836334646B33}" type="slidenum">
              <a:rPr lang="en-US" altLang="en-US" sz="1200">
                <a:latin typeface="Times" panose="02020603050405020304" pitchFamily="18" charset="0"/>
              </a:rPr>
              <a:pPr/>
              <a:t>1</a:t>
            </a:fld>
            <a:endParaRPr lang="en-US" altLang="en-US" sz="1200">
              <a:latin typeface="Times" panose="02020603050405020304" pitchFamily="18" charset="0"/>
            </a:endParaRPr>
          </a:p>
        </p:txBody>
      </p:sp>
      <p:sp>
        <p:nvSpPr>
          <p:cNvPr id="16387" name="Rectangle 2"/>
          <p:cNvSpPr>
            <a:spLocks noChangeArrowheads="1" noTextEdit="1"/>
          </p:cNvSpPr>
          <p:nvPr>
            <p:ph type="sldImg"/>
          </p:nvPr>
        </p:nvSpPr>
        <p:spPr>
          <a:ln/>
        </p:spPr>
      </p:sp>
      <p:sp>
        <p:nvSpPr>
          <p:cNvPr id="163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Kangaroo rat epithelial cells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336EF87-24D3-476A-B88E-8500C740D7AC}" type="slidenum">
              <a:rPr lang="en-US" altLang="en-US" sz="1200">
                <a:latin typeface="Times" panose="02020603050405020304" pitchFamily="18" charset="0"/>
              </a:rPr>
              <a:pPr/>
              <a:t>10</a:t>
            </a:fld>
            <a:endParaRPr lang="en-US" altLang="en-US" sz="1200">
              <a:latin typeface="Times" panose="02020603050405020304" pitchFamily="18" charset="0"/>
            </a:endParaRPr>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8DEBE2-3A37-4033-9BC8-22D6E5DAF3C5}" type="slidenum">
              <a:rPr lang="en-US" altLang="en-US" sz="1200">
                <a:latin typeface="Times" panose="02020603050405020304" pitchFamily="18" charset="0"/>
              </a:rPr>
              <a:pPr/>
              <a:t>12</a:t>
            </a:fld>
            <a:endParaRPr lang="en-US" altLang="en-US" sz="1200">
              <a:latin typeface="Times" panose="02020603050405020304" pitchFamily="18" charset="0"/>
            </a:endParaRPr>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CCF7E5-20D9-4AF3-81C1-E7B8D648ECB6}" type="slidenum">
              <a:rPr lang="en-US" altLang="en-US" sz="1200">
                <a:latin typeface="Times" panose="02020603050405020304" pitchFamily="18" charset="0"/>
              </a:rPr>
              <a:pPr/>
              <a:t>13</a:t>
            </a:fld>
            <a:endParaRPr lang="en-US" altLang="en-US" sz="1200">
              <a:latin typeface="Times" panose="02020603050405020304" pitchFamily="18" charset="0"/>
            </a:endParaRPr>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705DBF-C952-4494-A02B-BF6C0017EF67}" type="slidenum">
              <a:rPr lang="en-US" altLang="en-US" sz="1200">
                <a:latin typeface="Times" panose="02020603050405020304" pitchFamily="18" charset="0"/>
              </a:rPr>
              <a:pPr/>
              <a:t>14</a:t>
            </a:fld>
            <a:endParaRPr lang="en-US" altLang="en-US" sz="1200">
              <a:latin typeface="Times" panose="02020603050405020304" pitchFamily="18" charset="0"/>
            </a:endParaRPr>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762A7A6-8E1A-45FB-AF13-83187B5789E5}" type="slidenum">
              <a:rPr lang="en-US" altLang="en-US" sz="1200">
                <a:latin typeface="Times" panose="02020603050405020304" pitchFamily="18" charset="0"/>
              </a:rPr>
              <a:pPr/>
              <a:t>15</a:t>
            </a:fld>
            <a:endParaRPr lang="en-US" altLang="en-US" sz="1200">
              <a:latin typeface="Times" panose="02020603050405020304" pitchFamily="18" charset="0"/>
            </a:endParaRPr>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773F0B-73B3-4BA5-8DC5-6E5012ED9C70}" type="slidenum">
              <a:rPr lang="en-US" altLang="en-US" sz="1200">
                <a:latin typeface="Times" panose="02020603050405020304" pitchFamily="18" charset="0"/>
              </a:rPr>
              <a:pPr/>
              <a:t>16</a:t>
            </a:fld>
            <a:endParaRPr lang="en-US" altLang="en-US" sz="1200">
              <a:latin typeface="Times" panose="02020603050405020304" pitchFamily="18" charset="0"/>
            </a:endParaRPr>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Fusion of M phase cell with G1 cell results in premature division of G1 nucleus (without S)</a:t>
            </a:r>
          </a:p>
          <a:p>
            <a:r>
              <a:rPr lang="en-US" altLang="en-US" smtClean="0">
                <a:latin typeface="Times New Roman" panose="02020603050405020304" pitchFamily="18" charset="0"/>
                <a:ea typeface="ＭＳ Ｐゴシック" panose="020B0600070205080204" pitchFamily="34" charset="-128"/>
              </a:rPr>
              <a:t>Suggests that chemical signals present that regulate transitions.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F92402-60CD-4146-9D3E-D3DD157E6786}" type="slidenum">
              <a:rPr lang="en-US" altLang="en-US" sz="1200">
                <a:latin typeface="Times" panose="02020603050405020304" pitchFamily="18" charset="0"/>
              </a:rPr>
              <a:pPr/>
              <a:t>17</a:t>
            </a:fld>
            <a:endParaRPr lang="en-US" altLang="en-US" sz="1200">
              <a:latin typeface="Times" panose="02020603050405020304" pitchFamily="18" charset="0"/>
            </a:endParaRPr>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6C52E7-08BB-4B33-B8E6-B1A021C645F3}" type="slidenum">
              <a:rPr lang="en-US" altLang="en-US" sz="1200">
                <a:latin typeface="Times" panose="02020603050405020304" pitchFamily="18" charset="0"/>
              </a:rPr>
              <a:pPr/>
              <a:t>18</a:t>
            </a:fld>
            <a:endParaRPr lang="en-US" altLang="en-US" sz="1200">
              <a:latin typeface="Times" panose="02020603050405020304" pitchFamily="18" charset="0"/>
            </a:endParaRPr>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CFB43B-3D10-4376-8F4F-CD92199CDC50}" type="slidenum">
              <a:rPr lang="en-US" altLang="en-US" sz="1200">
                <a:latin typeface="Times" panose="02020603050405020304" pitchFamily="18" charset="0"/>
              </a:rPr>
              <a:pPr/>
              <a:t>19</a:t>
            </a:fld>
            <a:endParaRPr lang="en-US" altLang="en-US" sz="1200">
              <a:latin typeface="Times" panose="02020603050405020304" pitchFamily="18" charset="0"/>
            </a:endParaRPr>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A92F8A-9850-475E-8BA9-79987432F34B}" type="slidenum">
              <a:rPr lang="en-US" altLang="en-US" sz="1200">
                <a:latin typeface="Times" panose="02020603050405020304" pitchFamily="18" charset="0"/>
              </a:rPr>
              <a:pPr/>
              <a:t>20</a:t>
            </a:fld>
            <a:endParaRPr lang="en-US" altLang="en-US" sz="1200">
              <a:latin typeface="Times" panose="02020603050405020304" pitchFamily="18" charset="0"/>
            </a:endParaRPr>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7178B27-8AC2-4654-B6C2-5A067A0BDBD0}" type="slidenum">
              <a:rPr lang="en-US" altLang="en-US" sz="1200">
                <a:latin typeface="Times" panose="02020603050405020304" pitchFamily="18" charset="0"/>
              </a:rPr>
              <a:pPr/>
              <a:t>2</a:t>
            </a:fld>
            <a:endParaRPr lang="en-US" altLang="en-US" sz="1200">
              <a:latin typeface="Times" panose="02020603050405020304" pitchFamily="18" charset="0"/>
            </a:endParaRPr>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Amoeba dividing</a:t>
            </a:r>
          </a:p>
          <a:p>
            <a:r>
              <a:rPr lang="en-US" altLang="en-US" smtClean="0">
                <a:latin typeface="Times New Roman" panose="02020603050405020304" pitchFamily="18" charset="0"/>
                <a:ea typeface="ＭＳ Ｐゴシック" panose="020B0600070205080204" pitchFamily="34" charset="-128"/>
              </a:rPr>
              <a:t>Sand dollar embryo</a:t>
            </a:r>
          </a:p>
          <a:p>
            <a:r>
              <a:rPr lang="en-US" altLang="en-US" smtClean="0">
                <a:latin typeface="Times New Roman" panose="02020603050405020304" pitchFamily="18" charset="0"/>
                <a:ea typeface="ＭＳ Ｐゴシック" panose="020B0600070205080204" pitchFamily="34" charset="-128"/>
              </a:rPr>
              <a:t>Bone marrow cells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6E26E1-8849-4F61-B8D4-4E194B3BD369}" type="slidenum">
              <a:rPr lang="en-US" altLang="en-US" sz="1200">
                <a:latin typeface="Times" panose="02020603050405020304" pitchFamily="18" charset="0"/>
              </a:rPr>
              <a:pPr/>
              <a:t>21</a:t>
            </a:fld>
            <a:endParaRPr lang="en-US" altLang="en-US" sz="1200">
              <a:latin typeface="Times" panose="02020603050405020304" pitchFamily="18" charset="0"/>
            </a:endParaRPr>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CEB69A-1762-4898-BAF6-D272FFDEB0E6}" type="slidenum">
              <a:rPr lang="en-US" altLang="en-US" sz="1200">
                <a:latin typeface="Times" panose="02020603050405020304" pitchFamily="18" charset="0"/>
              </a:rPr>
              <a:pPr/>
              <a:t>22</a:t>
            </a:fld>
            <a:endParaRPr lang="en-US" altLang="en-US" sz="1200">
              <a:latin typeface="Times" panose="02020603050405020304" pitchFamily="18" charset="0"/>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Draw PDGF/wound closure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63CE2C-7E33-4E11-A781-A0B2C8344BB8}" type="slidenum">
              <a:rPr lang="en-US" altLang="en-US" sz="1200">
                <a:latin typeface="Times" panose="02020603050405020304" pitchFamily="18" charset="0"/>
              </a:rPr>
              <a:pPr/>
              <a:t>23</a:t>
            </a:fld>
            <a:endParaRPr lang="en-US" altLang="en-US" sz="1200">
              <a:latin typeface="Times" panose="02020603050405020304" pitchFamily="18" charset="0"/>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E3FBCE-EF74-49A5-9A28-4E72DCD826B1}" type="slidenum">
              <a:rPr lang="en-US" altLang="en-US" sz="1200">
                <a:latin typeface="Times" panose="02020603050405020304" pitchFamily="18" charset="0"/>
              </a:rPr>
              <a:pPr/>
              <a:t>24</a:t>
            </a:fld>
            <a:endParaRPr lang="en-US" altLang="en-US" sz="1200">
              <a:latin typeface="Times" panose="02020603050405020304" pitchFamily="18" charset="0"/>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24E2F6C-90E2-48DA-A2C2-63A22FA49B43}" type="slidenum">
              <a:rPr lang="en-US" altLang="en-US" sz="1200">
                <a:latin typeface="Times" panose="02020603050405020304" pitchFamily="18" charset="0"/>
              </a:rPr>
              <a:pPr/>
              <a:t>25</a:t>
            </a:fld>
            <a:endParaRPr lang="en-US" altLang="en-US" sz="1200">
              <a:latin typeface="Times" panose="02020603050405020304" pitchFamily="18" charset="0"/>
            </a:endParaRPr>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547B34-1707-4DB7-9CB9-AC75371DB7B5}" type="slidenum">
              <a:rPr lang="en-US" altLang="en-US" sz="1200">
                <a:latin typeface="Times" panose="02020603050405020304" pitchFamily="18" charset="0"/>
              </a:rPr>
              <a:pPr/>
              <a:t>26</a:t>
            </a:fld>
            <a:endParaRPr lang="en-US" altLang="en-US" sz="1200">
              <a:latin typeface="Times" panose="02020603050405020304" pitchFamily="18" charset="0"/>
            </a:endParaRPr>
          </a:p>
        </p:txBody>
      </p:sp>
      <p:sp>
        <p:nvSpPr>
          <p:cNvPr id="66563" name="Rectangle 1026"/>
          <p:cNvSpPr>
            <a:spLocks noChangeArrowheads="1" noTextEdit="1"/>
          </p:cNvSpPr>
          <p:nvPr>
            <p:ph type="sldImg"/>
          </p:nvPr>
        </p:nvSpPr>
        <p:spPr>
          <a:ln/>
        </p:spPr>
      </p:sp>
      <p:sp>
        <p:nvSpPr>
          <p:cNvPr id="66564"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1200D93-439F-488B-8D91-D226DD1D0C40}" type="slidenum">
              <a:rPr lang="en-US" altLang="en-US" sz="1200">
                <a:latin typeface="Times" panose="02020603050405020304" pitchFamily="18" charset="0"/>
              </a:rPr>
              <a:pPr/>
              <a:t>27</a:t>
            </a:fld>
            <a:endParaRPr lang="en-US" altLang="en-US" sz="1200">
              <a:latin typeface="Times" panose="02020603050405020304" pitchFamily="18" charset="0"/>
            </a:endParaRPr>
          </a:p>
        </p:txBody>
      </p:sp>
      <p:sp>
        <p:nvSpPr>
          <p:cNvPr id="68611" name="Rectangle 2"/>
          <p:cNvSpPr>
            <a:spLocks noChangeArrowheads="1" noTextEdit="1"/>
          </p:cNvSpPr>
          <p:nvPr>
            <p:ph type="sldImg"/>
          </p:nvPr>
        </p:nvSpPr>
        <p:spPr>
          <a:solidFill>
            <a:srgbClr val="FFFFFF"/>
          </a:solidFill>
          <a:ln/>
        </p:spPr>
      </p:sp>
      <p:sp>
        <p:nvSpPr>
          <p:cNvPr id="68612" name="Rectangle 3"/>
          <p:cNvSpPr>
            <a:spLocks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97181E-BC79-43E2-8F78-A708A9F31B1D}" type="slidenum">
              <a:rPr lang="en-US" altLang="en-US" sz="1200">
                <a:latin typeface="Times" panose="02020603050405020304" pitchFamily="18" charset="0"/>
              </a:rPr>
              <a:pPr/>
              <a:t>28</a:t>
            </a:fld>
            <a:endParaRPr lang="en-US" altLang="en-US" sz="1200">
              <a:latin typeface="Times" panose="02020603050405020304" pitchFamily="18" charset="0"/>
            </a:endParaRPr>
          </a:p>
        </p:txBody>
      </p:sp>
      <p:sp>
        <p:nvSpPr>
          <p:cNvPr id="70659" name="Rectangle 1026"/>
          <p:cNvSpPr>
            <a:spLocks noChangeArrowheads="1" noTextEdit="1"/>
          </p:cNvSpPr>
          <p:nvPr>
            <p:ph type="sldImg"/>
          </p:nvPr>
        </p:nvSpPr>
        <p:spPr>
          <a:solidFill>
            <a:srgbClr val="FFFFFF"/>
          </a:solidFill>
          <a:ln/>
        </p:spPr>
      </p:sp>
      <p:sp>
        <p:nvSpPr>
          <p:cNvPr id="70660" name="Rectangle 1027"/>
          <p:cNvSpPr>
            <a:spLocks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7816B5-2FAB-4ADB-BFFF-7E28C894A066}" type="slidenum">
              <a:rPr lang="en-US" altLang="en-US" sz="1200">
                <a:latin typeface="Times" panose="02020603050405020304" pitchFamily="18" charset="0"/>
              </a:rPr>
              <a:pPr/>
              <a:t>29</a:t>
            </a:fld>
            <a:endParaRPr lang="en-US" altLang="en-US" sz="1200">
              <a:latin typeface="Times" panose="02020603050405020304" pitchFamily="18" charset="0"/>
            </a:endParaRPr>
          </a:p>
        </p:txBody>
      </p:sp>
      <p:sp>
        <p:nvSpPr>
          <p:cNvPr id="72707" name="Rectangle 2"/>
          <p:cNvSpPr>
            <a:spLocks noChangeArrowheads="1" noTextEdit="1"/>
          </p:cNvSpPr>
          <p:nvPr>
            <p:ph type="sldImg"/>
          </p:nvPr>
        </p:nvSpPr>
        <p:spPr>
          <a:solidFill>
            <a:srgbClr val="FFFFFF"/>
          </a:solidFill>
          <a:ln/>
        </p:spPr>
      </p:sp>
      <p:sp>
        <p:nvSpPr>
          <p:cNvPr id="72708" name="Rectangle 3"/>
          <p:cNvSpPr>
            <a:spLocks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CC73DB-4214-469E-B6DE-F7176C73336B}" type="slidenum">
              <a:rPr lang="en-US" altLang="en-US" sz="1200">
                <a:latin typeface="Times" panose="02020603050405020304" pitchFamily="18" charset="0"/>
              </a:rPr>
              <a:pPr/>
              <a:t>30</a:t>
            </a:fld>
            <a:endParaRPr lang="en-US" altLang="en-US" sz="1200">
              <a:latin typeface="Times" panose="02020603050405020304" pitchFamily="18" charset="0"/>
            </a:endParaRPr>
          </a:p>
        </p:txBody>
      </p:sp>
      <p:sp>
        <p:nvSpPr>
          <p:cNvPr id="74755" name="Rectangle 2"/>
          <p:cNvSpPr>
            <a:spLocks noChangeArrowheads="1" noTextEdit="1"/>
          </p:cNvSpPr>
          <p:nvPr>
            <p:ph type="sldImg"/>
          </p:nvPr>
        </p:nvSpPr>
        <p:spPr>
          <a:solidFill>
            <a:srgbClr val="FFFFFF"/>
          </a:solidFill>
          <a:ln/>
        </p:spPr>
      </p:sp>
      <p:sp>
        <p:nvSpPr>
          <p:cNvPr id="74756" name="Rectangle 3"/>
          <p:cNvSpPr>
            <a:spLocks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7B64F9-5F68-4CD1-A91F-B1B48ADFD4E2}" type="slidenum">
              <a:rPr lang="en-US" altLang="en-US" sz="1200">
                <a:latin typeface="Times" panose="02020603050405020304" pitchFamily="18" charset="0"/>
              </a:rPr>
              <a:pPr/>
              <a:t>3</a:t>
            </a:fld>
            <a:endParaRPr lang="en-US" altLang="en-US" sz="1200">
              <a:latin typeface="Times" panose="02020603050405020304" pitchFamily="18" charset="0"/>
            </a:endParaRPr>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3C012D-878A-4AC2-B1BB-51DA3E93E260}" type="slidenum">
              <a:rPr lang="en-US" altLang="en-US" sz="1200">
                <a:latin typeface="Times" panose="02020603050405020304" pitchFamily="18" charset="0"/>
              </a:rPr>
              <a:pPr/>
              <a:t>31</a:t>
            </a:fld>
            <a:endParaRPr lang="en-US" altLang="en-US" sz="1200">
              <a:latin typeface="Times" panose="02020603050405020304" pitchFamily="18" charset="0"/>
            </a:endParaRPr>
          </a:p>
        </p:txBody>
      </p:sp>
      <p:sp>
        <p:nvSpPr>
          <p:cNvPr id="76803" name="Rectangle 2"/>
          <p:cNvSpPr>
            <a:spLocks noChangeArrowheads="1" noTextEdit="1"/>
          </p:cNvSpPr>
          <p:nvPr>
            <p:ph type="sldImg"/>
          </p:nvPr>
        </p:nvSpPr>
        <p:spPr>
          <a:solidFill>
            <a:srgbClr val="FFFFFF"/>
          </a:solidFill>
          <a:ln/>
        </p:spPr>
      </p:sp>
      <p:sp>
        <p:nvSpPr>
          <p:cNvPr id="76804" name="Rectangle 3"/>
          <p:cNvSpPr>
            <a:spLocks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ea typeface="ＭＳ Ｐゴシック" panose="020B0600070205080204" pitchFamily="34" charset="-128"/>
              </a:rPr>
              <a:t>Complete cure possible with removal or destruction of tissue</a:t>
            </a:r>
          </a:p>
          <a:p>
            <a:r>
              <a:rPr lang="en-US" altLang="en-US" i="1" smtClean="0">
                <a:latin typeface="Arial" panose="020B0604020202020204" pitchFamily="34" charset="0"/>
                <a:ea typeface="ヒラギノ角ゴ Pro W3" charset="-128"/>
              </a:rPr>
              <a:t>･</a:t>
            </a:r>
            <a:r>
              <a:rPr lang="en-US" altLang="en-US" i="1" smtClean="0">
                <a:latin typeface="Arial" panose="020B0604020202020204" pitchFamily="34" charset="0"/>
                <a:ea typeface="ＭＳ Ｐゴシック" panose="020B0600070205080204" pitchFamily="34" charset="-128"/>
              </a:rPr>
              <a:t>First Pap test:</a:t>
            </a:r>
            <a:r>
              <a:rPr lang="en-US" altLang="en-US" smtClean="0">
                <a:latin typeface="Arial" panose="020B0604020202020204" pitchFamily="34" charset="0"/>
                <a:ea typeface="ＭＳ Ｐゴシック" panose="020B0600070205080204" pitchFamily="34" charset="-128"/>
              </a:rPr>
              <a:t> Women should have their first Pap test (a screening of cervical cells) approximately 3 years after first sexual intercourse or by age 21, whichever comes first. </a:t>
            </a:r>
            <a:r>
              <a:rPr lang="en-US" altLang="en-US" i="1" smtClean="0">
                <a:latin typeface="Arial" panose="020B0604020202020204" pitchFamily="34" charset="0"/>
                <a:ea typeface="ヒラギノ角ゴ Pro W3" charset="-128"/>
              </a:rPr>
              <a:t>･</a:t>
            </a:r>
            <a:r>
              <a:rPr lang="en-US" altLang="en-US" i="1" smtClean="0">
                <a:latin typeface="Arial" panose="020B0604020202020204" pitchFamily="34" charset="0"/>
                <a:ea typeface="ＭＳ Ｐゴシック" panose="020B0600070205080204" pitchFamily="34" charset="-128"/>
              </a:rPr>
              <a:t>Women up to age 30:</a:t>
            </a:r>
            <a:r>
              <a:rPr lang="en-US" altLang="en-US" smtClean="0">
                <a:latin typeface="Arial" panose="020B0604020202020204" pitchFamily="34" charset="0"/>
                <a:ea typeface="ＭＳ Ｐゴシック" panose="020B0600070205080204" pitchFamily="34" charset="-128"/>
              </a:rPr>
              <a:t> Women this age should undergo annual Pap testing since women under age 30 have a higher likelihood than older women of acquiring high-risk types of HPV that may cause precancerous cervical changes. </a:t>
            </a:r>
            <a:r>
              <a:rPr lang="en-US" altLang="en-US" i="1" smtClean="0">
                <a:latin typeface="Arial" panose="020B0604020202020204" pitchFamily="34" charset="0"/>
                <a:ea typeface="ヒラギノ角ゴ Pro W3" charset="-128"/>
              </a:rPr>
              <a:t>･</a:t>
            </a:r>
            <a:r>
              <a:rPr lang="en-US" altLang="en-US" i="1" smtClean="0">
                <a:latin typeface="Arial" panose="020B0604020202020204" pitchFamily="34" charset="0"/>
                <a:ea typeface="ＭＳ Ｐゴシック" panose="020B0600070205080204" pitchFamily="34" charset="-128"/>
              </a:rPr>
              <a:t>Women age 30 and older: </a:t>
            </a:r>
            <a:r>
              <a:rPr lang="en-US" altLang="en-US" smtClean="0">
                <a:latin typeface="Arial" panose="020B0604020202020204" pitchFamily="34" charset="0"/>
                <a:ea typeface="ＭＳ Ｐゴシック" panose="020B0600070205080204" pitchFamily="34" charset="-128"/>
              </a:rPr>
              <a:t>ACOG says there are two acceptable screening options for women in this age group. Under either option, women may not need annual screening: </a:t>
            </a:r>
            <a:r>
              <a:rPr lang="en-US" altLang="en-US" i="1" smtClean="0">
                <a:latin typeface="Arial" panose="020B0604020202020204" pitchFamily="34" charset="0"/>
                <a:ea typeface="ヒラギノ角ゴ Pro W3" charset="-128"/>
              </a:rPr>
              <a:t>･</a:t>
            </a:r>
            <a:r>
              <a:rPr lang="en-US" altLang="en-US" i="1" smtClean="0">
                <a:latin typeface="Arial" panose="020B0604020202020204" pitchFamily="34" charset="0"/>
                <a:ea typeface="ＭＳ Ｐゴシック" panose="020B0600070205080204" pitchFamily="34" charset="-128"/>
              </a:rPr>
              <a:t>Testing using Pap smears alone</a:t>
            </a:r>
            <a:r>
              <a:rPr lang="en-US" altLang="en-US" smtClean="0">
                <a:latin typeface="Arial" panose="020B0604020202020204" pitchFamily="34" charset="0"/>
                <a:ea typeface="ＭＳ Ｐゴシック" panose="020B0600070205080204" pitchFamily="34" charset="-128"/>
              </a:rPr>
              <a:t>. If a woman age 30 or older has negative results on three consecutive annual Pap smears, she may then have her repeat Pap smears every 2-3 years. </a:t>
            </a:r>
            <a:r>
              <a:rPr lang="en-US" altLang="en-US" i="1" smtClean="0">
                <a:latin typeface="Arial" panose="020B0604020202020204" pitchFamily="34" charset="0"/>
                <a:ea typeface="ヒラギノ角ゴ Pro W3" charset="-128"/>
              </a:rPr>
              <a:t>･</a:t>
            </a:r>
            <a:r>
              <a:rPr lang="en-US" altLang="en-US" i="1" smtClean="0">
                <a:latin typeface="Arial" panose="020B0604020202020204" pitchFamily="34" charset="0"/>
                <a:ea typeface="ＭＳ Ｐゴシック" panose="020B0600070205080204" pitchFamily="34" charset="-128"/>
              </a:rPr>
              <a:t>Testing using a combined Pap test with an FDA-approved test for high-risk types of HPV: </a:t>
            </a:r>
            <a:r>
              <a:rPr lang="en-US" altLang="en-US" smtClean="0">
                <a:latin typeface="Arial" panose="020B0604020202020204" pitchFamily="34" charset="0"/>
                <a:ea typeface="ＭＳ Ｐゴシック" panose="020B0600070205080204" pitchFamily="34" charset="-128"/>
              </a:rPr>
              <a:t>Using this new option, women receive both a Pap test and a genetic test that looks for certain high-risk types of the human papillomavirus (HPV), the virus known to cause 99% of cervical cancers (HPV DNA test). If women test negative on both tests, they may have repeat testing with the combined tests every 3 years. If only one of the tests is negative, however, more frequent screening will be necessary.</a:t>
            </a:r>
            <a:r>
              <a:rPr lang="en-US" altLang="en-US" b="1" smtClean="0">
                <a:latin typeface="Arial" panose="020B0604020202020204" pitchFamily="34" charset="0"/>
                <a:ea typeface="ＭＳ Ｐゴシック" panose="020B0600070205080204" pitchFamily="34" charset="-128"/>
              </a:rPr>
              <a:t>Of course, there are exceptions to all guidelines, and these are no exception!</a:t>
            </a:r>
            <a:r>
              <a:rPr lang="en-US" altLang="en-US" smtClean="0">
                <a:latin typeface="Arial" panose="020B0604020202020204" pitchFamily="34" charset="0"/>
                <a:ea typeface="ＭＳ Ｐゴシック" panose="020B0600070205080204" pitchFamily="34" charset="-128"/>
              </a:rPr>
              <a:t> More frequent cervical screening may be required for higher-risk women who are infected with HIV, are immunosuppressed (such as those receiving kidney transplants or who take immunosuppressant medication), were exposed to DES </a:t>
            </a:r>
            <a:r>
              <a:rPr lang="en-US" altLang="en-US" i="1" smtClean="0">
                <a:latin typeface="Arial" panose="020B0604020202020204" pitchFamily="34" charset="0"/>
                <a:ea typeface="ＭＳ Ｐゴシック" panose="020B0600070205080204" pitchFamily="34" charset="-128"/>
              </a:rPr>
              <a:t>in utero</a:t>
            </a:r>
            <a:r>
              <a:rPr lang="en-US" altLang="en-US" smtClean="0">
                <a:latin typeface="Arial" panose="020B0604020202020204" pitchFamily="34" charset="0"/>
                <a:ea typeface="ＭＳ Ｐゴシック" panose="020B0600070205080204" pitchFamily="34" charset="-128"/>
              </a:rPr>
              <a:t>, or were previously diagnosed with cervical cancer.</a:t>
            </a:r>
            <a:r>
              <a:rPr lang="en-US" altLang="en-US" i="1" smtClean="0">
                <a:latin typeface="Arial" panose="020B0604020202020204" pitchFamily="34" charset="0"/>
                <a:ea typeface="ヒラギノ角ゴ Pro W3" charset="-128"/>
              </a:rPr>
              <a:t>･</a:t>
            </a:r>
            <a:r>
              <a:rPr lang="en-US" altLang="en-US" i="1" smtClean="0">
                <a:latin typeface="Arial" panose="020B0604020202020204" pitchFamily="34" charset="0"/>
                <a:ea typeface="ＭＳ Ｐゴシック" panose="020B0600070205080204" pitchFamily="34" charset="-128"/>
              </a:rPr>
              <a:t>Women who have had a hysterectomy with removal of the cervix for benign (i.e. non-cancerous) reasons</a:t>
            </a:r>
            <a:r>
              <a:rPr lang="en-US" altLang="en-US" smtClean="0">
                <a:latin typeface="Arial" panose="020B0604020202020204" pitchFamily="34" charset="0"/>
                <a:ea typeface="ＭＳ Ｐゴシック" panose="020B0600070205080204" pitchFamily="34" charset="-128"/>
              </a:rPr>
              <a:t> and with no history of abnormal or cancerous cell growth may </a:t>
            </a:r>
            <a:r>
              <a:rPr lang="en-US" altLang="en-US" i="1" smtClean="0">
                <a:latin typeface="Arial" panose="020B0604020202020204" pitchFamily="34" charset="0"/>
                <a:ea typeface="ＭＳ Ｐゴシック" panose="020B0600070205080204" pitchFamily="34" charset="-128"/>
              </a:rPr>
              <a:t>discontinue</a:t>
            </a:r>
            <a:r>
              <a:rPr lang="en-US" altLang="en-US" smtClean="0">
                <a:latin typeface="Arial" panose="020B0604020202020204" pitchFamily="34" charset="0"/>
                <a:ea typeface="ＭＳ Ｐゴシック" panose="020B0600070205080204" pitchFamily="34" charset="-128"/>
              </a:rPr>
              <a:t> routine Pap smear testing. </a:t>
            </a:r>
            <a:r>
              <a:rPr lang="en-US" altLang="en-US" i="1" smtClean="0">
                <a:latin typeface="Arial" panose="020B0604020202020204" pitchFamily="34" charset="0"/>
                <a:ea typeface="ヒラギノ角ゴ Pro W3" charset="-128"/>
              </a:rPr>
              <a:t>･</a:t>
            </a:r>
            <a:r>
              <a:rPr lang="en-US" altLang="en-US" i="1" smtClean="0">
                <a:latin typeface="Arial" panose="020B0604020202020204" pitchFamily="34" charset="0"/>
                <a:ea typeface="ＭＳ Ｐゴシック" panose="020B0600070205080204" pitchFamily="34" charset="-128"/>
              </a:rPr>
              <a:t>Women who have had such a hysterectomy but who have a history of abnormal cell growth</a:t>
            </a:r>
            <a:r>
              <a:rPr lang="en-US" altLang="en-US" smtClean="0">
                <a:latin typeface="Arial" panose="020B0604020202020204" pitchFamily="34" charset="0"/>
                <a:ea typeface="ＭＳ Ｐゴシック" panose="020B0600070205080204" pitchFamily="34" charset="-128"/>
              </a:rPr>
              <a:t> (classified as CIN 2 or 3) should be screened annually until they have three consecutive, negative vaginal cytology tests; then they can discontinue routine, annual screening. </a:t>
            </a:r>
            <a:r>
              <a:rPr lang="en-US" altLang="en-US" i="1" smtClean="0">
                <a:latin typeface="Arial" panose="020B0604020202020204" pitchFamily="34" charset="0"/>
                <a:ea typeface="ヒラギノ角ゴ Pro W3" charset="-128"/>
              </a:rPr>
              <a:t>･</a:t>
            </a:r>
            <a:r>
              <a:rPr lang="en-US" altLang="en-US" i="1" smtClean="0">
                <a:latin typeface="Arial" panose="020B0604020202020204" pitchFamily="34" charset="0"/>
                <a:ea typeface="ＭＳ Ｐゴシック" panose="020B0600070205080204" pitchFamily="34" charset="-128"/>
              </a:rPr>
              <a:t>When to Discontinue Screening</a:t>
            </a:r>
            <a:r>
              <a:rPr lang="en-US" altLang="en-US" smtClean="0">
                <a:latin typeface="Arial" panose="020B0604020202020204" pitchFamily="34" charset="0"/>
                <a:ea typeface="ＭＳ Ｐゴシック" panose="020B0600070205080204" pitchFamily="34" charset="-128"/>
              </a:rPr>
              <a:t> -- Physicians can determine on an individual basis when a woman over 65 can stop having cervical cancer screening, based on such factors as her medical and sexual history and the physician's ability to monitor the patient in the future. Unfortunately, there are limited studies of women in this age group making it difficult to set an across-the-board upper age limit for cervical cancer screening. </a:t>
            </a:r>
            <a:r>
              <a:rPr lang="en-US" altLang="en-US" i="1" smtClean="0">
                <a:latin typeface="Arial" panose="020B0604020202020204" pitchFamily="34" charset="0"/>
                <a:ea typeface="ヒラギノ角ゴ Pro W3" charset="-128"/>
              </a:rPr>
              <a:t>･</a:t>
            </a:r>
            <a:r>
              <a:rPr lang="en-US" altLang="en-US" i="1" smtClean="0">
                <a:latin typeface="Arial" panose="020B0604020202020204" pitchFamily="34" charset="0"/>
                <a:ea typeface="ＭＳ Ｐゴシック" panose="020B0600070205080204" pitchFamily="34" charset="-128"/>
              </a:rPr>
              <a:t>Annual Exams Continue</a:t>
            </a:r>
            <a:r>
              <a:rPr lang="en-US" altLang="en-US" smtClean="0">
                <a:latin typeface="Arial" panose="020B0604020202020204" pitchFamily="34" charset="0"/>
                <a:ea typeface="ＭＳ Ｐゴシック" panose="020B0600070205080204" pitchFamily="34" charset="-128"/>
              </a:rPr>
              <a:t>: Regardless of the frequency of cervical cancer screening, annual gynecologic examinations, including pelvic exams, are still recommended. </a:t>
            </a:r>
            <a:r>
              <a:rPr lang="en-US" altLang="en-US" b="1" i="1" smtClean="0">
                <a:latin typeface="Arial" panose="020B0604020202020204" pitchFamily="34" charset="0"/>
                <a:ea typeface="ＭＳ Ｐゴシック" panose="020B0600070205080204" pitchFamily="34" charset="-128"/>
              </a:rPr>
              <a:t>Created:</a:t>
            </a:r>
            <a:r>
              <a:rPr lang="en-US" altLang="en-US" i="1" smtClean="0">
                <a:latin typeface="Arial" panose="020B0604020202020204" pitchFamily="34" charset="0"/>
                <a:ea typeface="ＭＳ Ｐゴシック" panose="020B0600070205080204" pitchFamily="34" charset="-128"/>
              </a:rPr>
              <a:t> 9/17/2003</a:t>
            </a:r>
            <a:r>
              <a:rPr lang="en-US" altLang="en-US" i="1" smtClean="0">
                <a:latin typeface="Arial" panose="020B0604020202020204" pitchFamily="34" charset="0"/>
                <a:ea typeface="ヒラギノ角ゴ Pro W3" charset="-128"/>
              </a:rPr>
              <a:t>ﾊﾊ</a:t>
            </a:r>
            <a:r>
              <a:rPr lang="en-US" altLang="ja-JP" i="1" smtClean="0">
                <a:latin typeface="Arial" panose="020B0604020202020204" pitchFamily="34" charset="0"/>
                <a:ea typeface="ＭＳ Ｐゴシック" panose="020B0600070205080204" pitchFamily="34" charset="-128"/>
              </a:rPr>
              <a:t>-</a:t>
            </a:r>
            <a:r>
              <a:rPr lang="en-US" altLang="en-US" i="1" smtClean="0">
                <a:latin typeface="Arial" panose="020B0604020202020204" pitchFamily="34" charset="0"/>
                <a:ea typeface="ヒラギノ角ゴ Pro W3" charset="-128"/>
              </a:rPr>
              <a:t>ﾊﾊ</a:t>
            </a:r>
            <a:r>
              <a:rPr lang="en-US" altLang="ja-JP" i="1" smtClean="0">
                <a:latin typeface="Arial" panose="020B0604020202020204" pitchFamily="34" charset="0"/>
                <a:ea typeface="ＭＳ Ｐゴシック" panose="020B0600070205080204" pitchFamily="34" charset="-128"/>
              </a:rPr>
              <a:t>Donnica Moore, M.D.</a:t>
            </a:r>
            <a:endParaRPr lang="en-US" altLang="en-US" i="1"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0A1F8E-3E27-48FC-AA11-2ED9ECE4E3CF}" type="slidenum">
              <a:rPr lang="en-US" altLang="en-US" sz="1200">
                <a:latin typeface="Times" panose="02020603050405020304" pitchFamily="18" charset="0"/>
              </a:rPr>
              <a:pPr/>
              <a:t>32</a:t>
            </a:fld>
            <a:endParaRPr lang="en-US" altLang="en-US" sz="1200">
              <a:latin typeface="Times" panose="02020603050405020304" pitchFamily="18" charset="0"/>
            </a:endParaRPr>
          </a:p>
        </p:txBody>
      </p:sp>
      <p:sp>
        <p:nvSpPr>
          <p:cNvPr id="78851" name="Rectangle 2"/>
          <p:cNvSpPr>
            <a:spLocks noChangeArrowheads="1" noTextEdit="1"/>
          </p:cNvSpPr>
          <p:nvPr>
            <p:ph type="sldImg"/>
          </p:nvPr>
        </p:nvSpPr>
        <p:spPr>
          <a:solidFill>
            <a:srgbClr val="FFFFFF"/>
          </a:solidFill>
          <a:ln/>
        </p:spPr>
      </p:sp>
      <p:sp>
        <p:nvSpPr>
          <p:cNvPr id="78852" name="Rectangle 3"/>
          <p:cNvSpPr>
            <a:spLocks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ea typeface="ＭＳ Ｐゴシック" panose="020B0600070205080204" pitchFamily="34" charset="-128"/>
              </a:rPr>
              <a:t>So accumulation of mutations leads to cancer- severity of exposure to carcinogen likewise</a:t>
            </a:r>
          </a:p>
          <a:p>
            <a:r>
              <a:rPr lang="en-US" altLang="en-US" smtClean="0">
                <a:latin typeface="Times New Roman" panose="02020603050405020304" pitchFamily="18" charset="0"/>
                <a:ea typeface="ＭＳ Ｐゴシック" panose="020B0600070205080204" pitchFamily="34" charset="-128"/>
              </a:rPr>
              <a:t>6 or 7 mutations likely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8DB46C-32B8-418F-B6B8-E089D85A1B01}" type="slidenum">
              <a:rPr lang="en-US" altLang="en-US" sz="1200">
                <a:latin typeface="Times" panose="02020603050405020304" pitchFamily="18" charset="0"/>
              </a:rPr>
              <a:pPr/>
              <a:t>33</a:t>
            </a:fld>
            <a:endParaRPr lang="en-US" altLang="en-US" sz="1200">
              <a:latin typeface="Times" panose="02020603050405020304" pitchFamily="18" charset="0"/>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159437-AC22-45F2-A73E-35F058147F17}" type="slidenum">
              <a:rPr lang="en-US" altLang="en-US" sz="1200">
                <a:latin typeface="Times" panose="02020603050405020304" pitchFamily="18" charset="0"/>
              </a:rPr>
              <a:pPr/>
              <a:t>34</a:t>
            </a:fld>
            <a:endParaRPr lang="en-US" altLang="en-US" sz="1200">
              <a:latin typeface="Times" panose="02020603050405020304" pitchFamily="18" charset="0"/>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742ACB-3155-4B06-A8AD-33194F0632C1}" type="slidenum">
              <a:rPr lang="en-US" altLang="en-US" sz="1200">
                <a:latin typeface="Times" panose="02020603050405020304" pitchFamily="18" charset="0"/>
              </a:rPr>
              <a:pPr/>
              <a:t>35</a:t>
            </a:fld>
            <a:endParaRPr lang="en-US" altLang="en-US" sz="1200">
              <a:latin typeface="Times" panose="02020603050405020304" pitchFamily="18" charset="0"/>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18554D-0044-4DA5-B80C-70F09DC90384}" type="slidenum">
              <a:rPr lang="en-US" altLang="en-US" sz="1200">
                <a:latin typeface="Times" panose="02020603050405020304" pitchFamily="18" charset="0"/>
              </a:rPr>
              <a:pPr/>
              <a:t>36</a:t>
            </a:fld>
            <a:endParaRPr lang="en-US" altLang="en-US" sz="1200">
              <a:latin typeface="Times" panose="02020603050405020304" pitchFamily="18" charset="0"/>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763CEA-216C-4705-941F-A1F4FDA9426A}" type="slidenum">
              <a:rPr lang="en-US" altLang="en-US" sz="1200">
                <a:latin typeface="Times" panose="02020603050405020304" pitchFamily="18" charset="0"/>
              </a:rPr>
              <a:pPr/>
              <a:t>37</a:t>
            </a:fld>
            <a:endParaRPr lang="en-US" altLang="en-US" sz="1200">
              <a:latin typeface="Times" panose="02020603050405020304" pitchFamily="18" charset="0"/>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69998B-F491-47C2-B3C3-EF7060B590A8}" type="slidenum">
              <a:rPr lang="en-US" altLang="en-US" sz="1200">
                <a:latin typeface="Times" panose="02020603050405020304" pitchFamily="18" charset="0"/>
              </a:rPr>
              <a:pPr/>
              <a:t>38</a:t>
            </a:fld>
            <a:endParaRPr lang="en-US" altLang="en-US" sz="1200">
              <a:latin typeface="Times" panose="02020603050405020304" pitchFamily="18" charset="0"/>
            </a:endParaRPr>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A23E93-678B-49C2-8DBA-30D32A905FE8}" type="slidenum">
              <a:rPr lang="en-US" altLang="en-US" sz="1200">
                <a:latin typeface="Times" panose="02020603050405020304" pitchFamily="18" charset="0"/>
              </a:rPr>
              <a:pPr/>
              <a:t>39</a:t>
            </a:fld>
            <a:endParaRPr lang="en-US" altLang="en-US" sz="1200">
              <a:latin typeface="Times" panose="02020603050405020304" pitchFamily="18" charset="0"/>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1DC237-B777-4F0D-8715-B85ED6EA142A}" type="slidenum">
              <a:rPr lang="en-US" altLang="en-US" sz="1200">
                <a:latin typeface="Times" panose="02020603050405020304" pitchFamily="18" charset="0"/>
              </a:rPr>
              <a:pPr/>
              <a:t>40</a:t>
            </a:fld>
            <a:endParaRPr lang="en-US" altLang="en-US" sz="1200">
              <a:latin typeface="Times" panose="02020603050405020304" pitchFamily="18" charset="0"/>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4106D17-F53C-4254-8498-DA162EC7E674}" type="slidenum">
              <a:rPr lang="en-US" altLang="en-US" sz="1200">
                <a:latin typeface="Times" panose="02020603050405020304" pitchFamily="18" charset="0"/>
              </a:rPr>
              <a:pPr/>
              <a:t>4</a:t>
            </a:fld>
            <a:endParaRPr lang="en-US" altLang="en-US" sz="1200">
              <a:latin typeface="Times" panose="02020603050405020304" pitchFamily="18" charset="0"/>
            </a:endParaRPr>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Points of origin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E530EF-B024-4077-8C16-DC4EF11E61C7}" type="slidenum">
              <a:rPr lang="en-US" altLang="en-US" sz="1200">
                <a:latin typeface="Times" panose="02020603050405020304" pitchFamily="18" charset="0"/>
              </a:rPr>
              <a:pPr/>
              <a:t>41</a:t>
            </a:fld>
            <a:endParaRPr lang="en-US" altLang="en-US" sz="1200">
              <a:latin typeface="Times" panose="02020603050405020304" pitchFamily="18" charset="0"/>
            </a:endParaRPr>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EACABB-BFC2-465F-8585-5DB2CB95355E}" type="slidenum">
              <a:rPr lang="en-US" altLang="en-US" sz="1200">
                <a:latin typeface="Times" panose="02020603050405020304" pitchFamily="18" charset="0"/>
              </a:rPr>
              <a:pPr/>
              <a:t>42</a:t>
            </a:fld>
            <a:endParaRPr lang="en-US" altLang="en-US" sz="1200">
              <a:latin typeface="Times" panose="02020603050405020304" pitchFamily="18" charset="0"/>
            </a:endParaRPr>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Inhibits angiogenesis</a:t>
            </a:r>
          </a:p>
          <a:p>
            <a:r>
              <a:rPr lang="en-US" altLang="en-US" smtClean="0">
                <a:latin typeface="Times New Roman" panose="02020603050405020304" pitchFamily="18" charset="0"/>
                <a:ea typeface="ＭＳ Ｐゴシック" panose="020B0600070205080204" pitchFamily="34" charset="-128"/>
              </a:rPr>
              <a:t>Initiates apoptosis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2CD0CA-F5ED-4890-A486-92DE9032AB84}" type="slidenum">
              <a:rPr lang="en-US" altLang="en-US" sz="1200">
                <a:latin typeface="Times" panose="02020603050405020304" pitchFamily="18" charset="0"/>
              </a:rPr>
              <a:pPr/>
              <a:t>43</a:t>
            </a:fld>
            <a:endParaRPr lang="en-US" altLang="en-US" sz="1200">
              <a:latin typeface="Times" panose="02020603050405020304" pitchFamily="18" charset="0"/>
            </a:endParaRPr>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CF57F1-224B-41CE-8715-822F93F4A314}" type="slidenum">
              <a:rPr lang="en-US" altLang="en-US" sz="1200">
                <a:latin typeface="Times" panose="02020603050405020304" pitchFamily="18" charset="0"/>
              </a:rPr>
              <a:pPr/>
              <a:t>45</a:t>
            </a:fld>
            <a:endParaRPr lang="en-US" altLang="en-US" sz="1200">
              <a:latin typeface="Times" panose="02020603050405020304" pitchFamily="18" charset="0"/>
            </a:endParaRPr>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74FF79-717B-4A1F-AF36-A42F61077D0E}" type="slidenum">
              <a:rPr lang="en-US" altLang="en-US" sz="1200">
                <a:latin typeface="Times" panose="02020603050405020304" pitchFamily="18" charset="0"/>
              </a:rPr>
              <a:pPr/>
              <a:t>46</a:t>
            </a:fld>
            <a:endParaRPr lang="en-US" altLang="en-US" sz="1200">
              <a:latin typeface="Times" panose="02020603050405020304" pitchFamily="18" charset="0"/>
            </a:endParaRPr>
          </a:p>
        </p:txBody>
      </p:sp>
      <p:sp>
        <p:nvSpPr>
          <p:cNvPr id="106499" name="Rectangle 1026"/>
          <p:cNvSpPr>
            <a:spLocks noChangeArrowheads="1" noTextEdit="1"/>
          </p:cNvSpPr>
          <p:nvPr>
            <p:ph type="sldImg"/>
          </p:nvPr>
        </p:nvSpPr>
        <p:spPr>
          <a:ln/>
        </p:spPr>
      </p:sp>
      <p:sp>
        <p:nvSpPr>
          <p:cNvPr id="106500"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A9205A-9E2F-4920-835D-690A3EB5E6AD}" type="slidenum">
              <a:rPr lang="en-US" altLang="en-US" sz="1200">
                <a:latin typeface="Times" panose="02020603050405020304" pitchFamily="18" charset="0"/>
              </a:rPr>
              <a:pPr/>
              <a:t>47</a:t>
            </a:fld>
            <a:endParaRPr lang="en-US" altLang="en-US" sz="1200">
              <a:latin typeface="Times" panose="02020603050405020304" pitchFamily="18" charset="0"/>
            </a:endParaRPr>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005C0D3-FECF-45EC-B2D2-61A69A2317F1}" type="slidenum">
              <a:rPr lang="en-US" altLang="en-US" sz="1200">
                <a:latin typeface="Times" panose="02020603050405020304" pitchFamily="18" charset="0"/>
              </a:rPr>
              <a:pPr/>
              <a:t>48</a:t>
            </a:fld>
            <a:endParaRPr lang="en-US" altLang="en-US" sz="1200">
              <a:latin typeface="Times" panose="02020603050405020304" pitchFamily="18" charset="0"/>
            </a:endParaRPr>
          </a:p>
        </p:txBody>
      </p:sp>
      <p:sp>
        <p:nvSpPr>
          <p:cNvPr id="110595" name="Rectangle 1026"/>
          <p:cNvSpPr>
            <a:spLocks noChangeArrowheads="1" noTextEdit="1"/>
          </p:cNvSpPr>
          <p:nvPr>
            <p:ph type="sldImg"/>
          </p:nvPr>
        </p:nvSpPr>
        <p:spPr>
          <a:ln/>
        </p:spPr>
      </p:sp>
      <p:sp>
        <p:nvSpPr>
          <p:cNvPr id="110596"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8F6E94-9BCB-4859-94F6-6EE632AA9E7D}" type="slidenum">
              <a:rPr lang="en-US" altLang="en-US" sz="1200">
                <a:latin typeface="Times" panose="02020603050405020304" pitchFamily="18" charset="0"/>
              </a:rPr>
              <a:pPr/>
              <a:t>49</a:t>
            </a:fld>
            <a:endParaRPr lang="en-US" altLang="en-US" sz="1200">
              <a:latin typeface="Times" panose="02020603050405020304" pitchFamily="18" charset="0"/>
            </a:endParaRPr>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DCF31D-5283-4F72-9E26-1C43A74CDC0A}" type="slidenum">
              <a:rPr lang="en-US" altLang="en-US" sz="1200">
                <a:latin typeface="Times" panose="02020603050405020304" pitchFamily="18" charset="0"/>
              </a:rPr>
              <a:pPr/>
              <a:t>50</a:t>
            </a:fld>
            <a:endParaRPr lang="en-US" altLang="en-US" sz="1200">
              <a:latin typeface="Times" panose="02020603050405020304" pitchFamily="18" charset="0"/>
            </a:endParaRPr>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E3BBE5A-EDB6-41B8-B620-8769F25FB346}" type="slidenum">
              <a:rPr lang="en-US" altLang="en-US" sz="1200">
                <a:latin typeface="Times" panose="02020603050405020304" pitchFamily="18" charset="0"/>
              </a:rPr>
              <a:pPr/>
              <a:t>51</a:t>
            </a:fld>
            <a:endParaRPr lang="en-US" altLang="en-US" sz="1200">
              <a:latin typeface="Times" panose="02020603050405020304" pitchFamily="18" charset="0"/>
            </a:endParaRPr>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61698C-FF19-4BD1-95E7-A42497F43155}" type="slidenum">
              <a:rPr lang="en-US" altLang="en-US" sz="1200">
                <a:latin typeface="Times" panose="02020603050405020304" pitchFamily="18" charset="0"/>
              </a:rPr>
              <a:pPr/>
              <a:t>5</a:t>
            </a:fld>
            <a:endParaRPr lang="en-US" altLang="en-US" sz="1200">
              <a:latin typeface="Times" panose="02020603050405020304" pitchFamily="18" charset="0"/>
            </a:endParaRPr>
          </a:p>
        </p:txBody>
      </p:sp>
      <p:sp>
        <p:nvSpPr>
          <p:cNvPr id="24579" name="Rectangle 1026"/>
          <p:cNvSpPr>
            <a:spLocks noChangeArrowheads="1" noTextEdit="1"/>
          </p:cNvSpPr>
          <p:nvPr>
            <p:ph type="sldImg"/>
          </p:nvPr>
        </p:nvSpPr>
        <p:spPr>
          <a:ln/>
        </p:spPr>
      </p:sp>
      <p:sp>
        <p:nvSpPr>
          <p:cNvPr id="24580"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826989-690C-4C20-BD4D-75588A2921B0}" type="slidenum">
              <a:rPr lang="en-US" altLang="en-US" sz="1200">
                <a:latin typeface="Times" panose="02020603050405020304" pitchFamily="18" charset="0"/>
              </a:rPr>
              <a:pPr/>
              <a:t>52</a:t>
            </a:fld>
            <a:endParaRPr lang="en-US" altLang="en-US" sz="1200">
              <a:latin typeface="Times" panose="02020603050405020304" pitchFamily="18" charset="0"/>
            </a:endParaRPr>
          </a:p>
        </p:txBody>
      </p:sp>
      <p:sp>
        <p:nvSpPr>
          <p:cNvPr id="118787" name="Rectangle 2"/>
          <p:cNvSpPr>
            <a:spLocks noChangeArrowheads="1"/>
          </p:cNvSpPr>
          <p:nvPr>
            <p:ph type="sldImg"/>
          </p:nvPr>
        </p:nvSpPr>
        <p:spPr>
          <a:xfrm>
            <a:off x="1397000" y="869950"/>
            <a:ext cx="4064000" cy="3060700"/>
          </a:xfrm>
          <a:solidFill>
            <a:srgbClr val="FFFFFF"/>
          </a:solidFill>
          <a:ln/>
        </p:spPr>
      </p:sp>
      <p:sp>
        <p:nvSpPr>
          <p:cNvPr id="118788" name="Rectangle 3"/>
          <p:cNvSpPr>
            <a:spLocks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19C23A-322F-48C7-B60B-611B98D5FC59}" type="slidenum">
              <a:rPr lang="en-US" altLang="en-US" sz="1200">
                <a:latin typeface="Times" panose="02020603050405020304" pitchFamily="18" charset="0"/>
              </a:rPr>
              <a:pPr/>
              <a:t>53</a:t>
            </a:fld>
            <a:endParaRPr lang="en-US" altLang="en-US" sz="1200">
              <a:latin typeface="Times" panose="02020603050405020304" pitchFamily="18" charset="0"/>
            </a:endParaRPr>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416AEB-EA63-4E0F-9500-6AC58AB4C515}" type="slidenum">
              <a:rPr lang="en-US" altLang="en-US" sz="1200">
                <a:latin typeface="Times" panose="02020603050405020304" pitchFamily="18" charset="0"/>
              </a:rPr>
              <a:pPr/>
              <a:t>54</a:t>
            </a:fld>
            <a:endParaRPr lang="en-US" altLang="en-US" sz="1200">
              <a:latin typeface="Times" panose="02020603050405020304" pitchFamily="18" charset="0"/>
            </a:endParaRPr>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C6358C-01D3-465D-8595-39D60284B211}" type="slidenum">
              <a:rPr lang="en-US" altLang="en-US" sz="1200">
                <a:latin typeface="Times" panose="02020603050405020304" pitchFamily="18" charset="0"/>
              </a:rPr>
              <a:pPr/>
              <a:t>55</a:t>
            </a:fld>
            <a:endParaRPr lang="en-US" altLang="en-US" sz="1200">
              <a:latin typeface="Times" panose="02020603050405020304" pitchFamily="18" charset="0"/>
            </a:endParaRPr>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915ED5D-4423-4277-AFBF-F3698E603086}" type="slidenum">
              <a:rPr lang="en-US" altLang="en-US" sz="1200">
                <a:latin typeface="Times" panose="02020603050405020304" pitchFamily="18" charset="0"/>
              </a:rPr>
              <a:pPr/>
              <a:t>56</a:t>
            </a:fld>
            <a:endParaRPr lang="en-US" altLang="en-US" sz="1200">
              <a:latin typeface="Times" panose="02020603050405020304" pitchFamily="18" charset="0"/>
            </a:endParaRPr>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5D3B832-D6BC-40D1-89F9-842B2A5E9F0B}" type="slidenum">
              <a:rPr lang="en-US" altLang="en-US" sz="1200">
                <a:latin typeface="Times" panose="02020603050405020304" pitchFamily="18" charset="0"/>
              </a:rPr>
              <a:pPr/>
              <a:t>57</a:t>
            </a:fld>
            <a:endParaRPr lang="en-US" altLang="en-US" sz="1200">
              <a:latin typeface="Times" panose="02020603050405020304" pitchFamily="18" charset="0"/>
            </a:endParaRPr>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6625A0-72A2-4B9E-81BD-FEF62D79CCE7}" type="slidenum">
              <a:rPr lang="en-US" altLang="en-US" sz="1200">
                <a:latin typeface="Times" panose="02020603050405020304" pitchFamily="18" charset="0"/>
              </a:rPr>
              <a:pPr/>
              <a:t>58</a:t>
            </a:fld>
            <a:endParaRPr lang="en-US" altLang="en-US" sz="1200">
              <a:latin typeface="Times" panose="02020603050405020304" pitchFamily="18" charset="0"/>
            </a:endParaRPr>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3F269E-DF66-457D-890D-2EEF4E80AD20}" type="slidenum">
              <a:rPr lang="en-US" altLang="en-US" sz="1200">
                <a:latin typeface="Times" panose="02020603050405020304" pitchFamily="18" charset="0"/>
              </a:rPr>
              <a:pPr/>
              <a:t>59</a:t>
            </a:fld>
            <a:endParaRPr lang="en-US" altLang="en-US" sz="1200">
              <a:latin typeface="Times" panose="02020603050405020304" pitchFamily="18" charset="0"/>
            </a:endParaRPr>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3B86B1-CDCB-4BC8-A65D-60A805150601}" type="slidenum">
              <a:rPr lang="en-US" altLang="en-US" sz="1200">
                <a:latin typeface="Times" panose="02020603050405020304" pitchFamily="18" charset="0"/>
              </a:rPr>
              <a:pPr/>
              <a:t>60</a:t>
            </a:fld>
            <a:endParaRPr lang="en-US" altLang="en-US" sz="1200">
              <a:latin typeface="Times" panose="02020603050405020304" pitchFamily="18" charset="0"/>
            </a:endParaRPr>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C8E140-C0AB-4598-BAE4-282C57E473EE}" type="slidenum">
              <a:rPr lang="en-US" altLang="en-US" sz="1200">
                <a:latin typeface="Times" panose="02020603050405020304" pitchFamily="18" charset="0"/>
              </a:rPr>
              <a:pPr/>
              <a:t>61</a:t>
            </a:fld>
            <a:endParaRPr lang="en-US" altLang="en-US" sz="1200">
              <a:latin typeface="Times" panose="02020603050405020304" pitchFamily="18" charset="0"/>
            </a:endParaRPr>
          </a:p>
        </p:txBody>
      </p:sp>
      <p:sp>
        <p:nvSpPr>
          <p:cNvPr id="137219" name="Rectangle 2"/>
          <p:cNvSpPr>
            <a:spLocks noChangeArrowheads="1" noTextEdit="1"/>
          </p:cNvSpPr>
          <p:nvPr>
            <p:ph type="sldImg"/>
          </p:nvPr>
        </p:nvSpPr>
        <p:spPr>
          <a:ln/>
        </p:spPr>
      </p:sp>
      <p:sp>
        <p:nvSpPr>
          <p:cNvPr id="1372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ABF7ED-B256-48C7-A92A-525EB24C6347}" type="slidenum">
              <a:rPr lang="en-US" altLang="en-US" sz="1200">
                <a:latin typeface="Times" panose="02020603050405020304" pitchFamily="18" charset="0"/>
              </a:rPr>
              <a:pPr/>
              <a:t>6</a:t>
            </a:fld>
            <a:endParaRPr lang="en-US" altLang="en-US" sz="1200">
              <a:latin typeface="Times" panose="02020603050405020304" pitchFamily="18" charset="0"/>
            </a:endParaRPr>
          </a:p>
        </p:txBody>
      </p:sp>
      <p:sp>
        <p:nvSpPr>
          <p:cNvPr id="26627" name="Rectangle 2"/>
          <p:cNvSpPr>
            <a:spLocks noChangeArrowheads="1"/>
          </p:cNvSpPr>
          <p:nvPr>
            <p:ph type="sldImg"/>
          </p:nvPr>
        </p:nvSpPr>
        <p:spPr>
          <a:xfrm>
            <a:off x="1397000" y="869950"/>
            <a:ext cx="4064000" cy="3060700"/>
          </a:xfrm>
          <a:solidFill>
            <a:srgbClr val="FFFFFF"/>
          </a:solidFill>
          <a:ln/>
        </p:spPr>
      </p:sp>
      <p:sp>
        <p:nvSpPr>
          <p:cNvPr id="26628" name="Rectangle 3"/>
          <p:cNvSpPr>
            <a:spLocks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3560A3-88FB-4481-9D78-519A75D9B706}" type="slidenum">
              <a:rPr lang="en-US" altLang="en-US" sz="1200">
                <a:latin typeface="Times" panose="02020603050405020304" pitchFamily="18" charset="0"/>
              </a:rPr>
              <a:pPr/>
              <a:t>62</a:t>
            </a:fld>
            <a:endParaRPr lang="en-US" altLang="en-US" sz="1200">
              <a:latin typeface="Times" panose="02020603050405020304" pitchFamily="18" charset="0"/>
            </a:endParaRPr>
          </a:p>
        </p:txBody>
      </p:sp>
      <p:sp>
        <p:nvSpPr>
          <p:cNvPr id="139267" name="Rectangle 2"/>
          <p:cNvSpPr>
            <a:spLocks noChangeArrowheads="1" noTextEdit="1"/>
          </p:cNvSpPr>
          <p:nvPr>
            <p:ph type="sldImg"/>
          </p:nvPr>
        </p:nvSpPr>
        <p:spPr>
          <a:ln/>
        </p:spPr>
      </p:sp>
      <p:sp>
        <p:nvSpPr>
          <p:cNvPr id="1392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D607820-C9D1-4C4B-8A18-4EC83B7B3A08}" type="slidenum">
              <a:rPr lang="en-US" altLang="en-US" sz="1200">
                <a:latin typeface="Times" panose="02020603050405020304" pitchFamily="18" charset="0"/>
              </a:rPr>
              <a:pPr/>
              <a:t>63</a:t>
            </a:fld>
            <a:endParaRPr lang="en-US" altLang="en-US" sz="1200">
              <a:latin typeface="Times" panose="02020603050405020304" pitchFamily="18" charset="0"/>
            </a:endParaRPr>
          </a:p>
        </p:txBody>
      </p:sp>
      <p:sp>
        <p:nvSpPr>
          <p:cNvPr id="141315" name="Rectangle 2"/>
          <p:cNvSpPr>
            <a:spLocks noChangeArrowheads="1" noTextEdit="1"/>
          </p:cNvSpPr>
          <p:nvPr>
            <p:ph type="sldImg"/>
          </p:nvPr>
        </p:nvSpPr>
        <p:spPr>
          <a:ln/>
        </p:spPr>
      </p:sp>
      <p:sp>
        <p:nvSpPr>
          <p:cNvPr id="1413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DAC129-657C-4E5C-84D3-9F5997997CA0}" type="slidenum">
              <a:rPr lang="en-US" altLang="en-US" sz="1200">
                <a:latin typeface="Times" panose="02020603050405020304" pitchFamily="18" charset="0"/>
              </a:rPr>
              <a:pPr/>
              <a:t>7</a:t>
            </a:fld>
            <a:endParaRPr lang="en-US" altLang="en-US" sz="1200">
              <a:latin typeface="Times" panose="02020603050405020304" pitchFamily="18" charset="0"/>
            </a:endParaRPr>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B0B41DF-4A46-4929-A8D9-D3FB0BC93B6B}" type="slidenum">
              <a:rPr lang="en-US" altLang="en-US" sz="1200">
                <a:latin typeface="Times" panose="02020603050405020304" pitchFamily="18" charset="0"/>
              </a:rPr>
              <a:pPr/>
              <a:t>8</a:t>
            </a:fld>
            <a:endParaRPr lang="en-US" altLang="en-US" sz="1200">
              <a:latin typeface="Times" panose="02020603050405020304" pitchFamily="18" charset="0"/>
            </a:endParaRPr>
          </a:p>
        </p:txBody>
      </p:sp>
      <p:sp>
        <p:nvSpPr>
          <p:cNvPr id="30723" name="Rectangle 1026"/>
          <p:cNvSpPr>
            <a:spLocks noChangeArrowheads="1" noTextEdit="1"/>
          </p:cNvSpPr>
          <p:nvPr>
            <p:ph type="sldImg"/>
          </p:nvPr>
        </p:nvSpPr>
        <p:spPr>
          <a:ln/>
        </p:spPr>
      </p:sp>
      <p:sp>
        <p:nvSpPr>
          <p:cNvPr id="30724"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Newt lung cells</a:t>
            </a:r>
          </a:p>
          <a:p>
            <a:r>
              <a:rPr lang="en-US" altLang="en-US" smtClean="0">
                <a:latin typeface="Times New Roman" panose="02020603050405020304" pitchFamily="18" charset="0"/>
                <a:ea typeface="ＭＳ Ｐゴシック" panose="020B0600070205080204" pitchFamily="34" charset="-128"/>
              </a:rPr>
              <a:t>Green tubulin</a:t>
            </a:r>
          </a:p>
          <a:p>
            <a:r>
              <a:rPr lang="en-US" altLang="en-US" smtClean="0">
                <a:latin typeface="Times New Roman" panose="02020603050405020304" pitchFamily="18" charset="0"/>
                <a:ea typeface="ＭＳ Ｐゴシック" panose="020B0600070205080204" pitchFamily="34" charset="-128"/>
              </a:rPr>
              <a:t>Blue DNA (DAPI)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BDE57E-EBCA-4F36-972C-DCD3D411EC80}" type="slidenum">
              <a:rPr lang="en-US" altLang="en-US" sz="1200">
                <a:latin typeface="Times" panose="02020603050405020304" pitchFamily="18" charset="0"/>
              </a:rPr>
              <a:pPr/>
              <a:t>9</a:t>
            </a:fld>
            <a:endParaRPr lang="en-US" altLang="en-US" sz="1200">
              <a:latin typeface="Times" panose="02020603050405020304" pitchFamily="18" charset="0"/>
            </a:endParaRPr>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In Paris, make all things count</a:t>
            </a:r>
          </a:p>
          <a:p>
            <a:r>
              <a:rPr lang="en-US" altLang="en-US" smtClean="0">
                <a:latin typeface="Times New Roman" panose="02020603050405020304" pitchFamily="18" charset="0"/>
                <a:ea typeface="ＭＳ Ｐゴシック" panose="020B0600070205080204" pitchFamily="34" charset="-128"/>
              </a:rPr>
              <a:t>Indigenous people move around the center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3413"/>
            <a:ext cx="6918325" cy="13128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220788" y="3471863"/>
            <a:ext cx="5695950" cy="1565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B9BFAD5F-CB61-433D-BB1D-422B85239945}" type="datetime1">
              <a:rPr lang="en-US" altLang="en-US"/>
              <a:pPr/>
              <a:t>1/23/2023</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38CDA5E-C96C-4067-9E4E-8980B8483A89}" type="slidenum">
              <a:rPr lang="en-US" altLang="en-US"/>
              <a:pPr/>
              <a:t>‹#›</a:t>
            </a:fld>
            <a:endParaRPr lang="en-US" altLang="en-US"/>
          </a:p>
        </p:txBody>
      </p:sp>
    </p:spTree>
    <p:extLst>
      <p:ext uri="{BB962C8B-B14F-4D97-AF65-F5344CB8AC3E}">
        <p14:creationId xmlns:p14="http://schemas.microsoft.com/office/powerpoint/2010/main" val="204869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8CB128A-E18F-437B-A1C0-4BED9C69D805}" type="datetime1">
              <a:rPr lang="en-US" altLang="en-US"/>
              <a:pPr/>
              <a:t>1/23/2023</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F22F4B-BEDF-4F61-9521-6B94C7FA7F20}" type="slidenum">
              <a:rPr lang="en-US" altLang="en-US"/>
              <a:pPr/>
              <a:t>‹#›</a:t>
            </a:fld>
            <a:endParaRPr lang="en-US" altLang="en-US"/>
          </a:p>
        </p:txBody>
      </p:sp>
    </p:spTree>
    <p:extLst>
      <p:ext uri="{BB962C8B-B14F-4D97-AF65-F5344CB8AC3E}">
        <p14:creationId xmlns:p14="http://schemas.microsoft.com/office/powerpoint/2010/main" val="67099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00738" y="246063"/>
            <a:ext cx="1830387" cy="5226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46063"/>
            <a:ext cx="5341938" cy="5226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CCB199F-7214-4FC9-A372-66851FAE2243}" type="datetime1">
              <a:rPr lang="en-US" altLang="en-US"/>
              <a:pPr/>
              <a:t>1/23/2023</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C7CB6F3-D450-4076-B9DC-A93530715A5F}" type="slidenum">
              <a:rPr lang="en-US" altLang="en-US"/>
              <a:pPr/>
              <a:t>‹#›</a:t>
            </a:fld>
            <a:endParaRPr lang="en-US" altLang="en-US"/>
          </a:p>
        </p:txBody>
      </p:sp>
    </p:spTree>
    <p:extLst>
      <p:ext uri="{BB962C8B-B14F-4D97-AF65-F5344CB8AC3E}">
        <p14:creationId xmlns:p14="http://schemas.microsoft.com/office/powerpoint/2010/main" val="291473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B078C06-676F-4EB2-825D-C44EB83D72FF}" type="datetime1">
              <a:rPr lang="en-US" altLang="en-US"/>
              <a:pPr/>
              <a:t>1/23/2023</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0AD296-418D-4D4B-B3C4-3D9DDAF4B716}" type="slidenum">
              <a:rPr lang="en-US" altLang="en-US"/>
              <a:pPr/>
              <a:t>‹#›</a:t>
            </a:fld>
            <a:endParaRPr lang="en-US" altLang="en-US"/>
          </a:p>
        </p:txBody>
      </p:sp>
    </p:spTree>
    <p:extLst>
      <p:ext uri="{BB962C8B-B14F-4D97-AF65-F5344CB8AC3E}">
        <p14:creationId xmlns:p14="http://schemas.microsoft.com/office/powerpoint/2010/main" val="207741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938" y="3937000"/>
            <a:ext cx="6916737" cy="12160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42938" y="2597150"/>
            <a:ext cx="6916737" cy="1339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FB3374A-7798-4722-96C6-A477997C5B78}" type="datetime1">
              <a:rPr lang="en-US" altLang="en-US"/>
              <a:pPr/>
              <a:t>1/23/2023</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947A0A-780E-4450-A75C-52C81BD31F40}" type="slidenum">
              <a:rPr lang="en-US" altLang="en-US"/>
              <a:pPr/>
              <a:t>‹#›</a:t>
            </a:fld>
            <a:endParaRPr lang="en-US" altLang="en-US"/>
          </a:p>
        </p:txBody>
      </p:sp>
    </p:spTree>
    <p:extLst>
      <p:ext uri="{BB962C8B-B14F-4D97-AF65-F5344CB8AC3E}">
        <p14:creationId xmlns:p14="http://schemas.microsoft.com/office/powerpoint/2010/main" val="51217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428750"/>
            <a:ext cx="3586163"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44963" y="1428750"/>
            <a:ext cx="3586162"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EBFA0BCB-04F5-479B-BCC2-7A8DCF2DA2BA}" type="datetime1">
              <a:rPr lang="en-US" altLang="en-US"/>
              <a:pPr/>
              <a:t>1/23/2023</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8FAC90B-707C-4294-9166-B49AEB85CB6D}" type="slidenum">
              <a:rPr lang="en-US" altLang="en-US"/>
              <a:pPr/>
              <a:t>‹#›</a:t>
            </a:fld>
            <a:endParaRPr lang="en-US" altLang="en-US"/>
          </a:p>
        </p:txBody>
      </p:sp>
    </p:spTree>
    <p:extLst>
      <p:ext uri="{BB962C8B-B14F-4D97-AF65-F5344CB8AC3E}">
        <p14:creationId xmlns:p14="http://schemas.microsoft.com/office/powerpoint/2010/main" val="121485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06400" y="1371600"/>
            <a:ext cx="3595688" cy="571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6400" y="1943100"/>
            <a:ext cx="35956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33850" y="1371600"/>
            <a:ext cx="3597275" cy="571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3850" y="1943100"/>
            <a:ext cx="35972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37BAE434-686C-4EBD-9242-EAE815049BD1}" type="datetime1">
              <a:rPr lang="en-US" altLang="en-US"/>
              <a:pPr/>
              <a:t>1/23/2023</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DDF6A12-E0D8-4F95-AD0E-C069478519FD}" type="slidenum">
              <a:rPr lang="en-US" altLang="en-US"/>
              <a:pPr/>
              <a:t>‹#›</a:t>
            </a:fld>
            <a:endParaRPr lang="en-US" altLang="en-US"/>
          </a:p>
        </p:txBody>
      </p:sp>
    </p:spTree>
    <p:extLst>
      <p:ext uri="{BB962C8B-B14F-4D97-AF65-F5344CB8AC3E}">
        <p14:creationId xmlns:p14="http://schemas.microsoft.com/office/powerpoint/2010/main" val="342640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A696B220-7CAE-46AF-9AD5-1BD44DF59D91}" type="datetime1">
              <a:rPr lang="en-US" altLang="en-US"/>
              <a:pPr/>
              <a:t>1/23/2023</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CBCAB34-4179-4C9B-B365-A07E9B6C535D}" type="slidenum">
              <a:rPr lang="en-US" altLang="en-US"/>
              <a:pPr/>
              <a:t>‹#›</a:t>
            </a:fld>
            <a:endParaRPr lang="en-US" altLang="en-US"/>
          </a:p>
        </p:txBody>
      </p:sp>
    </p:spTree>
    <p:extLst>
      <p:ext uri="{BB962C8B-B14F-4D97-AF65-F5344CB8AC3E}">
        <p14:creationId xmlns:p14="http://schemas.microsoft.com/office/powerpoint/2010/main" val="421661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EBE3CB2-2184-4B35-BE22-BAAC2E21EA30}" type="datetime1">
              <a:rPr lang="en-US" altLang="en-US"/>
              <a:pPr/>
              <a:t>1/23/2023</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8341AC7-A2FA-4BA3-8609-F453BCEA48DD}" type="slidenum">
              <a:rPr lang="en-US" altLang="en-US"/>
              <a:pPr/>
              <a:t>‹#›</a:t>
            </a:fld>
            <a:endParaRPr lang="en-US" altLang="en-US"/>
          </a:p>
        </p:txBody>
      </p:sp>
    </p:spTree>
    <p:extLst>
      <p:ext uri="{BB962C8B-B14F-4D97-AF65-F5344CB8AC3E}">
        <p14:creationId xmlns:p14="http://schemas.microsoft.com/office/powerpoint/2010/main" val="80513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244475"/>
            <a:ext cx="2678113" cy="10382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181350" y="244475"/>
            <a:ext cx="4549775" cy="52276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6400" y="1282700"/>
            <a:ext cx="2678113" cy="4189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28F0EEA-F98C-4172-BB0C-D2E8E3F4A75A}" type="datetime1">
              <a:rPr lang="en-US" altLang="en-US"/>
              <a:pPr/>
              <a:t>1/23/2023</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8CDBA1D-8DA9-469E-88B9-90AD989921A9}" type="slidenum">
              <a:rPr lang="en-US" altLang="en-US"/>
              <a:pPr/>
              <a:t>‹#›</a:t>
            </a:fld>
            <a:endParaRPr lang="en-US" altLang="en-US"/>
          </a:p>
        </p:txBody>
      </p:sp>
    </p:spTree>
    <p:extLst>
      <p:ext uri="{BB962C8B-B14F-4D97-AF65-F5344CB8AC3E}">
        <p14:creationId xmlns:p14="http://schemas.microsoft.com/office/powerpoint/2010/main" val="45485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5438" y="4287838"/>
            <a:ext cx="4881562" cy="5064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95438" y="547688"/>
            <a:ext cx="4881562" cy="3675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95438" y="4794250"/>
            <a:ext cx="4881562" cy="719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6EACA2D-4867-434B-B8D4-DBF9183E20E2}" type="datetime1">
              <a:rPr lang="en-US" altLang="en-US"/>
              <a:pPr/>
              <a:t>1/23/2023</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DDE4ED6-00F8-459B-B5AD-04BF6D4E62A1}" type="slidenum">
              <a:rPr lang="en-US" altLang="en-US"/>
              <a:pPr/>
              <a:t>‹#›</a:t>
            </a:fld>
            <a:endParaRPr lang="en-US" altLang="en-US"/>
          </a:p>
        </p:txBody>
      </p:sp>
    </p:spTree>
    <p:extLst>
      <p:ext uri="{BB962C8B-B14F-4D97-AF65-F5344CB8AC3E}">
        <p14:creationId xmlns:p14="http://schemas.microsoft.com/office/powerpoint/2010/main" val="415957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46063"/>
            <a:ext cx="732472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00" tIns="40750" rIns="81500" bIns="407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06400" y="1428750"/>
            <a:ext cx="7324725"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00" tIns="40750" rIns="81500" bIns="407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0228" name="Rectangle 4"/>
          <p:cNvSpPr>
            <a:spLocks noGrp="1" noChangeArrowheads="1"/>
          </p:cNvSpPr>
          <p:nvPr>
            <p:ph type="dt" sz="half" idx="2"/>
          </p:nvPr>
        </p:nvSpPr>
        <p:spPr bwMode="auto">
          <a:xfrm>
            <a:off x="406400" y="5578475"/>
            <a:ext cx="1898650" cy="425450"/>
          </a:xfrm>
          <a:prstGeom prst="rect">
            <a:avLst/>
          </a:prstGeom>
          <a:noFill/>
          <a:ln w="9525">
            <a:noFill/>
            <a:miter lim="800000"/>
            <a:headEnd/>
            <a:tailEnd/>
          </a:ln>
          <a:effectLst/>
        </p:spPr>
        <p:txBody>
          <a:bodyPr vert="horz" wrap="square" lIns="81500" tIns="40750" rIns="81500" bIns="40750" numCol="1" anchor="t" anchorCtr="0" compatLnSpc="1">
            <a:prstTxWarp prst="textNoShape">
              <a:avLst/>
            </a:prstTxWarp>
          </a:bodyPr>
          <a:lstStyle>
            <a:lvl1pPr>
              <a:defRPr sz="1200"/>
            </a:lvl1pPr>
          </a:lstStyle>
          <a:p>
            <a:fld id="{05A956D7-04CB-4E98-B58F-56E41DB9528E}" type="datetime1">
              <a:rPr lang="en-US" altLang="en-US"/>
              <a:pPr/>
              <a:t>1/23/2023</a:t>
            </a:fld>
            <a:endParaRPr lang="en-US" altLang="en-US"/>
          </a:p>
        </p:txBody>
      </p:sp>
      <p:sp>
        <p:nvSpPr>
          <p:cNvPr id="180229" name="Rectangle 5"/>
          <p:cNvSpPr>
            <a:spLocks noGrp="1" noChangeArrowheads="1"/>
          </p:cNvSpPr>
          <p:nvPr>
            <p:ph type="ftr" sz="quarter" idx="3"/>
          </p:nvPr>
        </p:nvSpPr>
        <p:spPr bwMode="auto">
          <a:xfrm>
            <a:off x="2779713" y="5578475"/>
            <a:ext cx="2578100" cy="425450"/>
          </a:xfrm>
          <a:prstGeom prst="rect">
            <a:avLst/>
          </a:prstGeom>
          <a:noFill/>
          <a:ln w="9525">
            <a:noFill/>
            <a:miter lim="800000"/>
            <a:headEnd/>
            <a:tailEnd/>
          </a:ln>
          <a:effectLst/>
        </p:spPr>
        <p:txBody>
          <a:bodyPr vert="horz" wrap="square" lIns="81500" tIns="40750" rIns="81500" bIns="40750" numCol="1" anchor="t" anchorCtr="0" compatLnSpc="1">
            <a:prstTxWarp prst="textNoShape">
              <a:avLst/>
            </a:prstTxWarp>
          </a:bodyPr>
          <a:lstStyle>
            <a:lvl1pPr algn="ctr">
              <a:defRPr sz="1200">
                <a:latin typeface="Arial" charset="0"/>
                <a:ea typeface="+mn-ea"/>
              </a:defRPr>
            </a:lvl1pPr>
          </a:lstStyle>
          <a:p>
            <a:pPr>
              <a:defRPr/>
            </a:pPr>
            <a:endParaRPr lang="en-US"/>
          </a:p>
        </p:txBody>
      </p:sp>
      <p:sp>
        <p:nvSpPr>
          <p:cNvPr id="180230" name="Rectangle 6"/>
          <p:cNvSpPr>
            <a:spLocks noGrp="1" noChangeArrowheads="1"/>
          </p:cNvSpPr>
          <p:nvPr>
            <p:ph type="sldNum" sz="quarter" idx="4"/>
          </p:nvPr>
        </p:nvSpPr>
        <p:spPr bwMode="auto">
          <a:xfrm>
            <a:off x="5832475" y="5578475"/>
            <a:ext cx="1898650" cy="425450"/>
          </a:xfrm>
          <a:prstGeom prst="rect">
            <a:avLst/>
          </a:prstGeom>
          <a:noFill/>
          <a:ln w="9525">
            <a:noFill/>
            <a:miter lim="800000"/>
            <a:headEnd/>
            <a:tailEnd/>
          </a:ln>
          <a:effectLst/>
        </p:spPr>
        <p:txBody>
          <a:bodyPr vert="horz" wrap="square" lIns="81500" tIns="40750" rIns="81500" bIns="40750" numCol="1" anchor="t" anchorCtr="0" compatLnSpc="1">
            <a:prstTxWarp prst="textNoShape">
              <a:avLst/>
            </a:prstTxWarp>
          </a:bodyPr>
          <a:lstStyle>
            <a:lvl1pPr algn="r">
              <a:defRPr sz="1200"/>
            </a:lvl1pPr>
          </a:lstStyle>
          <a:p>
            <a:fld id="{6139E2BF-4C85-4179-A156-C55410D3361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814388" rtl="0" eaLnBrk="0" fontAlgn="base" hangingPunct="0">
        <a:spcBef>
          <a:spcPct val="0"/>
        </a:spcBef>
        <a:spcAft>
          <a:spcPct val="0"/>
        </a:spcAft>
        <a:defRPr sz="3900">
          <a:solidFill>
            <a:schemeClr val="tx2"/>
          </a:solidFill>
          <a:latin typeface="+mj-lt"/>
          <a:ea typeface="ＭＳ Ｐゴシック" charset="-128"/>
          <a:cs typeface="ＭＳ Ｐゴシック" charset="-128"/>
        </a:defRPr>
      </a:lvl1pPr>
      <a:lvl2pPr algn="ctr" defTabSz="814388" rtl="0" eaLnBrk="0" fontAlgn="base" hangingPunct="0">
        <a:spcBef>
          <a:spcPct val="0"/>
        </a:spcBef>
        <a:spcAft>
          <a:spcPct val="0"/>
        </a:spcAft>
        <a:defRPr sz="3900">
          <a:solidFill>
            <a:schemeClr val="tx2"/>
          </a:solidFill>
          <a:latin typeface="Arial" charset="0"/>
          <a:ea typeface="ＭＳ Ｐゴシック" charset="-128"/>
          <a:cs typeface="ＭＳ Ｐゴシック" charset="-128"/>
        </a:defRPr>
      </a:lvl2pPr>
      <a:lvl3pPr algn="ctr" defTabSz="814388" rtl="0" eaLnBrk="0" fontAlgn="base" hangingPunct="0">
        <a:spcBef>
          <a:spcPct val="0"/>
        </a:spcBef>
        <a:spcAft>
          <a:spcPct val="0"/>
        </a:spcAft>
        <a:defRPr sz="3900">
          <a:solidFill>
            <a:schemeClr val="tx2"/>
          </a:solidFill>
          <a:latin typeface="Arial" charset="0"/>
          <a:ea typeface="ＭＳ Ｐゴシック" charset="-128"/>
          <a:cs typeface="ＭＳ Ｐゴシック" charset="-128"/>
        </a:defRPr>
      </a:lvl3pPr>
      <a:lvl4pPr algn="ctr" defTabSz="814388" rtl="0" eaLnBrk="0" fontAlgn="base" hangingPunct="0">
        <a:spcBef>
          <a:spcPct val="0"/>
        </a:spcBef>
        <a:spcAft>
          <a:spcPct val="0"/>
        </a:spcAft>
        <a:defRPr sz="3900">
          <a:solidFill>
            <a:schemeClr val="tx2"/>
          </a:solidFill>
          <a:latin typeface="Arial" charset="0"/>
          <a:ea typeface="ＭＳ Ｐゴシック" charset="-128"/>
          <a:cs typeface="ＭＳ Ｐゴシック" charset="-128"/>
        </a:defRPr>
      </a:lvl4pPr>
      <a:lvl5pPr algn="ctr" defTabSz="814388" rtl="0" eaLnBrk="0" fontAlgn="base" hangingPunct="0">
        <a:spcBef>
          <a:spcPct val="0"/>
        </a:spcBef>
        <a:spcAft>
          <a:spcPct val="0"/>
        </a:spcAft>
        <a:defRPr sz="3900">
          <a:solidFill>
            <a:schemeClr val="tx2"/>
          </a:solidFill>
          <a:latin typeface="Arial" charset="0"/>
          <a:ea typeface="ＭＳ Ｐゴシック" charset="-128"/>
          <a:cs typeface="ＭＳ Ｐゴシック" charset="-128"/>
        </a:defRPr>
      </a:lvl5pPr>
      <a:lvl6pPr marL="457200" algn="ctr" defTabSz="814388" rtl="0" fontAlgn="base">
        <a:spcBef>
          <a:spcPct val="0"/>
        </a:spcBef>
        <a:spcAft>
          <a:spcPct val="0"/>
        </a:spcAft>
        <a:defRPr sz="3900">
          <a:solidFill>
            <a:schemeClr val="tx2"/>
          </a:solidFill>
          <a:latin typeface="Arial" charset="0"/>
        </a:defRPr>
      </a:lvl6pPr>
      <a:lvl7pPr marL="914400" algn="ctr" defTabSz="814388" rtl="0" fontAlgn="base">
        <a:spcBef>
          <a:spcPct val="0"/>
        </a:spcBef>
        <a:spcAft>
          <a:spcPct val="0"/>
        </a:spcAft>
        <a:defRPr sz="3900">
          <a:solidFill>
            <a:schemeClr val="tx2"/>
          </a:solidFill>
          <a:latin typeface="Arial" charset="0"/>
        </a:defRPr>
      </a:lvl7pPr>
      <a:lvl8pPr marL="1371600" algn="ctr" defTabSz="814388" rtl="0" fontAlgn="base">
        <a:spcBef>
          <a:spcPct val="0"/>
        </a:spcBef>
        <a:spcAft>
          <a:spcPct val="0"/>
        </a:spcAft>
        <a:defRPr sz="3900">
          <a:solidFill>
            <a:schemeClr val="tx2"/>
          </a:solidFill>
          <a:latin typeface="Arial" charset="0"/>
        </a:defRPr>
      </a:lvl8pPr>
      <a:lvl9pPr marL="1828800" algn="ctr" defTabSz="814388" rtl="0" fontAlgn="base">
        <a:spcBef>
          <a:spcPct val="0"/>
        </a:spcBef>
        <a:spcAft>
          <a:spcPct val="0"/>
        </a:spcAft>
        <a:defRPr sz="3900">
          <a:solidFill>
            <a:schemeClr val="tx2"/>
          </a:solidFill>
          <a:latin typeface="Arial" charset="0"/>
        </a:defRPr>
      </a:lvl9pPr>
    </p:titleStyle>
    <p:bodyStyle>
      <a:lvl1pPr marL="306388" indent="-306388" algn="l" defTabSz="814388" rtl="0" eaLnBrk="0" fontAlgn="base" hangingPunct="0">
        <a:spcBef>
          <a:spcPct val="20000"/>
        </a:spcBef>
        <a:spcAft>
          <a:spcPct val="0"/>
        </a:spcAft>
        <a:buChar char="•"/>
        <a:defRPr sz="2900">
          <a:solidFill>
            <a:schemeClr val="tx1"/>
          </a:solidFill>
          <a:latin typeface="+mn-lt"/>
          <a:ea typeface="ＭＳ Ｐゴシック" charset="-128"/>
          <a:cs typeface="ＭＳ Ｐゴシック" charset="-128"/>
        </a:defRPr>
      </a:lvl1pPr>
      <a:lvl2pPr marL="661988" indent="-254000" algn="l" defTabSz="814388" rtl="0" eaLnBrk="0" fontAlgn="base" hangingPunct="0">
        <a:spcBef>
          <a:spcPct val="20000"/>
        </a:spcBef>
        <a:spcAft>
          <a:spcPct val="0"/>
        </a:spcAft>
        <a:buChar char="–"/>
        <a:defRPr sz="2500">
          <a:solidFill>
            <a:schemeClr val="tx1"/>
          </a:solidFill>
          <a:latin typeface="+mn-lt"/>
          <a:ea typeface="ＭＳ Ｐゴシック" charset="-128"/>
        </a:defRPr>
      </a:lvl2pPr>
      <a:lvl3pPr marL="1019175" indent="-204788" algn="l" defTabSz="814388" rtl="0" eaLnBrk="0" fontAlgn="base" hangingPunct="0">
        <a:spcBef>
          <a:spcPct val="20000"/>
        </a:spcBef>
        <a:spcAft>
          <a:spcPct val="0"/>
        </a:spcAft>
        <a:buChar char="•"/>
        <a:defRPr sz="2100">
          <a:solidFill>
            <a:schemeClr val="tx1"/>
          </a:solidFill>
          <a:latin typeface="+mn-lt"/>
          <a:ea typeface="ＭＳ Ｐゴシック" charset="-128"/>
        </a:defRPr>
      </a:lvl3pPr>
      <a:lvl4pPr marL="1425575" indent="-203200" algn="l" defTabSz="814388" rtl="0" eaLnBrk="0" fontAlgn="base" hangingPunct="0">
        <a:spcBef>
          <a:spcPct val="20000"/>
        </a:spcBef>
        <a:spcAft>
          <a:spcPct val="0"/>
        </a:spcAft>
        <a:buChar char="–"/>
        <a:defRPr>
          <a:solidFill>
            <a:schemeClr val="tx1"/>
          </a:solidFill>
          <a:latin typeface="+mn-lt"/>
          <a:ea typeface="ＭＳ Ｐゴシック" charset="-128"/>
        </a:defRPr>
      </a:lvl4pPr>
      <a:lvl5pPr marL="1833563" indent="-203200" algn="l" defTabSz="814388" rtl="0" eaLnBrk="0" fontAlgn="base" hangingPunct="0">
        <a:spcBef>
          <a:spcPct val="20000"/>
        </a:spcBef>
        <a:spcAft>
          <a:spcPct val="0"/>
        </a:spcAft>
        <a:buChar char="»"/>
        <a:defRPr>
          <a:solidFill>
            <a:schemeClr val="tx1"/>
          </a:solidFill>
          <a:latin typeface="+mn-lt"/>
          <a:ea typeface="ＭＳ Ｐゴシック" charset="-128"/>
        </a:defRPr>
      </a:lvl5pPr>
      <a:lvl6pPr marL="2290763" indent="-203200" algn="l" defTabSz="814388" rtl="0" fontAlgn="base">
        <a:spcBef>
          <a:spcPct val="20000"/>
        </a:spcBef>
        <a:spcAft>
          <a:spcPct val="0"/>
        </a:spcAft>
        <a:buChar char="»"/>
        <a:defRPr>
          <a:solidFill>
            <a:schemeClr val="tx1"/>
          </a:solidFill>
          <a:latin typeface="+mn-lt"/>
          <a:ea typeface="ＭＳ Ｐゴシック" charset="-128"/>
        </a:defRPr>
      </a:lvl6pPr>
      <a:lvl7pPr marL="2747963" indent="-203200" algn="l" defTabSz="814388" rtl="0" fontAlgn="base">
        <a:spcBef>
          <a:spcPct val="20000"/>
        </a:spcBef>
        <a:spcAft>
          <a:spcPct val="0"/>
        </a:spcAft>
        <a:buChar char="»"/>
        <a:defRPr>
          <a:solidFill>
            <a:schemeClr val="tx1"/>
          </a:solidFill>
          <a:latin typeface="+mn-lt"/>
          <a:ea typeface="ＭＳ Ｐゴシック" charset="-128"/>
        </a:defRPr>
      </a:lvl7pPr>
      <a:lvl8pPr marL="3205163" indent="-203200" algn="l" defTabSz="814388" rtl="0" fontAlgn="base">
        <a:spcBef>
          <a:spcPct val="20000"/>
        </a:spcBef>
        <a:spcAft>
          <a:spcPct val="0"/>
        </a:spcAft>
        <a:buChar char="»"/>
        <a:defRPr>
          <a:solidFill>
            <a:schemeClr val="tx1"/>
          </a:solidFill>
          <a:latin typeface="+mn-lt"/>
          <a:ea typeface="ＭＳ Ｐゴシック" charset="-128"/>
        </a:defRPr>
      </a:lvl8pPr>
      <a:lvl9pPr marL="3662363" indent="-203200" algn="l" defTabSz="814388" rtl="0" fontAlgn="base">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228600" y="457200"/>
            <a:ext cx="7527925" cy="1020763"/>
          </a:xfrm>
          <a:noFill/>
        </p:spPr>
        <p:txBody>
          <a:bodyPr lIns="82550" tIns="41275" rIns="82550" bIns="41275"/>
          <a:lstStyle/>
          <a:p>
            <a:pPr eaLnBrk="1" hangingPunct="1"/>
            <a:r>
              <a:rPr lang="en-US" altLang="en-US" sz="2400" b="1" smtClean="0">
                <a:ea typeface="ＭＳ Ｐゴシック" panose="020B0600070205080204" pitchFamily="34" charset="-128"/>
              </a:rPr>
              <a:t>Control of cell division/Cancer</a:t>
            </a:r>
            <a:endParaRPr lang="en-US" altLang="en-US" b="1" smtClean="0">
              <a:ea typeface="ＭＳ Ｐゴシック" panose="020B0600070205080204" pitchFamily="34" charset="-128"/>
            </a:endParaRPr>
          </a:p>
        </p:txBody>
      </p:sp>
      <p:pic>
        <p:nvPicPr>
          <p:cNvPr id="15363" name="Picture 9"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1539875"/>
            <a:ext cx="48355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12.6  The stages of mitotic cell division in an animal cell: metaphase; anaphase; telophase and cytokinesis.</a:t>
            </a:r>
            <a:endParaRPr lang="en-US" altLang="en-US" smtClean="0">
              <a:solidFill>
                <a:schemeClr val="tx1"/>
              </a:solidFill>
              <a:ea typeface="ＭＳ Ｐゴシック" panose="020B0600070205080204" pitchFamily="34" charset="-128"/>
            </a:endParaRPr>
          </a:p>
        </p:txBody>
      </p:sp>
      <p:sp>
        <p:nvSpPr>
          <p:cNvPr id="33795" name="Line 3"/>
          <p:cNvSpPr>
            <a:spLocks noChangeShapeType="1"/>
          </p:cNvSpPr>
          <p:nvPr/>
        </p:nvSpPr>
        <p:spPr bwMode="auto">
          <a:xfrm flipH="1">
            <a:off x="68263" y="4762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3796"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612775"/>
            <a:ext cx="7934325"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Screen shot 2013-02-08 at 9.41.01 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6563" y="928688"/>
            <a:ext cx="53848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2"/>
          <p:cNvSpPr txBox="1">
            <a:spLocks noChangeArrowheads="1"/>
          </p:cNvSpPr>
          <p:nvPr/>
        </p:nvSpPr>
        <p:spPr bwMode="auto">
          <a:xfrm>
            <a:off x="2087563" y="242888"/>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Cytokinesis in plants.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l="24007" t="7271" r="24738" b="7797"/>
          <a:stretch>
            <a:fillRect/>
          </a:stretch>
        </p:blipFill>
        <p:spPr bwMode="auto">
          <a:xfrm>
            <a:off x="4648200" y="1066800"/>
            <a:ext cx="32797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idx="4294967295"/>
          </p:nvPr>
        </p:nvSpPr>
        <p:spPr>
          <a:xfrm>
            <a:off x="457200" y="228600"/>
            <a:ext cx="6918325" cy="1020763"/>
          </a:xfrm>
        </p:spPr>
        <p:txBody>
          <a:bodyPr/>
          <a:lstStyle/>
          <a:p>
            <a:pPr algn="l" eaLnBrk="1" hangingPunct="1"/>
            <a:r>
              <a:rPr lang="en-US" altLang="en-US" sz="3500" smtClean="0">
                <a:ea typeface="ＭＳ Ｐゴシック" panose="020B0600070205080204" pitchFamily="34" charset="-128"/>
              </a:rPr>
              <a:t>Cell Cycle control</a:t>
            </a:r>
            <a:endParaRPr lang="en-US" altLang="en-US" smtClean="0">
              <a:ea typeface="ＭＳ Ｐゴシック" panose="020B0600070205080204" pitchFamily="34" charset="-128"/>
            </a:endParaRPr>
          </a:p>
        </p:txBody>
      </p:sp>
      <p:sp>
        <p:nvSpPr>
          <p:cNvPr id="36868" name="Rectangle 4"/>
          <p:cNvSpPr>
            <a:spLocks noGrp="1" noChangeArrowheads="1"/>
          </p:cNvSpPr>
          <p:nvPr>
            <p:ph type="body" idx="4294967295"/>
          </p:nvPr>
        </p:nvSpPr>
        <p:spPr>
          <a:xfrm>
            <a:off x="406400" y="1428750"/>
            <a:ext cx="4241800" cy="4043363"/>
          </a:xfrm>
        </p:spPr>
        <p:txBody>
          <a:bodyPr/>
          <a:lstStyle/>
          <a:p>
            <a:pPr eaLnBrk="1" hangingPunct="1"/>
            <a:r>
              <a:rPr lang="en-US" altLang="en-US" sz="2500" smtClean="0">
                <a:ea typeface="ＭＳ Ｐゴシック" panose="020B0600070205080204" pitchFamily="34" charset="-128"/>
              </a:rPr>
              <a:t>The interesting stuff!</a:t>
            </a:r>
          </a:p>
          <a:p>
            <a:pPr lvl="1" eaLnBrk="1" hangingPunct="1"/>
            <a:r>
              <a:rPr lang="en-US" altLang="en-US" sz="2100" smtClean="0">
                <a:ea typeface="ＭＳ Ｐゴシック" panose="020B0600070205080204" pitchFamily="34" charset="-128"/>
              </a:rPr>
              <a:t>How do cells “decide” whether and when to divide?</a:t>
            </a:r>
          </a:p>
          <a:p>
            <a:pPr lvl="1" eaLnBrk="1" hangingPunct="1"/>
            <a:r>
              <a:rPr lang="en-US" altLang="en-US" sz="2100" smtClean="0">
                <a:ea typeface="ＭＳ Ｐゴシック" panose="020B0600070205080204" pitchFamily="34" charset="-128"/>
              </a:rPr>
              <a:t>Checkpoints</a:t>
            </a:r>
          </a:p>
          <a:p>
            <a:pPr lvl="1" eaLnBrk="1" hangingPunct="1"/>
            <a:r>
              <a:rPr lang="en-US" altLang="en-US" sz="2100" smtClean="0">
                <a:ea typeface="ＭＳ Ｐゴシック" panose="020B0600070205080204" pitchFamily="34" charset="-128"/>
              </a:rPr>
              <a:t>What happens when cell cycle control is lost?</a:t>
            </a:r>
            <a:endParaRPr lang="en-US" altLang="en-US" smtClean="0">
              <a:ea typeface="ＭＳ Ｐゴシック" panose="020B0600070205080204" pitchFamily="34"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12.5  The cell cycle</a:t>
            </a:r>
            <a:endParaRPr lang="en-US" altLang="en-US" smtClean="0">
              <a:solidFill>
                <a:schemeClr val="tx1"/>
              </a:solidFill>
              <a:ea typeface="ＭＳ Ｐゴシック" panose="020B0600070205080204" pitchFamily="34" charset="-128"/>
            </a:endParaRPr>
          </a:p>
        </p:txBody>
      </p:sp>
      <p:sp>
        <p:nvSpPr>
          <p:cNvPr id="38915" name="Line 1027"/>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8916" name="Picture 1029" descr="12_05CellCycle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76962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12.14  Mechanical analogy for the cell cycle control system</a:t>
            </a:r>
            <a:endParaRPr lang="en-US" altLang="en-US" smtClean="0">
              <a:solidFill>
                <a:schemeClr val="tx1"/>
              </a:solidFill>
              <a:ea typeface="ＭＳ Ｐゴシック" panose="020B0600070205080204" pitchFamily="34" charset="-128"/>
            </a:endParaRPr>
          </a:p>
        </p:txBody>
      </p:sp>
      <p:sp>
        <p:nvSpPr>
          <p:cNvPr id="40963" name="Line 1027"/>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0964" name="Picture 1029" descr="12_14MechAnalogyCellCycle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560388"/>
            <a:ext cx="441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1030" descr="12_15G1Checkpoint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38400"/>
            <a:ext cx="3565525"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1031"/>
          <p:cNvSpPr>
            <a:spLocks noChangeArrowheads="1"/>
          </p:cNvSpPr>
          <p:nvPr/>
        </p:nvSpPr>
        <p:spPr bwMode="auto">
          <a:xfrm>
            <a:off x="4800600" y="1905000"/>
            <a:ext cx="31400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496" tIns="40748" rIns="81496" bIns="40748"/>
          <a:lstStyle>
            <a:lvl1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9pPr>
          </a:lstStyle>
          <a:p>
            <a:r>
              <a:rPr lang="en-US" altLang="en-US" sz="1500"/>
              <a:t>Figure 12.15  The G1 checkpoint</a:t>
            </a:r>
            <a:endParaRPr lang="en-US"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a:spLocks noGrp="1"/>
          </p:cNvSpPr>
          <p:nvPr>
            <p:ph type="dt" sz="quarter" idx="10"/>
          </p:nvPr>
        </p:nvSpPr>
        <p:spPr>
          <a:xfrm>
            <a:off x="228600" y="5867400"/>
            <a:ext cx="1905000" cy="7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43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143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t>Cell and Organismal Biology 2009</a:t>
            </a:r>
            <a:endParaRPr lang="en-US" altLang="en-US" sz="1200"/>
          </a:p>
        </p:txBody>
      </p:sp>
      <p:pic>
        <p:nvPicPr>
          <p:cNvPr id="43011" name="Picture 2"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277813"/>
            <a:ext cx="8027988" cy="574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12.13  Evidence for cytoplasmic chemical signals in cell cycle regulation</a:t>
            </a:r>
            <a:endParaRPr lang="en-US" altLang="en-US" smtClean="0">
              <a:solidFill>
                <a:schemeClr val="tx1"/>
              </a:solidFill>
              <a:ea typeface="ＭＳ Ｐゴシック" panose="020B0600070205080204" pitchFamily="34" charset="-128"/>
            </a:endParaRPr>
          </a:p>
        </p:txBody>
      </p:sp>
      <p:sp>
        <p:nvSpPr>
          <p:cNvPr id="45059"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5060" name="Picture 4" descr="Screen shot 2013-02-08 at 9.41.11 A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63" y="776288"/>
            <a:ext cx="65532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0242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288"/>
            <a:ext cx="8128000"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l="21159" t="2475" r="20941" b="980"/>
          <a:stretch>
            <a:fillRect/>
          </a:stretch>
        </p:blipFill>
        <p:spPr bwMode="auto">
          <a:xfrm>
            <a:off x="5646738" y="2895600"/>
            <a:ext cx="24907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creen shot 2013-02-08 at 9.42.32 A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1363" y="0"/>
            <a:ext cx="4206875"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12.16  Molecular control of the cell cycle at the G</a:t>
            </a:r>
            <a:r>
              <a:rPr lang="en-US" altLang="en-US" sz="1500" baseline="-25000" smtClean="0">
                <a:solidFill>
                  <a:schemeClr val="tx1"/>
                </a:solidFill>
                <a:ea typeface="ＭＳ Ｐゴシック" panose="020B0600070205080204" pitchFamily="34" charset="-128"/>
              </a:rPr>
              <a:t>2</a:t>
            </a:r>
            <a:r>
              <a:rPr lang="en-US" altLang="en-US" sz="1500" smtClean="0">
                <a:solidFill>
                  <a:schemeClr val="tx1"/>
                </a:solidFill>
                <a:ea typeface="ＭＳ Ｐゴシック" panose="020B0600070205080204" pitchFamily="34" charset="-128"/>
              </a:rPr>
              <a:t> checkpoint</a:t>
            </a:r>
            <a:endParaRPr lang="en-US" altLang="en-US" smtClean="0">
              <a:solidFill>
                <a:schemeClr val="tx1"/>
              </a:solidFill>
              <a:ea typeface="ＭＳ Ｐゴシック" panose="020B0600070205080204" pitchFamily="34" charset="-128"/>
            </a:endParaRPr>
          </a:p>
        </p:txBody>
      </p:sp>
      <p:sp>
        <p:nvSpPr>
          <p:cNvPr id="51203" name="Line 1027"/>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1204" name="Picture 1029"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81000"/>
            <a:ext cx="3733800"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1030" descr="12_16G2Checkpoint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000"/>
            <a:ext cx="35433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1031"/>
          <p:cNvSpPr>
            <a:spLocks noChangeArrowheads="1"/>
          </p:cNvSpPr>
          <p:nvPr/>
        </p:nvSpPr>
        <p:spPr bwMode="auto">
          <a:xfrm>
            <a:off x="4194175" y="4638675"/>
            <a:ext cx="316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MPF-Mitosis promoting factor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3"/>
          <p:cNvSpPr>
            <a:spLocks noChangeShapeType="1"/>
          </p:cNvSpPr>
          <p:nvPr/>
        </p:nvSpPr>
        <p:spPr bwMode="auto">
          <a:xfrm flipH="1">
            <a:off x="101600"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7411"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476250"/>
            <a:ext cx="3933825"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 y="3241675"/>
            <a:ext cx="396875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image" title="image"/>
          <p:cNvPicPr>
            <a:picLocks noChangeAspect="1" noChangeArrowheads="1"/>
          </p:cNvPicPr>
          <p:nvPr/>
        </p:nvPicPr>
        <p:blipFill>
          <a:blip r:embed="rId5">
            <a:extLst>
              <a:ext uri="{28A0092B-C50C-407E-A947-70E740481C1C}">
                <a14:useLocalDpi xmlns:a14="http://schemas.microsoft.com/office/drawing/2010/main" val="0"/>
              </a:ext>
            </a:extLst>
          </a:blip>
          <a:srcRect r="15564"/>
          <a:stretch>
            <a:fillRect/>
          </a:stretch>
        </p:blipFill>
        <p:spPr bwMode="auto">
          <a:xfrm>
            <a:off x="4203700" y="3227388"/>
            <a:ext cx="3492500"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7"/>
          <p:cNvSpPr>
            <a:spLocks noGrp="1" noChangeArrowheads="1"/>
          </p:cNvSpPr>
          <p:nvPr>
            <p:ph type="title" idx="4294967295"/>
          </p:nvPr>
        </p:nvSpPr>
        <p:spPr>
          <a:xfrm>
            <a:off x="381000" y="0"/>
            <a:ext cx="7324725" cy="363538"/>
          </a:xfrm>
        </p:spPr>
        <p:txBody>
          <a:bodyPr/>
          <a:lstStyle/>
          <a:p>
            <a:pPr eaLnBrk="1" hangingPunct="1"/>
            <a:r>
              <a:rPr lang="en-US" altLang="en-US" sz="1700" smtClean="0">
                <a:ea typeface="ＭＳ Ｐゴシック" panose="020B0600070205080204" pitchFamily="34" charset="-128"/>
              </a:rPr>
              <a:t>Figure 12.1  The functions of cell division</a:t>
            </a:r>
            <a:endParaRPr lang="en-US" altLang="en-US" smtClean="0">
              <a:ea typeface="ＭＳ Ｐゴシック" panose="020B0600070205080204" pitchFamily="34" charset="-128"/>
            </a:endParaRPr>
          </a:p>
        </p:txBody>
      </p:sp>
      <p:sp>
        <p:nvSpPr>
          <p:cNvPr id="17415" name="Rectangle 8"/>
          <p:cNvSpPr>
            <a:spLocks noGrp="1" noChangeArrowheads="1"/>
          </p:cNvSpPr>
          <p:nvPr>
            <p:ph type="body" idx="4294967295"/>
          </p:nvPr>
        </p:nvSpPr>
        <p:spPr>
          <a:xfrm>
            <a:off x="4648200" y="1600200"/>
            <a:ext cx="3159125" cy="2933700"/>
          </a:xfrm>
        </p:spPr>
        <p:txBody>
          <a:bodyPr/>
          <a:lstStyle/>
          <a:p>
            <a:pPr eaLnBrk="1" hangingPunct="1"/>
            <a:r>
              <a:rPr lang="en-US" altLang="en-US" sz="1900" smtClean="0">
                <a:ea typeface="ＭＳ Ｐゴシック" panose="020B0600070205080204" pitchFamily="34" charset="-128"/>
              </a:rPr>
              <a:t>Reproduction</a:t>
            </a:r>
          </a:p>
          <a:p>
            <a:pPr eaLnBrk="1" hangingPunct="1"/>
            <a:r>
              <a:rPr lang="en-US" altLang="en-US" sz="1900" smtClean="0">
                <a:ea typeface="ＭＳ Ｐゴシック" panose="020B0600070205080204" pitchFamily="34" charset="-128"/>
              </a:rPr>
              <a:t>Growth and development</a:t>
            </a:r>
          </a:p>
          <a:p>
            <a:pPr eaLnBrk="1" hangingPunct="1"/>
            <a:r>
              <a:rPr lang="en-US" altLang="en-US" sz="1900" smtClean="0">
                <a:ea typeface="ＭＳ Ｐゴシック" panose="020B0600070205080204" pitchFamily="34" charset="-128"/>
              </a:rPr>
              <a:t>Tissue repair</a:t>
            </a:r>
            <a:endParaRPr lang="en-US" altLang="en-US" smtClean="0">
              <a:ea typeface="ＭＳ Ｐゴシック" panose="020B0600070205080204" pitchFamily="34"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Screen shot 2013-02-08 at 9.43.13 A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7725"/>
            <a:ext cx="8094663"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idx="4294967295"/>
          </p:nvPr>
        </p:nvSpPr>
        <p:spPr>
          <a:xfrm>
            <a:off x="609600" y="2057400"/>
            <a:ext cx="6934200" cy="990600"/>
          </a:xfrm>
        </p:spPr>
        <p:txBody>
          <a:bodyPr/>
          <a:lstStyle/>
          <a:p>
            <a:pPr eaLnBrk="1" hangingPunct="1"/>
            <a:endParaRPr lang="en-US" altLang="en-US" smtClean="0">
              <a:ea typeface="ＭＳ Ｐゴシック" panose="020B0600070205080204" pitchFamily="34" charset="-128"/>
            </a:endParaRPr>
          </a:p>
        </p:txBody>
      </p:sp>
      <p:sp>
        <p:nvSpPr>
          <p:cNvPr id="55299" name="Rectangle 3"/>
          <p:cNvSpPr>
            <a:spLocks noGrp="1" noChangeArrowheads="1"/>
          </p:cNvSpPr>
          <p:nvPr>
            <p:ph type="subTitle" idx="4294967295"/>
          </p:nvPr>
        </p:nvSpPr>
        <p:spPr>
          <a:xfrm>
            <a:off x="1052513" y="3338513"/>
            <a:ext cx="6049962" cy="1676400"/>
          </a:xfrm>
        </p:spPr>
        <p:txBody>
          <a:bodyPr/>
          <a:lstStyle/>
          <a:p>
            <a:pPr marL="0" indent="0" algn="ctr" eaLnBrk="1" hangingPunct="1">
              <a:buFontTx/>
              <a:buNone/>
            </a:pPr>
            <a:endParaRPr lang="en-US" altLang="en-US" smtClean="0">
              <a:ea typeface="ＭＳ Ｐゴシック" panose="020B0600070205080204" pitchFamily="34" charset="-128"/>
            </a:endParaRPr>
          </a:p>
        </p:txBody>
      </p:sp>
      <p:pic>
        <p:nvPicPr>
          <p:cNvPr id="55300"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t="11658" b="14404"/>
          <a:stretch>
            <a:fillRect/>
          </a:stretch>
        </p:blipFill>
        <p:spPr bwMode="auto">
          <a:xfrm>
            <a:off x="990600" y="228600"/>
            <a:ext cx="59436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0241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581400"/>
            <a:ext cx="3424238"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12.17 The effect of a growth factor on cell division</a:t>
            </a:r>
            <a:endParaRPr lang="en-US" altLang="en-US" smtClean="0">
              <a:solidFill>
                <a:schemeClr val="tx1"/>
              </a:solidFill>
              <a:ea typeface="ＭＳ Ｐゴシック" panose="020B0600070205080204" pitchFamily="34" charset="-128"/>
            </a:endParaRPr>
          </a:p>
        </p:txBody>
      </p:sp>
      <p:sp>
        <p:nvSpPr>
          <p:cNvPr id="57347" name="Line 1027"/>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48" name="Rectangle 1030"/>
          <p:cNvSpPr>
            <a:spLocks noChangeArrowheads="1"/>
          </p:cNvSpPr>
          <p:nvPr/>
        </p:nvSpPr>
        <p:spPr bwMode="auto">
          <a:xfrm>
            <a:off x="5486400" y="609600"/>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t>Fetal Calf Serum</a:t>
            </a:r>
          </a:p>
        </p:txBody>
      </p:sp>
      <p:pic>
        <p:nvPicPr>
          <p:cNvPr id="57349" name="Picture 1031" descr="12_17FibroblastCellDiv_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5056188"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1032"/>
          <p:cNvSpPr>
            <a:spLocks noChangeArrowheads="1"/>
          </p:cNvSpPr>
          <p:nvPr/>
        </p:nvSpPr>
        <p:spPr bwMode="auto">
          <a:xfrm>
            <a:off x="3581400" y="2362200"/>
            <a:ext cx="1481138" cy="1371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endParaRPr>
          </a:p>
        </p:txBody>
      </p:sp>
      <p:sp>
        <p:nvSpPr>
          <p:cNvPr id="57351" name="Rectangle 1034"/>
          <p:cNvSpPr>
            <a:spLocks noChangeArrowheads="1"/>
          </p:cNvSpPr>
          <p:nvPr/>
        </p:nvSpPr>
        <p:spPr bwMode="auto">
          <a:xfrm>
            <a:off x="3581400" y="3733800"/>
            <a:ext cx="1481138" cy="121920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endParaRPr>
          </a:p>
        </p:txBody>
      </p:sp>
      <p:sp>
        <p:nvSpPr>
          <p:cNvPr id="57352" name="Text Box 1035"/>
          <p:cNvSpPr txBox="1">
            <a:spLocks noChangeArrowheads="1"/>
          </p:cNvSpPr>
          <p:nvPr/>
        </p:nvSpPr>
        <p:spPr bwMode="auto">
          <a:xfrm>
            <a:off x="5318125" y="2651125"/>
            <a:ext cx="1211263"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solidFill>
                  <a:srgbClr val="C00000"/>
                </a:solidFill>
              </a:rPr>
              <a:t>Experiment</a:t>
            </a:r>
          </a:p>
          <a:p>
            <a:endParaRPr lang="en-US" altLang="en-US" sz="1600" dirty="0"/>
          </a:p>
          <a:p>
            <a:endParaRPr lang="en-US" altLang="en-US" sz="1600" dirty="0"/>
          </a:p>
          <a:p>
            <a:endParaRPr lang="en-US" altLang="en-US" sz="1600" dirty="0"/>
          </a:p>
          <a:p>
            <a:endParaRPr lang="en-US" altLang="en-US" sz="1600" dirty="0"/>
          </a:p>
          <a:p>
            <a:r>
              <a:rPr lang="en-US" altLang="en-US" sz="1600" dirty="0">
                <a:solidFill>
                  <a:schemeClr val="tx2">
                    <a:lumMod val="85000"/>
                    <a:lumOff val="15000"/>
                  </a:schemeClr>
                </a:solidFill>
              </a:rPr>
              <a:t>Results</a:t>
            </a:r>
            <a:endParaRPr lang="en-US" altLang="en-US" dirty="0">
              <a:solidFill>
                <a:schemeClr val="tx2">
                  <a:lumMod val="85000"/>
                  <a:lumOff val="15000"/>
                </a:schemeClr>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12.18  Density-dependent inhibition of cell division</a:t>
            </a:r>
            <a:endParaRPr lang="en-US" altLang="en-US" smtClean="0">
              <a:solidFill>
                <a:schemeClr val="tx1"/>
              </a:solidFill>
              <a:ea typeface="ＭＳ Ｐゴシック" panose="020B0600070205080204" pitchFamily="34" charset="-128"/>
            </a:endParaRPr>
          </a:p>
        </p:txBody>
      </p:sp>
      <p:sp>
        <p:nvSpPr>
          <p:cNvPr id="59395" name="Line 1027"/>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9396" name="Picture 1029" descr="12_18CellDivInhibition_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
            <a:ext cx="4889500"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12.18  Density-dependent inhibition of cell division</a:t>
            </a:r>
            <a:endParaRPr lang="en-US" altLang="en-US" smtClean="0">
              <a:solidFill>
                <a:schemeClr val="tx1"/>
              </a:solidFill>
              <a:ea typeface="ＭＳ Ｐゴシック" panose="020B0600070205080204" pitchFamily="34" charset="-128"/>
            </a:endParaRPr>
          </a:p>
        </p:txBody>
      </p:sp>
      <p:sp>
        <p:nvSpPr>
          <p:cNvPr id="61443" name="Line 1027"/>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1444" name="Picture 1028" descr="12_18CellDivInhibition_CL"/>
          <p:cNvPicPr>
            <a:picLocks noChangeAspect="1" noChangeArrowheads="1"/>
          </p:cNvPicPr>
          <p:nvPr/>
        </p:nvPicPr>
        <p:blipFill>
          <a:blip r:embed="rId3">
            <a:extLst>
              <a:ext uri="{28A0092B-C50C-407E-A947-70E740481C1C}">
                <a14:useLocalDpi xmlns:a14="http://schemas.microsoft.com/office/drawing/2010/main" val="0"/>
              </a:ext>
            </a:extLst>
          </a:blip>
          <a:srcRect b="56804"/>
          <a:stretch>
            <a:fillRect/>
          </a:stretch>
        </p:blipFill>
        <p:spPr bwMode="auto">
          <a:xfrm>
            <a:off x="152400" y="304800"/>
            <a:ext cx="790892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12.18  Density-dependent inhibition of cell division</a:t>
            </a:r>
            <a:endParaRPr lang="en-US" altLang="en-US" smtClean="0">
              <a:solidFill>
                <a:schemeClr val="tx1"/>
              </a:solidFill>
              <a:ea typeface="ＭＳ Ｐゴシック" panose="020B0600070205080204" pitchFamily="34" charset="-128"/>
            </a:endParaRPr>
          </a:p>
        </p:txBody>
      </p:sp>
      <p:sp>
        <p:nvSpPr>
          <p:cNvPr id="63491" name="Line 1027"/>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3492" name="Picture 1028" descr="12_18CellDivInhibition_CL"/>
          <p:cNvPicPr>
            <a:picLocks noChangeAspect="1" noChangeArrowheads="1"/>
          </p:cNvPicPr>
          <p:nvPr/>
        </p:nvPicPr>
        <p:blipFill>
          <a:blip r:embed="rId3">
            <a:extLst>
              <a:ext uri="{28A0092B-C50C-407E-A947-70E740481C1C}">
                <a14:useLocalDpi xmlns:a14="http://schemas.microsoft.com/office/drawing/2010/main" val="0"/>
              </a:ext>
            </a:extLst>
          </a:blip>
          <a:srcRect t="41887" b="3136"/>
          <a:stretch>
            <a:fillRect/>
          </a:stretch>
        </p:blipFill>
        <p:spPr bwMode="auto">
          <a:xfrm>
            <a:off x="304800" y="533400"/>
            <a:ext cx="75438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0405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828800"/>
            <a:ext cx="5165725"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3" descr="0415l"/>
          <p:cNvPicPr>
            <a:picLocks noChangeAspect="1" noChangeArrowheads="1"/>
          </p:cNvPicPr>
          <p:nvPr/>
        </p:nvPicPr>
        <p:blipFill>
          <a:blip r:embed="rId4">
            <a:extLst>
              <a:ext uri="{28A0092B-C50C-407E-A947-70E740481C1C}">
                <a14:useLocalDpi xmlns:a14="http://schemas.microsoft.com/office/drawing/2010/main" val="0"/>
              </a:ext>
            </a:extLst>
          </a:blip>
          <a:srcRect l="46371" t="3098" r="9766" b="3342"/>
          <a:stretch>
            <a:fillRect/>
          </a:stretch>
        </p:blipFill>
        <p:spPr bwMode="auto">
          <a:xfrm>
            <a:off x="671513" y="2976563"/>
            <a:ext cx="169545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4"/>
          <p:cNvSpPr>
            <a:spLocks noChangeArrowheads="1"/>
          </p:cNvSpPr>
          <p:nvPr/>
        </p:nvSpPr>
        <p:spPr bwMode="auto">
          <a:xfrm>
            <a:off x="1157288" y="293688"/>
            <a:ext cx="6081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Loss of control of the cell cycle: Cancer</a:t>
            </a:r>
            <a:endParaRPr lang="en-US" altLang="en-US">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2057400" y="381000"/>
            <a:ext cx="3189288" cy="509588"/>
          </a:xfrm>
        </p:spPr>
        <p:txBody>
          <a:bodyPr/>
          <a:lstStyle/>
          <a:p>
            <a:pPr eaLnBrk="1" hangingPunct="1"/>
            <a:r>
              <a:rPr lang="en-US" altLang="en-US" sz="3000" smtClean="0">
                <a:ea typeface="ＭＳ Ｐゴシック" panose="020B0600070205080204" pitchFamily="34" charset="-128"/>
              </a:rPr>
              <a:t>Types of Cancer</a:t>
            </a:r>
            <a:endParaRPr lang="en-US" altLang="en-US" smtClean="0">
              <a:ea typeface="ＭＳ Ｐゴシック" panose="020B0600070205080204" pitchFamily="34" charset="-128"/>
            </a:endParaRPr>
          </a:p>
        </p:txBody>
      </p:sp>
      <p:sp>
        <p:nvSpPr>
          <p:cNvPr id="67587" name="Rectangle 3"/>
          <p:cNvSpPr>
            <a:spLocks noGrp="1" noChangeArrowheads="1"/>
          </p:cNvSpPr>
          <p:nvPr>
            <p:ph type="body" idx="4294967295"/>
          </p:nvPr>
        </p:nvSpPr>
        <p:spPr>
          <a:xfrm>
            <a:off x="365125" y="1066800"/>
            <a:ext cx="7772400" cy="4695825"/>
          </a:xfrm>
        </p:spPr>
        <p:txBody>
          <a:bodyPr/>
          <a:lstStyle/>
          <a:p>
            <a:pPr marL="342900" indent="-342900" defTabSz="914400" eaLnBrk="1" hangingPunct="1">
              <a:buFontTx/>
              <a:buNone/>
            </a:pPr>
            <a:endParaRPr lang="en-US" altLang="en-US" sz="2500" smtClean="0">
              <a:ea typeface="ＭＳ Ｐゴシック" panose="020B0600070205080204" pitchFamily="34" charset="-128"/>
            </a:endParaRPr>
          </a:p>
          <a:p>
            <a:pPr marL="342900" indent="-342900" defTabSz="914400" eaLnBrk="1" hangingPunct="1"/>
            <a:r>
              <a:rPr lang="en-US" altLang="en-US" sz="2500" smtClean="0">
                <a:ea typeface="ＭＳ Ｐゴシック" panose="020B0600070205080204" pitchFamily="34" charset="-128"/>
              </a:rPr>
              <a:t>Epithelial cell tumors (Carcinoma)</a:t>
            </a:r>
          </a:p>
          <a:p>
            <a:pPr marL="742950" lvl="1" indent="-285750" defTabSz="914400" eaLnBrk="1" hangingPunct="1"/>
            <a:r>
              <a:rPr lang="en-US" altLang="en-US" sz="2100" smtClean="0">
                <a:ea typeface="ＭＳ Ｐゴシック" panose="020B0600070205080204" pitchFamily="34" charset="-128"/>
              </a:rPr>
              <a:t>Adenoma-benign </a:t>
            </a:r>
          </a:p>
          <a:p>
            <a:pPr marL="742950" lvl="1" indent="-285750" defTabSz="914400" eaLnBrk="1" hangingPunct="1"/>
            <a:r>
              <a:rPr lang="en-US" altLang="en-US" sz="2100" smtClean="0">
                <a:ea typeface="ＭＳ Ｐゴシック" panose="020B0600070205080204" pitchFamily="34" charset="-128"/>
              </a:rPr>
              <a:t>Adenocarcinoma-malignant glandular </a:t>
            </a:r>
          </a:p>
          <a:p>
            <a:pPr marL="342900" indent="-342900" defTabSz="914400" eaLnBrk="1" hangingPunct="1"/>
            <a:r>
              <a:rPr lang="en-US" altLang="en-US" sz="2500" smtClean="0">
                <a:ea typeface="ＭＳ Ｐゴシック" panose="020B0600070205080204" pitchFamily="34" charset="-128"/>
              </a:rPr>
              <a:t>Connective tissue or muscle cell tumors (Sarcoma)</a:t>
            </a:r>
          </a:p>
          <a:p>
            <a:pPr marL="742950" lvl="1" indent="-285750" defTabSz="914400" eaLnBrk="1" hangingPunct="1"/>
            <a:r>
              <a:rPr lang="en-US" altLang="en-US" sz="2100" smtClean="0">
                <a:ea typeface="ＭＳ Ｐゴシック" panose="020B0600070205080204" pitchFamily="34" charset="-128"/>
              </a:rPr>
              <a:t>Chondroma-benign </a:t>
            </a:r>
          </a:p>
          <a:p>
            <a:pPr marL="742950" lvl="1" indent="-285750" defTabSz="914400" eaLnBrk="1" hangingPunct="1"/>
            <a:r>
              <a:rPr lang="en-US" altLang="en-US" sz="2100" smtClean="0">
                <a:ea typeface="ＭＳ Ｐゴシック" panose="020B0600070205080204" pitchFamily="34" charset="-128"/>
              </a:rPr>
              <a:t>Chondrosarcoma-malignant cartilage tumor</a:t>
            </a:r>
          </a:p>
          <a:p>
            <a:pPr marL="342900" indent="-342900" defTabSz="914400" eaLnBrk="1" hangingPunct="1"/>
            <a:r>
              <a:rPr lang="en-US" altLang="en-US" sz="2500" smtClean="0">
                <a:ea typeface="ＭＳ Ｐゴシック" panose="020B0600070205080204" pitchFamily="34" charset="-128"/>
              </a:rPr>
              <a:t>Others</a:t>
            </a:r>
          </a:p>
          <a:p>
            <a:pPr marL="742950" lvl="1" indent="-285750" defTabSz="914400" eaLnBrk="1" hangingPunct="1"/>
            <a:r>
              <a:rPr lang="en-US" altLang="en-US" sz="2100" smtClean="0">
                <a:ea typeface="ＭＳ Ｐゴシック" panose="020B0600070205080204" pitchFamily="34" charset="-128"/>
              </a:rPr>
              <a:t>Leukemias and nervous system cancers</a:t>
            </a:r>
            <a:endParaRPr lang="en-US" altLang="en-US" sz="1900" smtClean="0">
              <a:ea typeface="ＭＳ Ｐゴシック" panose="020B0600070205080204" pitchFamily="34" charset="-128"/>
            </a:endParaRPr>
          </a:p>
          <a:p>
            <a:pPr marL="342900" indent="-342900" defTabSz="914400" eaLnBrk="1" hangingPunct="1"/>
            <a:endParaRPr lang="en-US" altLang="en-US" sz="1900" smtClean="0">
              <a:ea typeface="ＭＳ Ｐゴシック" panose="020B0600070205080204" pitchFamily="34" charset="-128"/>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23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3832225"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Text Box 3"/>
          <p:cNvSpPr txBox="1">
            <a:spLocks noChangeArrowheads="1"/>
          </p:cNvSpPr>
          <p:nvPr/>
        </p:nvSpPr>
        <p:spPr bwMode="auto">
          <a:xfrm>
            <a:off x="4191000" y="533400"/>
            <a:ext cx="3352800" cy="989013"/>
          </a:xfrm>
          <a:prstGeom prst="rect">
            <a:avLst/>
          </a:prstGeom>
          <a:noFill/>
          <a:ln w="9525">
            <a:noFill/>
            <a:miter lim="800000"/>
            <a:headEnd/>
            <a:tailEnd/>
          </a:ln>
          <a:effectLst/>
        </p:spPr>
        <p:txBody>
          <a:bodyPr lIns="81500" tIns="40750" rIns="81500" bIns="40750">
            <a:spAutoFit/>
          </a:bodyPr>
          <a:lstStyle>
            <a:lvl1pPr defTabSz="8143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143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700" b="1" dirty="0"/>
              <a:t>Progression of tumor size-</a:t>
            </a:r>
          </a:p>
          <a:p>
            <a:pPr>
              <a:spcBef>
                <a:spcPct val="50000"/>
              </a:spcBef>
            </a:pPr>
            <a:r>
              <a:rPr lang="en-US" altLang="en-US" sz="1700" b="1" dirty="0"/>
              <a:t>Breast cancer doubling time is 100 days</a:t>
            </a:r>
            <a:endParaRPr lang="en-US" altLang="en-US" sz="2100" dirty="0">
              <a:latin typeface="Times New Roman" panose="02020603050405020304" pitchFamily="18" charset="0"/>
            </a:endParaRPr>
          </a:p>
        </p:txBody>
      </p:sp>
      <p:sp>
        <p:nvSpPr>
          <p:cNvPr id="69636" name="Rectangle 4"/>
          <p:cNvSpPr>
            <a:spLocks noRot="1" noChangeArrowheads="1"/>
          </p:cNvSpPr>
          <p:nvPr/>
        </p:nvSpPr>
        <p:spPr bwMode="auto">
          <a:xfrm>
            <a:off x="4191000" y="2286000"/>
            <a:ext cx="35655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496" tIns="40748" rIns="81496" bIns="40748"/>
          <a:lstStyle>
            <a:lvl1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9pPr>
          </a:lstStyle>
          <a:p>
            <a:r>
              <a:rPr lang="en-US" altLang="en-US" sz="1300"/>
              <a:t>Mammogram: normal (left) and cancerous (right)</a:t>
            </a:r>
            <a:endParaRPr lang="en-US" altLang="en-US">
              <a:latin typeface="Times New Roman" panose="02020603050405020304" pitchFamily="18" charset="0"/>
            </a:endParaRPr>
          </a:p>
        </p:txBody>
      </p:sp>
      <p:pic>
        <p:nvPicPr>
          <p:cNvPr id="69637" name="Picture 5"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895600"/>
            <a:ext cx="3656013"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2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17563"/>
            <a:ext cx="6646863"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3"/>
          <p:cNvSpPr txBox="1">
            <a:spLocks noChangeArrowheads="1"/>
          </p:cNvSpPr>
          <p:nvPr/>
        </p:nvSpPr>
        <p:spPr bwMode="auto">
          <a:xfrm>
            <a:off x="663575" y="123825"/>
            <a:ext cx="3621088" cy="463550"/>
          </a:xfrm>
          <a:prstGeom prst="rect">
            <a:avLst/>
          </a:prstGeom>
          <a:noFill/>
          <a:ln w="9525">
            <a:noFill/>
            <a:miter lim="800000"/>
            <a:headEnd/>
            <a:tailEnd/>
          </a:ln>
          <a:effectLst/>
        </p:spPr>
        <p:txBody>
          <a:bodyPr wrap="none" lIns="81500" tIns="40750" rIns="81500" bIns="40750">
            <a:spAutoFit/>
          </a:bodyPr>
          <a:lstStyle>
            <a:lvl1pPr defTabSz="8143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143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500" dirty="0"/>
              <a:t>Cancers are progressive</a:t>
            </a:r>
            <a:endParaRPr lang="en-US" altLang="en-US" sz="2500" dirty="0">
              <a:latin typeface="Times New Roman" panose="02020603050405020304" pitchFamily="18" charset="0"/>
            </a:endParaRPr>
          </a:p>
        </p:txBody>
      </p:sp>
      <p:sp>
        <p:nvSpPr>
          <p:cNvPr id="71684" name="Text Box 4"/>
          <p:cNvSpPr txBox="1">
            <a:spLocks noChangeArrowheads="1"/>
          </p:cNvSpPr>
          <p:nvPr/>
        </p:nvSpPr>
        <p:spPr bwMode="auto">
          <a:xfrm>
            <a:off x="609600" y="5173663"/>
            <a:ext cx="24749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500" tIns="40750" rIns="81500" bIns="40750">
            <a:spAutoFit/>
          </a:bodyPr>
          <a:lstStyle>
            <a:lvl1pPr defTabSz="8143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143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t>Epithelial cell tumor</a:t>
            </a:r>
            <a:endParaRPr lang="en-US" altLang="en-US" sz="2100">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12.5  The cell cycle</a:t>
            </a:r>
            <a:endParaRPr lang="en-US" altLang="en-US" smtClean="0">
              <a:solidFill>
                <a:schemeClr val="tx1"/>
              </a:solidFill>
              <a:ea typeface="ＭＳ Ｐゴシック" panose="020B0600070205080204" pitchFamily="34" charset="-128"/>
            </a:endParaRPr>
          </a:p>
        </p:txBody>
      </p:sp>
      <p:sp>
        <p:nvSpPr>
          <p:cNvPr id="19459"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9460" name="Picture 5" descr="12_05CellCycle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70866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23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725488"/>
            <a:ext cx="7458075"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p:cNvSpPr>
            <a:spLocks noGrp="1" noChangeArrowheads="1"/>
          </p:cNvSpPr>
          <p:nvPr>
            <p:ph type="title" idx="4294967295"/>
          </p:nvPr>
        </p:nvSpPr>
        <p:spPr>
          <a:xfrm>
            <a:off x="609600" y="0"/>
            <a:ext cx="6918325" cy="544513"/>
          </a:xfrm>
        </p:spPr>
        <p:txBody>
          <a:bodyPr/>
          <a:lstStyle/>
          <a:p>
            <a:pPr eaLnBrk="1" hangingPunct="1"/>
            <a:r>
              <a:rPr lang="en-US" altLang="en-US" sz="2600" smtClean="0">
                <a:ea typeface="ＭＳ Ｐゴシック" panose="020B0600070205080204" pitchFamily="34" charset="-128"/>
              </a:rPr>
              <a:t>Steps in the process of metastasis</a:t>
            </a:r>
            <a:endParaRPr lang="en-US" altLang="en-US" smtClean="0">
              <a:ea typeface="ＭＳ Ｐゴシック" panose="020B0600070205080204" pitchFamily="34" charset="-128"/>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2310"/>
          <p:cNvPicPr>
            <a:picLocks noChangeAspect="1" noChangeArrowheads="1"/>
          </p:cNvPicPr>
          <p:nvPr/>
        </p:nvPicPr>
        <p:blipFill>
          <a:blip r:embed="rId3">
            <a:extLst>
              <a:ext uri="{28A0092B-C50C-407E-A947-70E740481C1C}">
                <a14:useLocalDpi xmlns:a14="http://schemas.microsoft.com/office/drawing/2010/main" val="0"/>
              </a:ext>
            </a:extLst>
          </a:blip>
          <a:srcRect b="8829"/>
          <a:stretch>
            <a:fillRect/>
          </a:stretch>
        </p:blipFill>
        <p:spPr bwMode="auto">
          <a:xfrm>
            <a:off x="609600" y="2332038"/>
            <a:ext cx="6426200"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3"/>
          <p:cNvSpPr>
            <a:spLocks noGrp="1" noChangeArrowheads="1"/>
          </p:cNvSpPr>
          <p:nvPr>
            <p:ph type="title" idx="4294967295"/>
          </p:nvPr>
        </p:nvSpPr>
        <p:spPr>
          <a:xfrm>
            <a:off x="609600" y="304800"/>
            <a:ext cx="6918325" cy="319088"/>
          </a:xfrm>
        </p:spPr>
        <p:txBody>
          <a:bodyPr/>
          <a:lstStyle/>
          <a:p>
            <a:pPr eaLnBrk="1" hangingPunct="1"/>
            <a:r>
              <a:rPr lang="en-US" altLang="en-US" sz="2600" smtClean="0">
                <a:ea typeface="ＭＳ Ｐゴシック" panose="020B0600070205080204" pitchFamily="34" charset="-128"/>
              </a:rPr>
              <a:t>Papanicolaou test “Pap smear”</a:t>
            </a:r>
            <a:endParaRPr lang="en-US" altLang="en-US" smtClean="0">
              <a:ea typeface="ＭＳ Ｐゴシック" panose="020B0600070205080204" pitchFamily="34" charset="-128"/>
            </a:endParaRPr>
          </a:p>
        </p:txBody>
      </p:sp>
      <p:sp>
        <p:nvSpPr>
          <p:cNvPr id="75780" name="Rectangle 4"/>
          <p:cNvSpPr>
            <a:spLocks noGrp="1" noChangeArrowheads="1"/>
          </p:cNvSpPr>
          <p:nvPr>
            <p:ph type="body" idx="4294967295"/>
          </p:nvPr>
        </p:nvSpPr>
        <p:spPr>
          <a:xfrm>
            <a:off x="474663" y="1143000"/>
            <a:ext cx="6916737" cy="3584575"/>
          </a:xfrm>
        </p:spPr>
        <p:txBody>
          <a:bodyPr/>
          <a:lstStyle/>
          <a:p>
            <a:pPr eaLnBrk="1" hangingPunct="1">
              <a:buFontTx/>
              <a:buNone/>
            </a:pPr>
            <a:r>
              <a:rPr lang="en-US" altLang="en-US" sz="1700" smtClean="0">
                <a:ea typeface="ＭＳ Ｐゴシック" panose="020B0600070205080204" pitchFamily="34" charset="-128"/>
              </a:rPr>
              <a:t>A. Normal cells- well differentiated</a:t>
            </a:r>
          </a:p>
          <a:p>
            <a:pPr eaLnBrk="1" hangingPunct="1">
              <a:buFontTx/>
              <a:buNone/>
            </a:pPr>
            <a:r>
              <a:rPr lang="en-US" altLang="en-US" sz="1700" smtClean="0">
                <a:ea typeface="ＭＳ Ｐゴシック" panose="020B0600070205080204" pitchFamily="34" charset="-128"/>
              </a:rPr>
              <a:t>B. Precancerous-abnormal differentiation</a:t>
            </a:r>
          </a:p>
          <a:p>
            <a:pPr eaLnBrk="1" hangingPunct="1">
              <a:buFontTx/>
              <a:buNone/>
            </a:pPr>
            <a:r>
              <a:rPr lang="en-US" altLang="en-US" sz="1700" smtClean="0">
                <a:ea typeface="ＭＳ Ｐゴシック" panose="020B0600070205080204" pitchFamily="34" charset="-128"/>
              </a:rPr>
              <a:t>C. Invasive carcinoma-undifferentiated</a:t>
            </a:r>
            <a:endParaRPr lang="en-US" altLang="en-US" sz="2100" smtClean="0">
              <a:ea typeface="ＭＳ Ｐゴシック" panose="020B0600070205080204" pitchFamily="34" charset="-128"/>
            </a:endParaRPr>
          </a:p>
          <a:p>
            <a:pPr eaLnBrk="1" hangingPunct="1"/>
            <a:endParaRPr lang="en-US" altLang="en-US" smtClean="0">
              <a:ea typeface="ＭＳ Ｐゴシック" panose="020B0600070205080204" pitchFamily="34" charset="-128"/>
            </a:endParaRPr>
          </a:p>
          <a:p>
            <a:pPr eaLnBrk="1" hangingPunct="1"/>
            <a:endParaRPr lang="en-US" altLang="en-US" smtClean="0">
              <a:ea typeface="ＭＳ Ｐゴシック" panose="020B0600070205080204" pitchFamily="34" charset="-128"/>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026" descr="23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04788"/>
            <a:ext cx="4037013"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1027"/>
          <p:cNvSpPr>
            <a:spLocks noGrp="1" noChangeArrowheads="1"/>
          </p:cNvSpPr>
          <p:nvPr>
            <p:ph type="title" idx="4294967295"/>
          </p:nvPr>
        </p:nvSpPr>
        <p:spPr>
          <a:xfrm>
            <a:off x="4475163" y="273050"/>
            <a:ext cx="3052762" cy="1292225"/>
          </a:xfrm>
        </p:spPr>
        <p:txBody>
          <a:bodyPr/>
          <a:lstStyle/>
          <a:p>
            <a:pPr eaLnBrk="1" hangingPunct="1"/>
            <a:r>
              <a:rPr lang="en-US" altLang="en-US" sz="2600" smtClean="0">
                <a:ea typeface="ＭＳ Ｐゴシック" panose="020B0600070205080204" pitchFamily="34" charset="-128"/>
              </a:rPr>
              <a:t>Cancer incidence as a function of age</a:t>
            </a:r>
            <a:endParaRPr lang="en-US" altLang="en-US" smtClean="0">
              <a:ea typeface="ＭＳ Ｐゴシック" panose="020B0600070205080204" pitchFamily="34" charset="-128"/>
            </a:endParaRPr>
          </a:p>
        </p:txBody>
      </p:sp>
      <p:sp>
        <p:nvSpPr>
          <p:cNvPr id="77828" name="Rectangle 1028"/>
          <p:cNvSpPr>
            <a:spLocks noGrp="1" noChangeArrowheads="1"/>
          </p:cNvSpPr>
          <p:nvPr>
            <p:ph type="body" idx="4294967295"/>
          </p:nvPr>
        </p:nvSpPr>
        <p:spPr>
          <a:xfrm>
            <a:off x="4440238" y="2416175"/>
            <a:ext cx="3235325" cy="1689100"/>
          </a:xfrm>
        </p:spPr>
        <p:txBody>
          <a:bodyPr/>
          <a:lstStyle/>
          <a:p>
            <a:pPr eaLnBrk="1" hangingPunct="1"/>
            <a:r>
              <a:rPr lang="en-US" altLang="en-US" sz="1700" smtClean="0">
                <a:ea typeface="ＭＳ Ｐゴシック" panose="020B0600070205080204" pitchFamily="34" charset="-128"/>
              </a:rPr>
              <a:t>Colon cancer in women in England and Wales</a:t>
            </a:r>
          </a:p>
          <a:p>
            <a:pPr eaLnBrk="1" hangingPunct="1"/>
            <a:r>
              <a:rPr lang="en-US" altLang="en-US" sz="1700" smtClean="0">
                <a:ea typeface="ＭＳ Ｐゴシック" panose="020B0600070205080204" pitchFamily="34" charset="-128"/>
              </a:rPr>
              <a:t>Suggests multiple mutations required to induce cancer</a:t>
            </a:r>
            <a:endParaRPr lang="en-US" altLang="en-US" sz="2100" smtClean="0">
              <a:ea typeface="ＭＳ Ｐゴシック" panose="020B0600070205080204" pitchFamily="34" charset="-128"/>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idx="4294967295"/>
          </p:nvPr>
        </p:nvSpPr>
        <p:spPr>
          <a:xfrm>
            <a:off x="609600" y="2057400"/>
            <a:ext cx="6934200" cy="990600"/>
          </a:xfrm>
        </p:spPr>
        <p:txBody>
          <a:bodyPr/>
          <a:lstStyle/>
          <a:p>
            <a:pPr eaLnBrk="1" hangingPunct="1"/>
            <a:endParaRPr lang="en-US" altLang="en-US" smtClean="0">
              <a:ea typeface="ＭＳ Ｐゴシック" panose="020B0600070205080204" pitchFamily="34" charset="-128"/>
            </a:endParaRPr>
          </a:p>
        </p:txBody>
      </p:sp>
      <p:sp>
        <p:nvSpPr>
          <p:cNvPr id="79875" name="Rectangle 3"/>
          <p:cNvSpPr>
            <a:spLocks noGrp="1" noChangeArrowheads="1"/>
          </p:cNvSpPr>
          <p:nvPr>
            <p:ph type="subTitle" idx="4294967295"/>
          </p:nvPr>
        </p:nvSpPr>
        <p:spPr>
          <a:xfrm>
            <a:off x="1052513" y="3338513"/>
            <a:ext cx="6049962" cy="1676400"/>
          </a:xfrm>
        </p:spPr>
        <p:txBody>
          <a:bodyPr/>
          <a:lstStyle/>
          <a:p>
            <a:pPr marL="0" indent="0" algn="ctr" eaLnBrk="1" hangingPunct="1">
              <a:buFontTx/>
              <a:buNone/>
            </a:pPr>
            <a:endParaRPr lang="en-US" altLang="en-US" smtClean="0">
              <a:ea typeface="ＭＳ Ｐゴシック" panose="020B0600070205080204" pitchFamily="34" charset="-128"/>
            </a:endParaRPr>
          </a:p>
        </p:txBody>
      </p:sp>
      <p:pic>
        <p:nvPicPr>
          <p:cNvPr id="79876"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0"/>
            <a:ext cx="6751637" cy="5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0408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288"/>
            <a:ext cx="8128000" cy="586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0408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288"/>
            <a:ext cx="8128000"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0408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288"/>
            <a:ext cx="8128000" cy="586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0416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280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3" descr="0415l"/>
          <p:cNvPicPr>
            <a:picLocks noChangeAspect="1" noChangeArrowheads="1"/>
          </p:cNvPicPr>
          <p:nvPr/>
        </p:nvPicPr>
        <p:blipFill>
          <a:blip r:embed="rId4">
            <a:extLst>
              <a:ext uri="{28A0092B-C50C-407E-A947-70E740481C1C}">
                <a14:useLocalDpi xmlns:a14="http://schemas.microsoft.com/office/drawing/2010/main" val="0"/>
              </a:ext>
            </a:extLst>
          </a:blip>
          <a:srcRect l="44989" t="3123" r="10022"/>
          <a:stretch>
            <a:fillRect/>
          </a:stretch>
        </p:blipFill>
        <p:spPr bwMode="auto">
          <a:xfrm>
            <a:off x="68263" y="3124200"/>
            <a:ext cx="16986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0417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288"/>
            <a:ext cx="8128000" cy="586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ChangeArrowheads="1"/>
          </p:cNvSpPr>
          <p:nvPr>
            <p:ph type="ctrTitle" idx="4294967295"/>
          </p:nvPr>
        </p:nvSpPr>
        <p:spPr>
          <a:xfrm>
            <a:off x="533400" y="685800"/>
            <a:ext cx="6918325" cy="1716088"/>
          </a:xfrm>
        </p:spPr>
        <p:txBody>
          <a:bodyPr/>
          <a:lstStyle/>
          <a:p>
            <a:pPr eaLnBrk="1" hangingPunct="1"/>
            <a:r>
              <a:rPr lang="en-US" altLang="en-US" smtClean="0">
                <a:ea typeface="ＭＳ Ｐゴシック" panose="020B0600070205080204" pitchFamily="34" charset="-128"/>
              </a:rPr>
              <a:t>So how is cancer caused?</a:t>
            </a:r>
          </a:p>
        </p:txBody>
      </p:sp>
      <p:sp>
        <p:nvSpPr>
          <p:cNvPr id="92163" name="Rectangle 1027"/>
          <p:cNvSpPr>
            <a:spLocks noGrp="1" noChangeArrowheads="1"/>
          </p:cNvSpPr>
          <p:nvPr>
            <p:ph type="subTitle" idx="4294967295"/>
          </p:nvPr>
        </p:nvSpPr>
        <p:spPr>
          <a:xfrm>
            <a:off x="1052513" y="3338513"/>
            <a:ext cx="6049962" cy="1676400"/>
          </a:xfrm>
        </p:spPr>
        <p:txBody>
          <a:bodyPr/>
          <a:lstStyle/>
          <a:p>
            <a:pPr marL="0" indent="0" algn="ctr" eaLnBrk="1" hangingPunct="1">
              <a:buFontTx/>
              <a:buNone/>
            </a:pPr>
            <a:r>
              <a:rPr lang="en-US" altLang="en-US" smtClean="0">
                <a:ea typeface="ＭＳ Ｐゴシック" panose="020B0600070205080204" pitchFamily="34" charset="-128"/>
              </a:rPr>
              <a:t>Genes involved in cell cycle regulation are mutated</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12.4  Chromosome duplication and distribution during mitosis</a:t>
            </a:r>
            <a:endParaRPr lang="en-US" altLang="en-US" smtClean="0">
              <a:solidFill>
                <a:schemeClr val="tx1"/>
              </a:solidFill>
              <a:ea typeface="ＭＳ Ｐゴシック" panose="020B0600070205080204" pitchFamily="34" charset="-128"/>
            </a:endParaRPr>
          </a:p>
        </p:txBody>
      </p:sp>
      <p:sp>
        <p:nvSpPr>
          <p:cNvPr id="21507"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1508" name="Picture 5" descr="12_04ChromosomeDuplicat_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4800"/>
            <a:ext cx="43608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304800" y="0"/>
            <a:ext cx="7832725" cy="609600"/>
          </a:xfrm>
        </p:spPr>
        <p:txBody>
          <a:bodyPr/>
          <a:lstStyle/>
          <a:p>
            <a:pPr eaLnBrk="1" hangingPunct="1"/>
            <a:r>
              <a:rPr lang="en-US" altLang="en-US" sz="2400" smtClean="0">
                <a:ea typeface="ＭＳ Ｐゴシック" panose="020B0600070205080204" pitchFamily="34" charset="-128"/>
              </a:rPr>
              <a:t>Genes controlling cell division that can cause cancer</a:t>
            </a:r>
            <a:endParaRPr lang="en-US" altLang="en-US" smtClean="0">
              <a:ea typeface="ＭＳ Ｐゴシック" panose="020B0600070205080204" pitchFamily="34" charset="-128"/>
            </a:endParaRPr>
          </a:p>
        </p:txBody>
      </p:sp>
      <p:sp>
        <p:nvSpPr>
          <p:cNvPr id="94211" name="Rectangle 3"/>
          <p:cNvSpPr>
            <a:spLocks noGrp="1" noChangeArrowheads="1"/>
          </p:cNvSpPr>
          <p:nvPr>
            <p:ph type="body" idx="4294967295"/>
          </p:nvPr>
        </p:nvSpPr>
        <p:spPr>
          <a:xfrm>
            <a:off x="609600" y="609600"/>
            <a:ext cx="6534150" cy="2803525"/>
          </a:xfrm>
        </p:spPr>
        <p:txBody>
          <a:bodyPr/>
          <a:lstStyle/>
          <a:p>
            <a:pPr eaLnBrk="1" hangingPunct="1">
              <a:buFont typeface="Wingdings" panose="05000000000000000000" pitchFamily="2" charset="2"/>
              <a:buChar char="§"/>
            </a:pPr>
            <a:r>
              <a:rPr lang="en-US" altLang="en-US" sz="1700" dirty="0" smtClean="0">
                <a:solidFill>
                  <a:schemeClr val="tx2">
                    <a:lumMod val="85000"/>
                    <a:lumOff val="15000"/>
                  </a:schemeClr>
                </a:solidFill>
                <a:ea typeface="ＭＳ Ｐゴシック" panose="020B0600070205080204" pitchFamily="34" charset="-128"/>
              </a:rPr>
              <a:t>Oncogenes- these are mutated proto-oncogenes which push cells towards cell division (GF receptors, </a:t>
            </a:r>
            <a:r>
              <a:rPr lang="en-US" altLang="en-US" sz="1700" dirty="0" err="1" smtClean="0">
                <a:solidFill>
                  <a:schemeClr val="tx2">
                    <a:lumMod val="85000"/>
                    <a:lumOff val="15000"/>
                  </a:schemeClr>
                </a:solidFill>
                <a:ea typeface="ＭＳ Ｐゴシック" panose="020B0600070205080204" pitchFamily="34" charset="-128"/>
              </a:rPr>
              <a:t>myc</a:t>
            </a:r>
            <a:r>
              <a:rPr lang="en-US" altLang="en-US" sz="1700" dirty="0" smtClean="0">
                <a:solidFill>
                  <a:schemeClr val="tx2">
                    <a:lumMod val="85000"/>
                    <a:lumOff val="15000"/>
                  </a:schemeClr>
                </a:solidFill>
                <a:ea typeface="ＭＳ Ｐゴシック" panose="020B0600070205080204" pitchFamily="34" charset="-128"/>
              </a:rPr>
              <a:t>, </a:t>
            </a:r>
            <a:r>
              <a:rPr lang="en-US" altLang="en-US" sz="1700" dirty="0" err="1" smtClean="0">
                <a:solidFill>
                  <a:schemeClr val="tx2">
                    <a:lumMod val="85000"/>
                    <a:lumOff val="15000"/>
                  </a:schemeClr>
                </a:solidFill>
                <a:ea typeface="ＭＳ Ｐゴシック" panose="020B0600070205080204" pitchFamily="34" charset="-128"/>
              </a:rPr>
              <a:t>ras</a:t>
            </a:r>
            <a:r>
              <a:rPr lang="en-US" altLang="en-US" sz="1700" dirty="0" smtClean="0">
                <a:solidFill>
                  <a:schemeClr val="tx2">
                    <a:lumMod val="85000"/>
                    <a:lumOff val="15000"/>
                  </a:schemeClr>
                </a:solidFill>
                <a:ea typeface="ＭＳ Ｐゴシック" panose="020B0600070205080204" pitchFamily="34" charset="-128"/>
              </a:rPr>
              <a:t> </a:t>
            </a:r>
            <a:r>
              <a:rPr lang="en-US" altLang="en-US" sz="1700" dirty="0" err="1" smtClean="0">
                <a:solidFill>
                  <a:schemeClr val="tx2">
                    <a:lumMod val="85000"/>
                    <a:lumOff val="15000"/>
                  </a:schemeClr>
                </a:solidFill>
                <a:ea typeface="ＭＳ Ｐゴシック" panose="020B0600070205080204" pitchFamily="34" charset="-128"/>
              </a:rPr>
              <a:t>etc</a:t>
            </a:r>
            <a:r>
              <a:rPr lang="en-US" altLang="en-US" sz="1700" dirty="0" smtClean="0">
                <a:solidFill>
                  <a:schemeClr val="tx2">
                    <a:lumMod val="85000"/>
                    <a:lumOff val="15000"/>
                  </a:schemeClr>
                </a:solidFill>
                <a:ea typeface="ＭＳ Ｐゴシック" panose="020B0600070205080204" pitchFamily="34" charset="-128"/>
              </a:rPr>
              <a:t>)</a:t>
            </a:r>
          </a:p>
          <a:p>
            <a:pPr eaLnBrk="1" hangingPunct="1">
              <a:buFont typeface="Wingdings" panose="05000000000000000000" pitchFamily="2" charset="2"/>
              <a:buChar char="§"/>
            </a:pPr>
            <a:r>
              <a:rPr lang="en-US" altLang="en-US" sz="1700" dirty="0" smtClean="0">
                <a:solidFill>
                  <a:schemeClr val="tx2">
                    <a:lumMod val="85000"/>
                    <a:lumOff val="15000"/>
                  </a:schemeClr>
                </a:solidFill>
                <a:ea typeface="ＭＳ Ｐゴシック" panose="020B0600070205080204" pitchFamily="34" charset="-128"/>
              </a:rPr>
              <a:t>Tumor-suppressor genes-these are genes that stop cells from dividing (retinoblastoma, p53 APC </a:t>
            </a:r>
            <a:r>
              <a:rPr lang="en-US" altLang="en-US" sz="1700" dirty="0" err="1" smtClean="0">
                <a:solidFill>
                  <a:schemeClr val="tx2">
                    <a:lumMod val="85000"/>
                    <a:lumOff val="15000"/>
                  </a:schemeClr>
                </a:solidFill>
                <a:ea typeface="ＭＳ Ｐゴシック" panose="020B0600070205080204" pitchFamily="34" charset="-128"/>
              </a:rPr>
              <a:t>etc</a:t>
            </a:r>
            <a:r>
              <a:rPr lang="en-US" altLang="en-US" sz="1700" dirty="0" smtClean="0">
                <a:solidFill>
                  <a:schemeClr val="tx2">
                    <a:lumMod val="85000"/>
                    <a:lumOff val="15000"/>
                  </a:schemeClr>
                </a:solidFill>
                <a:ea typeface="ＭＳ Ｐゴシック" panose="020B0600070205080204" pitchFamily="34" charset="-128"/>
              </a:rPr>
              <a:t>)</a:t>
            </a:r>
            <a:endParaRPr lang="en-US" altLang="en-US" sz="3300" dirty="0" smtClean="0">
              <a:solidFill>
                <a:schemeClr val="tx2">
                  <a:lumMod val="85000"/>
                  <a:lumOff val="15000"/>
                </a:schemeClr>
              </a:solidFill>
              <a:ea typeface="ＭＳ Ｐゴシック" panose="020B0600070205080204" pitchFamily="34" charset="-128"/>
            </a:endParaRPr>
          </a:p>
        </p:txBody>
      </p:sp>
      <p:pic>
        <p:nvPicPr>
          <p:cNvPr id="94212" name="Picture 2"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1843088"/>
            <a:ext cx="59690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677863" y="136525"/>
            <a:ext cx="6916737" cy="815975"/>
          </a:xfrm>
        </p:spPr>
        <p:txBody>
          <a:bodyPr/>
          <a:lstStyle/>
          <a:p>
            <a:pPr eaLnBrk="1" hangingPunct="1"/>
            <a:r>
              <a:rPr lang="en-US" altLang="en-US" sz="3000" smtClean="0">
                <a:ea typeface="ＭＳ Ｐゴシック" panose="020B0600070205080204" pitchFamily="34" charset="-128"/>
              </a:rPr>
              <a:t>Importance of Structure-an example</a:t>
            </a:r>
            <a:endParaRPr lang="en-US" altLang="en-US" smtClean="0">
              <a:ea typeface="ＭＳ Ｐゴシック" panose="020B0600070205080204" pitchFamily="34" charset="-128"/>
            </a:endParaRPr>
          </a:p>
        </p:txBody>
      </p:sp>
      <p:sp>
        <p:nvSpPr>
          <p:cNvPr id="96259" name="Rectangle 3"/>
          <p:cNvSpPr>
            <a:spLocks noGrp="1" noChangeArrowheads="1"/>
          </p:cNvSpPr>
          <p:nvPr>
            <p:ph type="body" idx="4294967295"/>
          </p:nvPr>
        </p:nvSpPr>
        <p:spPr>
          <a:xfrm>
            <a:off x="5075238" y="1668463"/>
            <a:ext cx="2582862" cy="3803650"/>
          </a:xfrm>
        </p:spPr>
        <p:txBody>
          <a:bodyPr/>
          <a:lstStyle/>
          <a:p>
            <a:pPr eaLnBrk="1" hangingPunct="1"/>
            <a:r>
              <a:rPr lang="en-US" altLang="en-US" sz="2100" smtClean="0">
                <a:ea typeface="ＭＳ Ｐゴシック" panose="020B0600070205080204" pitchFamily="34" charset="-128"/>
              </a:rPr>
              <a:t>P53</a:t>
            </a:r>
          </a:p>
          <a:p>
            <a:pPr eaLnBrk="1" hangingPunct="1"/>
            <a:r>
              <a:rPr lang="en-US" altLang="en-US" sz="2100" smtClean="0">
                <a:ea typeface="ＭＳ Ｐゴシック" panose="020B0600070205080204" pitchFamily="34" charset="-128"/>
              </a:rPr>
              <a:t>Mutated in 50% of all human cancers</a:t>
            </a:r>
            <a:endParaRPr lang="en-US" altLang="en-US" smtClean="0">
              <a:ea typeface="ＭＳ Ｐゴシック" panose="020B0600070205080204" pitchFamily="34" charset="-128"/>
            </a:endParaRPr>
          </a:p>
        </p:txBody>
      </p:sp>
      <p:pic>
        <p:nvPicPr>
          <p:cNvPr id="96260"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895350"/>
            <a:ext cx="36226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Date Placeholder 1"/>
          <p:cNvSpPr>
            <a:spLocks noGrp="1"/>
          </p:cNvSpPr>
          <p:nvPr>
            <p:ph type="dt" sz="quarter" idx="10"/>
          </p:nvPr>
        </p:nvSpPr>
        <p:spPr>
          <a:xfrm>
            <a:off x="228600" y="5867400"/>
            <a:ext cx="1905000" cy="7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43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143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t>Cell and Organismal Biology 2009</a:t>
            </a:r>
            <a:endParaRPr lang="en-US" altLang="en-US" sz="1200"/>
          </a:p>
        </p:txBody>
      </p:sp>
      <p:pic>
        <p:nvPicPr>
          <p:cNvPr id="98307" name="Picture 2" descr="0412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288"/>
            <a:ext cx="8128000" cy="61118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grpSp>
        <p:nvGrpSpPr>
          <p:cNvPr id="98308" name="Group 7"/>
          <p:cNvGrpSpPr>
            <a:grpSpLocks/>
          </p:cNvGrpSpPr>
          <p:nvPr/>
        </p:nvGrpSpPr>
        <p:grpSpPr bwMode="auto">
          <a:xfrm>
            <a:off x="0" y="3292475"/>
            <a:ext cx="2698750" cy="2667000"/>
            <a:chOff x="0" y="2160"/>
            <a:chExt cx="1700" cy="1699"/>
          </a:xfrm>
        </p:grpSpPr>
        <p:pic>
          <p:nvPicPr>
            <p:cNvPr id="98309" name="Picture 5" descr="0243l"/>
            <p:cNvPicPr>
              <a:picLocks noChangeAspect="1" noChangeArrowheads="1"/>
            </p:cNvPicPr>
            <p:nvPr/>
          </p:nvPicPr>
          <p:blipFill>
            <a:blip r:embed="rId4">
              <a:extLst>
                <a:ext uri="{28A0092B-C50C-407E-A947-70E740481C1C}">
                  <a14:useLocalDpi xmlns:a14="http://schemas.microsoft.com/office/drawing/2010/main" val="0"/>
                </a:ext>
              </a:extLst>
            </a:blip>
            <a:srcRect t="2748" r="40234"/>
            <a:stretch>
              <a:fillRect/>
            </a:stretch>
          </p:blipFill>
          <p:spPr bwMode="auto">
            <a:xfrm>
              <a:off x="0" y="2160"/>
              <a:ext cx="1392" cy="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6" descr="0243l"/>
            <p:cNvPicPr>
              <a:picLocks noChangeAspect="1" noChangeArrowheads="1"/>
            </p:cNvPicPr>
            <p:nvPr/>
          </p:nvPicPr>
          <p:blipFill>
            <a:blip r:embed="rId4">
              <a:extLst>
                <a:ext uri="{28A0092B-C50C-407E-A947-70E740481C1C}">
                  <a14:useLocalDpi xmlns:a14="http://schemas.microsoft.com/office/drawing/2010/main" val="0"/>
                </a:ext>
              </a:extLst>
            </a:blip>
            <a:srcRect t="38466" r="27011"/>
            <a:stretch>
              <a:fillRect/>
            </a:stretch>
          </p:blipFill>
          <p:spPr bwMode="auto">
            <a:xfrm>
              <a:off x="0" y="2784"/>
              <a:ext cx="1700" cy="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19.11  Genetic changes that can turn proto-oncogenes into oncogenes</a:t>
            </a:r>
            <a:endParaRPr lang="en-US" altLang="en-US" smtClean="0">
              <a:solidFill>
                <a:schemeClr val="tx1"/>
              </a:solidFill>
              <a:latin typeface="Times New Roman" panose="02020603050405020304" pitchFamily="18" charset="0"/>
              <a:ea typeface="ＭＳ Ｐゴシック" panose="020B0600070205080204" pitchFamily="34" charset="-128"/>
            </a:endParaRPr>
          </a:p>
        </p:txBody>
      </p:sp>
      <p:sp>
        <p:nvSpPr>
          <p:cNvPr id="100355"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0356" name="Picture 5" descr="19_11OncogeneMutation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813752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1" descr="Screen shot 2013-02-08 at 9.44.52 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3373438"/>
            <a:ext cx="36480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2" descr="Screen shot 2013-02-08 at 9.43.13 A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0" y="0"/>
            <a:ext cx="6931025"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304800" y="0"/>
            <a:ext cx="6934200" cy="533400"/>
          </a:xfrm>
        </p:spPr>
        <p:txBody>
          <a:bodyPr/>
          <a:lstStyle/>
          <a:p>
            <a:pPr eaLnBrk="1" hangingPunct="1"/>
            <a:r>
              <a:rPr lang="en-US" altLang="en-US" sz="2000" smtClean="0">
                <a:ea typeface="ＭＳ Ｐゴシック" panose="020B0600070205080204" pitchFamily="34" charset="-128"/>
              </a:rPr>
              <a:t>Genes controlling cell division that can cause cancer</a:t>
            </a:r>
            <a:endParaRPr lang="en-US" altLang="en-US" smtClean="0">
              <a:ea typeface="ＭＳ Ｐゴシック" panose="020B0600070205080204" pitchFamily="34" charset="-128"/>
            </a:endParaRPr>
          </a:p>
        </p:txBody>
      </p:sp>
      <p:sp>
        <p:nvSpPr>
          <p:cNvPr id="103427" name="Rectangle 3"/>
          <p:cNvSpPr>
            <a:spLocks noGrp="1" noChangeArrowheads="1"/>
          </p:cNvSpPr>
          <p:nvPr>
            <p:ph type="body" idx="4294967295"/>
          </p:nvPr>
        </p:nvSpPr>
        <p:spPr>
          <a:xfrm>
            <a:off x="228600" y="914400"/>
            <a:ext cx="3048000" cy="2803525"/>
          </a:xfrm>
        </p:spPr>
        <p:txBody>
          <a:bodyPr/>
          <a:lstStyle/>
          <a:p>
            <a:pPr eaLnBrk="1" hangingPunct="1">
              <a:lnSpc>
                <a:spcPct val="90000"/>
              </a:lnSpc>
            </a:pPr>
            <a:r>
              <a:rPr lang="en-US" altLang="en-US" sz="1700" dirty="0" smtClean="0">
                <a:ea typeface="ＭＳ Ｐゴシック" panose="020B0600070205080204" pitchFamily="34" charset="-128"/>
              </a:rPr>
              <a:t>Oncogenes- these are mutated proto-oncogenes which push cells towards cell division (GF receptors, </a:t>
            </a:r>
            <a:r>
              <a:rPr lang="en-US" altLang="en-US" sz="1700" dirty="0" err="1" smtClean="0">
                <a:ea typeface="ＭＳ Ｐゴシック" panose="020B0600070205080204" pitchFamily="34" charset="-128"/>
              </a:rPr>
              <a:t>myc</a:t>
            </a:r>
            <a:r>
              <a:rPr lang="en-US" altLang="en-US" sz="1700" dirty="0" smtClean="0">
                <a:ea typeface="ＭＳ Ｐゴシック" panose="020B0600070205080204" pitchFamily="34" charset="-128"/>
              </a:rPr>
              <a:t>, </a:t>
            </a:r>
            <a:r>
              <a:rPr lang="en-US" altLang="en-US" sz="1700" dirty="0" err="1" smtClean="0">
                <a:ea typeface="ＭＳ Ｐゴシック" panose="020B0600070205080204" pitchFamily="34" charset="-128"/>
              </a:rPr>
              <a:t>ras</a:t>
            </a:r>
            <a:r>
              <a:rPr lang="en-US" altLang="en-US" sz="1700" dirty="0" smtClean="0">
                <a:ea typeface="ＭＳ Ｐゴシック" panose="020B0600070205080204" pitchFamily="34" charset="-128"/>
              </a:rPr>
              <a:t> </a:t>
            </a:r>
            <a:r>
              <a:rPr lang="en-US" altLang="en-US" sz="1700" dirty="0" err="1" smtClean="0">
                <a:ea typeface="ＭＳ Ｐゴシック" panose="020B0600070205080204" pitchFamily="34" charset="-128"/>
              </a:rPr>
              <a:t>etc</a:t>
            </a:r>
            <a:r>
              <a:rPr lang="en-US" altLang="en-US" sz="1700" dirty="0" smtClean="0">
                <a:ea typeface="ＭＳ Ｐゴシック" panose="020B0600070205080204" pitchFamily="34" charset="-128"/>
              </a:rPr>
              <a:t>)</a:t>
            </a:r>
          </a:p>
          <a:p>
            <a:pPr lvl="1" eaLnBrk="1" hangingPunct="1">
              <a:lnSpc>
                <a:spcPct val="90000"/>
              </a:lnSpc>
            </a:pPr>
            <a:r>
              <a:rPr lang="en-US" altLang="en-US" sz="1500" dirty="0" err="1" smtClean="0">
                <a:ea typeface="ＭＳ Ｐゴシック" panose="020B0600070205080204" pitchFamily="34" charset="-128"/>
              </a:rPr>
              <a:t>ras</a:t>
            </a:r>
            <a:r>
              <a:rPr lang="en-US" altLang="en-US" sz="1500" dirty="0" smtClean="0">
                <a:ea typeface="ＭＳ Ｐゴシック" panose="020B0600070205080204" pitchFamily="34" charset="-128"/>
              </a:rPr>
              <a:t>-mutated in 20-30% of all cancers</a:t>
            </a:r>
          </a:p>
          <a:p>
            <a:pPr lvl="1" eaLnBrk="1" hangingPunct="1">
              <a:lnSpc>
                <a:spcPct val="90000"/>
              </a:lnSpc>
            </a:pPr>
            <a:r>
              <a:rPr lang="en-US" altLang="en-US" sz="1500" dirty="0" smtClean="0">
                <a:ea typeface="ＭＳ Ｐゴシック" panose="020B0600070205080204" pitchFamily="34" charset="-128"/>
              </a:rPr>
              <a:t>GF receptors-increased in number in many breast cancers</a:t>
            </a:r>
          </a:p>
          <a:p>
            <a:pPr lvl="1" eaLnBrk="1" hangingPunct="1">
              <a:lnSpc>
                <a:spcPct val="90000"/>
              </a:lnSpc>
            </a:pPr>
            <a:r>
              <a:rPr lang="en-US" altLang="en-US" sz="1500" dirty="0" err="1" smtClean="0">
                <a:ea typeface="ＭＳ Ｐゴシック" panose="020B0600070205080204" pitchFamily="34" charset="-128"/>
              </a:rPr>
              <a:t>src</a:t>
            </a:r>
            <a:r>
              <a:rPr lang="en-US" altLang="en-US" sz="1500" dirty="0" smtClean="0">
                <a:ea typeface="ＭＳ Ｐゴシック" panose="020B0600070205080204" pitchFamily="34" charset="-128"/>
              </a:rPr>
              <a:t> kinase-mutated/affected in 2-5% of cancers</a:t>
            </a:r>
          </a:p>
          <a:p>
            <a:pPr eaLnBrk="1" hangingPunct="1">
              <a:lnSpc>
                <a:spcPct val="90000"/>
              </a:lnSpc>
            </a:pPr>
            <a:r>
              <a:rPr lang="en-US" altLang="en-US" sz="1700" dirty="0" smtClean="0">
                <a:solidFill>
                  <a:srgbClr val="4F4F4F"/>
                </a:solidFill>
                <a:ea typeface="ＭＳ Ｐゴシック" panose="020B0600070205080204" pitchFamily="34" charset="-128"/>
              </a:rPr>
              <a:t>Tumor-suppressor genes-these are genes that stop cells from dividing </a:t>
            </a:r>
          </a:p>
          <a:p>
            <a:pPr lvl="1" eaLnBrk="1" hangingPunct="1">
              <a:lnSpc>
                <a:spcPct val="90000"/>
              </a:lnSpc>
            </a:pPr>
            <a:r>
              <a:rPr lang="en-US" altLang="en-US" sz="1500" dirty="0" smtClean="0">
                <a:solidFill>
                  <a:srgbClr val="4F4F4F"/>
                </a:solidFill>
                <a:ea typeface="ＭＳ Ｐゴシック" panose="020B0600070205080204" pitchFamily="34" charset="-128"/>
              </a:rPr>
              <a:t>P53-mutated in 50% of cancers</a:t>
            </a:r>
          </a:p>
          <a:p>
            <a:pPr lvl="1" eaLnBrk="1" hangingPunct="1">
              <a:lnSpc>
                <a:spcPct val="90000"/>
              </a:lnSpc>
            </a:pPr>
            <a:r>
              <a:rPr lang="en-US" altLang="en-US" sz="1500" dirty="0" err="1" smtClean="0">
                <a:solidFill>
                  <a:srgbClr val="4F4F4F"/>
                </a:solidFill>
                <a:ea typeface="ＭＳ Ｐゴシック" panose="020B0600070205080204" pitchFamily="34" charset="-128"/>
              </a:rPr>
              <a:t>Rb</a:t>
            </a:r>
            <a:r>
              <a:rPr lang="en-US" altLang="en-US" sz="1500" dirty="0" smtClean="0">
                <a:solidFill>
                  <a:srgbClr val="4F4F4F"/>
                </a:solidFill>
                <a:ea typeface="ＭＳ Ｐゴシック" panose="020B0600070205080204" pitchFamily="34" charset="-128"/>
              </a:rPr>
              <a:t>-mutated in 40% of cancers</a:t>
            </a:r>
            <a:endParaRPr lang="en-US" altLang="en-US" sz="2100" dirty="0" smtClean="0">
              <a:ea typeface="ＭＳ Ｐゴシック" panose="020B0600070205080204" pitchFamily="34" charset="-128"/>
            </a:endParaRPr>
          </a:p>
        </p:txBody>
      </p:sp>
      <p:pic>
        <p:nvPicPr>
          <p:cNvPr id="103428" name="Picture 5" descr="19_12CellCyclRegulation_3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050" y="533400"/>
            <a:ext cx="4435475"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idx="4294967295"/>
          </p:nvPr>
        </p:nvSpPr>
        <p:spPr/>
        <p:txBody>
          <a:bodyPr/>
          <a:lstStyle/>
          <a:p>
            <a:pPr eaLnBrk="1" hangingPunct="1"/>
            <a:endParaRPr lang="en-US" altLang="en-US" smtClean="0">
              <a:ea typeface="ＭＳ Ｐゴシック" panose="020B0600070205080204" pitchFamily="34" charset="-128"/>
            </a:endParaRPr>
          </a:p>
        </p:txBody>
      </p:sp>
      <p:sp>
        <p:nvSpPr>
          <p:cNvPr id="105475" name="Rectangle 1027"/>
          <p:cNvSpPr>
            <a:spLocks noGrp="1" noChangeArrowheads="1"/>
          </p:cNvSpPr>
          <p:nvPr>
            <p:ph type="body" idx="4294967295"/>
          </p:nvPr>
        </p:nvSpPr>
        <p:spPr/>
        <p:txBody>
          <a:bodyPr/>
          <a:lstStyle/>
          <a:p>
            <a:pPr eaLnBrk="1" hangingPunct="1"/>
            <a:endParaRPr lang="en-US" altLang="en-US" smtClean="0">
              <a:ea typeface="ＭＳ Ｐゴシック" panose="020B0600070205080204" pitchFamily="34" charset="-128"/>
            </a:endParaRPr>
          </a:p>
        </p:txBody>
      </p:sp>
      <p:pic>
        <p:nvPicPr>
          <p:cNvPr id="105476" name="Picture 1028" descr="19_12CellCyclRegulation_3_L"/>
          <p:cNvPicPr>
            <a:picLocks noChangeAspect="1" noChangeArrowheads="1"/>
          </p:cNvPicPr>
          <p:nvPr/>
        </p:nvPicPr>
        <p:blipFill>
          <a:blip r:embed="rId3">
            <a:extLst>
              <a:ext uri="{28A0092B-C50C-407E-A947-70E740481C1C}">
                <a14:useLocalDpi xmlns:a14="http://schemas.microsoft.com/office/drawing/2010/main" val="0"/>
              </a:ext>
            </a:extLst>
          </a:blip>
          <a:srcRect b="53590"/>
          <a:stretch>
            <a:fillRect/>
          </a:stretch>
        </p:blipFill>
        <p:spPr bwMode="auto">
          <a:xfrm>
            <a:off x="381000" y="0"/>
            <a:ext cx="7527925"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1029" descr="19_12CellCyclRegulation_3_L"/>
          <p:cNvPicPr>
            <a:picLocks noChangeAspect="1" noChangeArrowheads="1"/>
          </p:cNvPicPr>
          <p:nvPr/>
        </p:nvPicPr>
        <p:blipFill>
          <a:blip r:embed="rId3">
            <a:extLst>
              <a:ext uri="{28A0092B-C50C-407E-A947-70E740481C1C}">
                <a14:useLocalDpi xmlns:a14="http://schemas.microsoft.com/office/drawing/2010/main" val="0"/>
              </a:ext>
            </a:extLst>
          </a:blip>
          <a:srcRect t="83195"/>
          <a:stretch>
            <a:fillRect/>
          </a:stretch>
        </p:blipFill>
        <p:spPr bwMode="auto">
          <a:xfrm>
            <a:off x="609600" y="4419600"/>
            <a:ext cx="722312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304800" y="0"/>
            <a:ext cx="6934200" cy="533400"/>
          </a:xfrm>
        </p:spPr>
        <p:txBody>
          <a:bodyPr/>
          <a:lstStyle/>
          <a:p>
            <a:pPr eaLnBrk="1" hangingPunct="1"/>
            <a:r>
              <a:rPr lang="en-US" altLang="en-US" sz="2000" smtClean="0">
                <a:ea typeface="ＭＳ Ｐゴシック" panose="020B0600070205080204" pitchFamily="34" charset="-128"/>
              </a:rPr>
              <a:t>Genes controlling cell division that can cause cancer</a:t>
            </a:r>
            <a:endParaRPr lang="en-US" altLang="en-US" smtClean="0">
              <a:ea typeface="ＭＳ Ｐゴシック" panose="020B0600070205080204" pitchFamily="34" charset="-128"/>
            </a:endParaRPr>
          </a:p>
        </p:txBody>
      </p:sp>
      <p:sp>
        <p:nvSpPr>
          <p:cNvPr id="107523" name="Rectangle 3"/>
          <p:cNvSpPr>
            <a:spLocks noGrp="1" noChangeArrowheads="1"/>
          </p:cNvSpPr>
          <p:nvPr>
            <p:ph type="body" idx="4294967295"/>
          </p:nvPr>
        </p:nvSpPr>
        <p:spPr>
          <a:xfrm>
            <a:off x="228600" y="914400"/>
            <a:ext cx="3048000" cy="2803525"/>
          </a:xfrm>
        </p:spPr>
        <p:txBody>
          <a:bodyPr/>
          <a:lstStyle/>
          <a:p>
            <a:pPr eaLnBrk="1" hangingPunct="1">
              <a:lnSpc>
                <a:spcPct val="90000"/>
              </a:lnSpc>
            </a:pPr>
            <a:r>
              <a:rPr lang="en-US" altLang="en-US" sz="1700" dirty="0" smtClean="0">
                <a:ea typeface="ＭＳ Ｐゴシック" panose="020B0600070205080204" pitchFamily="34" charset="-128"/>
              </a:rPr>
              <a:t>Oncogenes- these are mutated proto-oncogenes which push cells towards cell division (GF receptors, </a:t>
            </a:r>
            <a:r>
              <a:rPr lang="en-US" altLang="en-US" sz="1700" dirty="0" err="1" smtClean="0">
                <a:ea typeface="ＭＳ Ｐゴシック" panose="020B0600070205080204" pitchFamily="34" charset="-128"/>
              </a:rPr>
              <a:t>myc</a:t>
            </a:r>
            <a:r>
              <a:rPr lang="en-US" altLang="en-US" sz="1700" dirty="0" smtClean="0">
                <a:ea typeface="ＭＳ Ｐゴシック" panose="020B0600070205080204" pitchFamily="34" charset="-128"/>
              </a:rPr>
              <a:t>, </a:t>
            </a:r>
            <a:r>
              <a:rPr lang="en-US" altLang="en-US" sz="1700" dirty="0" err="1" smtClean="0">
                <a:ea typeface="ＭＳ Ｐゴシック" panose="020B0600070205080204" pitchFamily="34" charset="-128"/>
              </a:rPr>
              <a:t>ras</a:t>
            </a:r>
            <a:r>
              <a:rPr lang="en-US" altLang="en-US" sz="1700" dirty="0" smtClean="0">
                <a:ea typeface="ＭＳ Ｐゴシック" panose="020B0600070205080204" pitchFamily="34" charset="-128"/>
              </a:rPr>
              <a:t> </a:t>
            </a:r>
            <a:r>
              <a:rPr lang="en-US" altLang="en-US" sz="1700" dirty="0" err="1" smtClean="0">
                <a:ea typeface="ＭＳ Ｐゴシック" panose="020B0600070205080204" pitchFamily="34" charset="-128"/>
              </a:rPr>
              <a:t>etc</a:t>
            </a:r>
            <a:r>
              <a:rPr lang="en-US" altLang="en-US" sz="1700" dirty="0" smtClean="0">
                <a:ea typeface="ＭＳ Ｐゴシック" panose="020B0600070205080204" pitchFamily="34" charset="-128"/>
              </a:rPr>
              <a:t>)</a:t>
            </a:r>
          </a:p>
          <a:p>
            <a:pPr lvl="1" eaLnBrk="1" hangingPunct="1">
              <a:lnSpc>
                <a:spcPct val="90000"/>
              </a:lnSpc>
            </a:pPr>
            <a:r>
              <a:rPr lang="en-US" altLang="en-US" sz="1500" dirty="0" err="1" smtClean="0">
                <a:ea typeface="ＭＳ Ｐゴシック" panose="020B0600070205080204" pitchFamily="34" charset="-128"/>
              </a:rPr>
              <a:t>ras</a:t>
            </a:r>
            <a:r>
              <a:rPr lang="en-US" altLang="en-US" sz="1500" dirty="0" smtClean="0">
                <a:ea typeface="ＭＳ Ｐゴシック" panose="020B0600070205080204" pitchFamily="34" charset="-128"/>
              </a:rPr>
              <a:t>-mutated in 20-30% of all cancers</a:t>
            </a:r>
          </a:p>
          <a:p>
            <a:pPr lvl="1" eaLnBrk="1" hangingPunct="1">
              <a:lnSpc>
                <a:spcPct val="90000"/>
              </a:lnSpc>
            </a:pPr>
            <a:r>
              <a:rPr lang="en-US" altLang="en-US" sz="1500" dirty="0" smtClean="0">
                <a:ea typeface="ＭＳ Ｐゴシック" panose="020B0600070205080204" pitchFamily="34" charset="-128"/>
              </a:rPr>
              <a:t>GF receptors-increased in number in many breast cancers</a:t>
            </a:r>
          </a:p>
          <a:p>
            <a:pPr lvl="1" eaLnBrk="1" hangingPunct="1">
              <a:lnSpc>
                <a:spcPct val="90000"/>
              </a:lnSpc>
            </a:pPr>
            <a:r>
              <a:rPr lang="en-US" altLang="en-US" sz="1500" dirty="0" err="1" smtClean="0">
                <a:ea typeface="ＭＳ Ｐゴシック" panose="020B0600070205080204" pitchFamily="34" charset="-128"/>
              </a:rPr>
              <a:t>src</a:t>
            </a:r>
            <a:r>
              <a:rPr lang="en-US" altLang="en-US" sz="1500" dirty="0" smtClean="0">
                <a:ea typeface="ＭＳ Ｐゴシック" panose="020B0600070205080204" pitchFamily="34" charset="-128"/>
              </a:rPr>
              <a:t> kinase-mutated/affected in 2-5%</a:t>
            </a:r>
            <a:r>
              <a:rPr lang="en-US" altLang="en-US" sz="1500" dirty="0" smtClean="0">
                <a:solidFill>
                  <a:schemeClr val="bg1"/>
                </a:solidFill>
                <a:ea typeface="ＭＳ Ｐゴシック" panose="020B0600070205080204" pitchFamily="34" charset="-128"/>
              </a:rPr>
              <a:t> of cancers</a:t>
            </a:r>
            <a:endParaRPr lang="en-US" altLang="en-US" sz="1500" dirty="0" smtClean="0">
              <a:ea typeface="ＭＳ Ｐゴシック" panose="020B0600070205080204" pitchFamily="34" charset="-128"/>
            </a:endParaRPr>
          </a:p>
          <a:p>
            <a:pPr eaLnBrk="1" hangingPunct="1">
              <a:lnSpc>
                <a:spcPct val="90000"/>
              </a:lnSpc>
            </a:pPr>
            <a:r>
              <a:rPr lang="en-US" altLang="en-US" sz="1700" dirty="0" smtClean="0">
                <a:ea typeface="ＭＳ Ｐゴシック" panose="020B0600070205080204" pitchFamily="34" charset="-128"/>
              </a:rPr>
              <a:t>Tumor-suppressor genes-these are genes that stop cells from dividing </a:t>
            </a:r>
          </a:p>
          <a:p>
            <a:pPr lvl="1" eaLnBrk="1" hangingPunct="1">
              <a:lnSpc>
                <a:spcPct val="90000"/>
              </a:lnSpc>
            </a:pPr>
            <a:r>
              <a:rPr lang="en-US" altLang="en-US" sz="1500" dirty="0" smtClean="0">
                <a:ea typeface="ＭＳ Ｐゴシック" panose="020B0600070205080204" pitchFamily="34" charset="-128"/>
              </a:rPr>
              <a:t>P53-mutated in 50% of cancers</a:t>
            </a:r>
          </a:p>
          <a:p>
            <a:pPr lvl="1" eaLnBrk="1" hangingPunct="1">
              <a:lnSpc>
                <a:spcPct val="90000"/>
              </a:lnSpc>
            </a:pPr>
            <a:r>
              <a:rPr lang="en-US" altLang="en-US" sz="1500" dirty="0" err="1" smtClean="0">
                <a:ea typeface="ＭＳ Ｐゴシック" panose="020B0600070205080204" pitchFamily="34" charset="-128"/>
              </a:rPr>
              <a:t>Rb</a:t>
            </a:r>
            <a:r>
              <a:rPr lang="en-US" altLang="en-US" sz="1500" dirty="0" smtClean="0">
                <a:ea typeface="ＭＳ Ｐゴシック" panose="020B0600070205080204" pitchFamily="34" charset="-128"/>
              </a:rPr>
              <a:t>-mutated in 40% of cancers</a:t>
            </a:r>
            <a:endParaRPr lang="en-US" altLang="en-US" sz="1900" dirty="0" smtClean="0">
              <a:ea typeface="ＭＳ Ｐゴシック" panose="020B0600070205080204" pitchFamily="34" charset="-128"/>
            </a:endParaRPr>
          </a:p>
        </p:txBody>
      </p:sp>
      <p:pic>
        <p:nvPicPr>
          <p:cNvPr id="107524" name="Picture 4" descr="19_12CellCyclRegulation_3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050" y="533400"/>
            <a:ext cx="4435475"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ChangeArrowheads="1"/>
          </p:cNvSpPr>
          <p:nvPr>
            <p:ph type="title" idx="4294967295"/>
          </p:nvPr>
        </p:nvSpPr>
        <p:spPr/>
        <p:txBody>
          <a:bodyPr/>
          <a:lstStyle/>
          <a:p>
            <a:pPr eaLnBrk="1" hangingPunct="1"/>
            <a:endParaRPr lang="en-US" altLang="en-US" smtClean="0">
              <a:ea typeface="ＭＳ Ｐゴシック" panose="020B0600070205080204" pitchFamily="34" charset="-128"/>
            </a:endParaRPr>
          </a:p>
        </p:txBody>
      </p:sp>
      <p:sp>
        <p:nvSpPr>
          <p:cNvPr id="109571" name="Rectangle 1027"/>
          <p:cNvSpPr>
            <a:spLocks noGrp="1" noChangeArrowheads="1"/>
          </p:cNvSpPr>
          <p:nvPr>
            <p:ph type="body" idx="4294967295"/>
          </p:nvPr>
        </p:nvSpPr>
        <p:spPr/>
        <p:txBody>
          <a:bodyPr/>
          <a:lstStyle/>
          <a:p>
            <a:pPr eaLnBrk="1" hangingPunct="1"/>
            <a:endParaRPr lang="en-US" altLang="en-US" smtClean="0">
              <a:ea typeface="ＭＳ Ｐゴシック" panose="020B0600070205080204" pitchFamily="34" charset="-128"/>
            </a:endParaRPr>
          </a:p>
        </p:txBody>
      </p:sp>
      <p:pic>
        <p:nvPicPr>
          <p:cNvPr id="109572" name="Picture 1028" descr="19_12CellCyclRegulation_3_L"/>
          <p:cNvPicPr>
            <a:picLocks noChangeAspect="1" noChangeArrowheads="1"/>
          </p:cNvPicPr>
          <p:nvPr/>
        </p:nvPicPr>
        <p:blipFill>
          <a:blip r:embed="rId3">
            <a:extLst>
              <a:ext uri="{28A0092B-C50C-407E-A947-70E740481C1C}">
                <a14:useLocalDpi xmlns:a14="http://schemas.microsoft.com/office/drawing/2010/main" val="0"/>
              </a:ext>
            </a:extLst>
          </a:blip>
          <a:srcRect t="45047" b="15442"/>
          <a:stretch>
            <a:fillRect/>
          </a:stretch>
        </p:blipFill>
        <p:spPr bwMode="auto">
          <a:xfrm>
            <a:off x="228600" y="152400"/>
            <a:ext cx="7908925"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1029" descr="19_12CellCyclRegulation_3_L"/>
          <p:cNvPicPr>
            <a:picLocks noChangeAspect="1" noChangeArrowheads="1"/>
          </p:cNvPicPr>
          <p:nvPr/>
        </p:nvPicPr>
        <p:blipFill>
          <a:blip r:embed="rId3">
            <a:extLst>
              <a:ext uri="{28A0092B-C50C-407E-A947-70E740481C1C}">
                <a14:useLocalDpi xmlns:a14="http://schemas.microsoft.com/office/drawing/2010/main" val="0"/>
              </a:ext>
            </a:extLst>
          </a:blip>
          <a:srcRect t="83195"/>
          <a:stretch>
            <a:fillRect/>
          </a:stretch>
        </p:blipFill>
        <p:spPr bwMode="auto">
          <a:xfrm>
            <a:off x="457200" y="4191000"/>
            <a:ext cx="722312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0245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288"/>
            <a:ext cx="8128000" cy="586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12.5  The cell cycle</a:t>
            </a:r>
            <a:endParaRPr lang="en-US" altLang="en-US" smtClean="0">
              <a:solidFill>
                <a:schemeClr val="tx1"/>
              </a:solidFill>
              <a:ea typeface="ＭＳ Ｐゴシック" panose="020B0600070205080204" pitchFamily="34" charset="-128"/>
            </a:endParaRPr>
          </a:p>
        </p:txBody>
      </p:sp>
      <p:sp>
        <p:nvSpPr>
          <p:cNvPr id="23555"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3556" name="Picture 4" descr="12_05CellCycle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85800"/>
            <a:ext cx="59436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12_04ChromosomeDuplicat_CL"/>
          <p:cNvPicPr>
            <a:picLocks noChangeAspect="1" noChangeArrowheads="1"/>
          </p:cNvPicPr>
          <p:nvPr/>
        </p:nvPicPr>
        <p:blipFill>
          <a:blip r:embed="rId4">
            <a:extLst>
              <a:ext uri="{28A0092B-C50C-407E-A947-70E740481C1C}">
                <a14:useLocalDpi xmlns:a14="http://schemas.microsoft.com/office/drawing/2010/main" val="0"/>
              </a:ext>
            </a:extLst>
          </a:blip>
          <a:srcRect t="77026" r="49327" b="4054"/>
          <a:stretch>
            <a:fillRect/>
          </a:stretch>
        </p:blipFill>
        <p:spPr bwMode="auto">
          <a:xfrm>
            <a:off x="258763" y="4740275"/>
            <a:ext cx="2209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12_04ChromosomeDuplicat_CL"/>
          <p:cNvPicPr>
            <a:picLocks noChangeAspect="1" noChangeArrowheads="1"/>
          </p:cNvPicPr>
          <p:nvPr/>
        </p:nvPicPr>
        <p:blipFill>
          <a:blip r:embed="rId4">
            <a:extLst>
              <a:ext uri="{28A0092B-C50C-407E-A947-70E740481C1C}">
                <a14:useLocalDpi xmlns:a14="http://schemas.microsoft.com/office/drawing/2010/main" val="0"/>
              </a:ext>
            </a:extLst>
          </a:blip>
          <a:srcRect l="12231" t="37837" r="61559" b="43243"/>
          <a:stretch>
            <a:fillRect/>
          </a:stretch>
        </p:blipFill>
        <p:spPr bwMode="auto">
          <a:xfrm>
            <a:off x="3048000" y="441960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12_04ChromosomeDuplicat_CL"/>
          <p:cNvPicPr>
            <a:picLocks noChangeAspect="1" noChangeArrowheads="1"/>
          </p:cNvPicPr>
          <p:nvPr/>
        </p:nvPicPr>
        <p:blipFill>
          <a:blip r:embed="rId4">
            <a:extLst>
              <a:ext uri="{28A0092B-C50C-407E-A947-70E740481C1C}">
                <a14:useLocalDpi xmlns:a14="http://schemas.microsoft.com/office/drawing/2010/main" val="0"/>
              </a:ext>
            </a:extLst>
          </a:blip>
          <a:srcRect l="10484" r="61559" b="80237"/>
          <a:stretch>
            <a:fillRect/>
          </a:stretch>
        </p:blipFill>
        <p:spPr bwMode="auto">
          <a:xfrm>
            <a:off x="1295400" y="762000"/>
            <a:ext cx="12192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p:txBody>
          <a:bodyPr/>
          <a:lstStyle/>
          <a:p>
            <a:pPr eaLnBrk="1" hangingPunct="1"/>
            <a:endParaRPr lang="en-US" altLang="en-US" smtClean="0">
              <a:ea typeface="ＭＳ Ｐゴシック" panose="020B0600070205080204" pitchFamily="34" charset="-128"/>
            </a:endParaRPr>
          </a:p>
        </p:txBody>
      </p:sp>
      <p:sp>
        <p:nvSpPr>
          <p:cNvPr id="113667" name="Rectangle 3"/>
          <p:cNvSpPr>
            <a:spLocks noGrp="1" noChangeArrowheads="1"/>
          </p:cNvSpPr>
          <p:nvPr>
            <p:ph type="body" sz="half" idx="4294967295"/>
          </p:nvPr>
        </p:nvSpPr>
        <p:spPr>
          <a:xfrm>
            <a:off x="406400" y="4968875"/>
            <a:ext cx="6442075" cy="544513"/>
          </a:xfrm>
        </p:spPr>
        <p:txBody>
          <a:bodyPr/>
          <a:lstStyle/>
          <a:p>
            <a:pPr eaLnBrk="1" hangingPunct="1"/>
            <a:r>
              <a:rPr lang="en-US" altLang="en-US" sz="1900" smtClean="0">
                <a:ea typeface="ＭＳ Ｐゴシック" panose="020B0600070205080204" pitchFamily="34" charset="-128"/>
              </a:rPr>
              <a:t>Science, Vol 274. Oct 18,1996. p430</a:t>
            </a:r>
            <a:endParaRPr lang="en-US" altLang="en-US" sz="2500" smtClean="0">
              <a:ea typeface="ＭＳ Ｐゴシック" panose="020B0600070205080204" pitchFamily="34" charset="-128"/>
            </a:endParaRPr>
          </a:p>
        </p:txBody>
      </p:sp>
      <p:pic>
        <p:nvPicPr>
          <p:cNvPr id="113668"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476250"/>
            <a:ext cx="745807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609600" y="544513"/>
            <a:ext cx="7391400" cy="369887"/>
          </a:xfrm>
        </p:spPr>
        <p:txBody>
          <a:bodyPr/>
          <a:lstStyle/>
          <a:p>
            <a:pPr eaLnBrk="1" hangingPunct="1"/>
            <a:r>
              <a:rPr lang="en-US" altLang="en-US" sz="3100" smtClean="0">
                <a:ea typeface="ＭＳ Ｐゴシック" panose="020B0600070205080204" pitchFamily="34" charset="-128"/>
              </a:rPr>
              <a:t>Types and causes of mutations	</a:t>
            </a:r>
            <a:endParaRPr lang="en-US" altLang="en-US" smtClean="0">
              <a:ea typeface="ＭＳ Ｐゴシック" panose="020B0600070205080204" pitchFamily="34" charset="-128"/>
            </a:endParaRPr>
          </a:p>
        </p:txBody>
      </p:sp>
      <p:sp>
        <p:nvSpPr>
          <p:cNvPr id="115715" name="Rectangle 3"/>
          <p:cNvSpPr>
            <a:spLocks noGrp="1" noChangeArrowheads="1"/>
          </p:cNvSpPr>
          <p:nvPr>
            <p:ph type="body" idx="4294967295"/>
          </p:nvPr>
        </p:nvSpPr>
        <p:spPr>
          <a:xfrm>
            <a:off x="533400" y="1447800"/>
            <a:ext cx="6918325" cy="3675063"/>
          </a:xfrm>
        </p:spPr>
        <p:txBody>
          <a:bodyPr/>
          <a:lstStyle/>
          <a:p>
            <a:pPr eaLnBrk="1" hangingPunct="1">
              <a:lnSpc>
                <a:spcPct val="90000"/>
              </a:lnSpc>
            </a:pPr>
            <a:r>
              <a:rPr lang="en-US" altLang="en-US" sz="2500" smtClean="0">
                <a:ea typeface="ＭＳ Ｐゴシック" panose="020B0600070205080204" pitchFamily="34" charset="-128"/>
              </a:rPr>
              <a:t>Rearrangements</a:t>
            </a:r>
          </a:p>
          <a:p>
            <a:pPr lvl="1" eaLnBrk="1" hangingPunct="1">
              <a:lnSpc>
                <a:spcPct val="90000"/>
              </a:lnSpc>
            </a:pPr>
            <a:r>
              <a:rPr lang="en-US" altLang="en-US" sz="2100" smtClean="0">
                <a:ea typeface="ＭＳ Ｐゴシック" panose="020B0600070205080204" pitchFamily="34" charset="-128"/>
              </a:rPr>
              <a:t>Ionizing radiation- forms free radicals that damage DNA</a:t>
            </a:r>
          </a:p>
          <a:p>
            <a:pPr lvl="2" eaLnBrk="1" hangingPunct="1">
              <a:lnSpc>
                <a:spcPct val="90000"/>
              </a:lnSpc>
            </a:pPr>
            <a:r>
              <a:rPr lang="en-US" altLang="en-US" sz="1900" smtClean="0">
                <a:ea typeface="ＭＳ Ｐゴシック" panose="020B0600070205080204" pitchFamily="34" charset="-128"/>
              </a:rPr>
              <a:t>Translocation</a:t>
            </a:r>
          </a:p>
          <a:p>
            <a:pPr lvl="2" eaLnBrk="1" hangingPunct="1">
              <a:lnSpc>
                <a:spcPct val="90000"/>
              </a:lnSpc>
            </a:pPr>
            <a:r>
              <a:rPr lang="en-US" altLang="en-US" sz="1900" smtClean="0">
                <a:ea typeface="ＭＳ Ｐゴシック" panose="020B0600070205080204" pitchFamily="34" charset="-128"/>
              </a:rPr>
              <a:t>Duplications</a:t>
            </a:r>
          </a:p>
          <a:p>
            <a:pPr lvl="2" eaLnBrk="1" hangingPunct="1">
              <a:lnSpc>
                <a:spcPct val="90000"/>
              </a:lnSpc>
            </a:pPr>
            <a:r>
              <a:rPr lang="en-US" altLang="en-US" sz="1900" smtClean="0">
                <a:ea typeface="ＭＳ Ｐゴシック" panose="020B0600070205080204" pitchFamily="34" charset="-128"/>
              </a:rPr>
              <a:t>Inversions</a:t>
            </a:r>
          </a:p>
          <a:p>
            <a:pPr lvl="2" eaLnBrk="1" hangingPunct="1">
              <a:lnSpc>
                <a:spcPct val="90000"/>
              </a:lnSpc>
            </a:pPr>
            <a:r>
              <a:rPr lang="en-US" altLang="en-US" sz="1900" smtClean="0">
                <a:ea typeface="ＭＳ Ｐゴシック" panose="020B0600070205080204" pitchFamily="34" charset="-128"/>
              </a:rPr>
              <a:t>deletions</a:t>
            </a:r>
          </a:p>
          <a:p>
            <a:pPr lvl="1" eaLnBrk="1" hangingPunct="1">
              <a:lnSpc>
                <a:spcPct val="90000"/>
              </a:lnSpc>
            </a:pPr>
            <a:r>
              <a:rPr lang="en-US" altLang="en-US" sz="2100" smtClean="0">
                <a:ea typeface="ＭＳ Ｐゴシック" panose="020B0600070205080204" pitchFamily="34" charset="-128"/>
              </a:rPr>
              <a:t>Spontaneous mutagenesis- slipped mispairing </a:t>
            </a:r>
          </a:p>
          <a:p>
            <a:pPr eaLnBrk="1" hangingPunct="1">
              <a:lnSpc>
                <a:spcPct val="90000"/>
              </a:lnSpc>
            </a:pPr>
            <a:r>
              <a:rPr lang="en-US" altLang="en-US" sz="2500" smtClean="0">
                <a:ea typeface="ＭＳ Ｐゴシック" panose="020B0600070205080204" pitchFamily="34" charset="-128"/>
              </a:rPr>
              <a:t>Point mutations</a:t>
            </a:r>
          </a:p>
          <a:p>
            <a:pPr lvl="1" eaLnBrk="1" hangingPunct="1">
              <a:lnSpc>
                <a:spcPct val="90000"/>
              </a:lnSpc>
            </a:pPr>
            <a:r>
              <a:rPr lang="en-US" altLang="en-US" sz="2100" smtClean="0">
                <a:ea typeface="ＭＳ Ｐゴシック" panose="020B0600070205080204" pitchFamily="34" charset="-128"/>
              </a:rPr>
              <a:t>UV light- pyrimidine dimers</a:t>
            </a:r>
          </a:p>
          <a:p>
            <a:pPr lvl="1" eaLnBrk="1" hangingPunct="1">
              <a:lnSpc>
                <a:spcPct val="90000"/>
              </a:lnSpc>
            </a:pPr>
            <a:r>
              <a:rPr lang="en-US" altLang="en-US" sz="2100" smtClean="0">
                <a:ea typeface="ＭＳ Ｐゴシック" panose="020B0600070205080204" pitchFamily="34" charset="-128"/>
              </a:rPr>
              <a:t>Chemical mutagenesis </a:t>
            </a:r>
          </a:p>
          <a:p>
            <a:pPr eaLnBrk="1" hangingPunct="1">
              <a:lnSpc>
                <a:spcPct val="90000"/>
              </a:lnSpc>
            </a:pPr>
            <a:endParaRPr lang="en-US" altLang="en-US" sz="2500" smtClean="0">
              <a:ea typeface="ＭＳ Ｐゴシック" panose="020B0600070205080204" pitchFamily="34" charset="-128"/>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16.17  Nucleotide excision repair of DNA damage</a:t>
            </a:r>
            <a:endParaRPr lang="en-US" altLang="en-US" smtClean="0">
              <a:solidFill>
                <a:schemeClr val="tx1"/>
              </a:solidFill>
              <a:ea typeface="ＭＳ Ｐゴシック" panose="020B0600070205080204" pitchFamily="34" charset="-128"/>
            </a:endParaRPr>
          </a:p>
        </p:txBody>
      </p:sp>
      <p:sp>
        <p:nvSpPr>
          <p:cNvPr id="117763"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7764"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0"/>
            <a:ext cx="4548188"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5" descr="0400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57200"/>
            <a:ext cx="310832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7766" name="Group 6"/>
          <p:cNvGrpSpPr>
            <a:grpSpLocks/>
          </p:cNvGrpSpPr>
          <p:nvPr/>
        </p:nvGrpSpPr>
        <p:grpSpPr bwMode="auto">
          <a:xfrm>
            <a:off x="4876800" y="3429000"/>
            <a:ext cx="2590800" cy="2697163"/>
            <a:chOff x="-144" y="240"/>
            <a:chExt cx="2841" cy="3072"/>
          </a:xfrm>
        </p:grpSpPr>
        <p:pic>
          <p:nvPicPr>
            <p:cNvPr id="117768" name="Picture 7"/>
            <p:cNvPicPr>
              <a:picLocks noChangeAspect="1" noChangeArrowheads="1"/>
            </p:cNvPicPr>
            <p:nvPr/>
          </p:nvPicPr>
          <p:blipFill>
            <a:blip r:embed="rId5">
              <a:extLst>
                <a:ext uri="{28A0092B-C50C-407E-A947-70E740481C1C}">
                  <a14:useLocalDpi xmlns:a14="http://schemas.microsoft.com/office/drawing/2010/main" val="0"/>
                </a:ext>
              </a:extLst>
            </a:blip>
            <a:srcRect l="74814" t="4546" b="25757"/>
            <a:stretch>
              <a:fillRect/>
            </a:stretch>
          </p:blipFill>
          <p:spPr bwMode="auto">
            <a:xfrm>
              <a:off x="1968" y="240"/>
              <a:ext cx="711"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7769" name="Group 8"/>
            <p:cNvGrpSpPr>
              <a:grpSpLocks/>
            </p:cNvGrpSpPr>
            <p:nvPr/>
          </p:nvGrpSpPr>
          <p:grpSpPr bwMode="auto">
            <a:xfrm>
              <a:off x="-144" y="240"/>
              <a:ext cx="2841" cy="3072"/>
              <a:chOff x="87" y="144"/>
              <a:chExt cx="2841" cy="3072"/>
            </a:xfrm>
          </p:grpSpPr>
          <p:pic>
            <p:nvPicPr>
              <p:cNvPr id="117771" name="Picture 9"/>
              <p:cNvPicPr>
                <a:picLocks noChangeAspect="1" noChangeArrowheads="1"/>
              </p:cNvPicPr>
              <p:nvPr/>
            </p:nvPicPr>
            <p:blipFill>
              <a:blip r:embed="rId5">
                <a:extLst>
                  <a:ext uri="{28A0092B-C50C-407E-A947-70E740481C1C}">
                    <a14:useLocalDpi xmlns:a14="http://schemas.microsoft.com/office/drawing/2010/main" val="0"/>
                  </a:ext>
                </a:extLst>
              </a:blip>
              <a:srcRect t="40483" b="25757"/>
              <a:stretch>
                <a:fillRect/>
              </a:stretch>
            </p:blipFill>
            <p:spPr bwMode="auto">
              <a:xfrm>
                <a:off x="105" y="1728"/>
                <a:ext cx="2823"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2" name="Picture 10"/>
              <p:cNvPicPr>
                <a:picLocks noChangeAspect="1" noChangeArrowheads="1"/>
              </p:cNvPicPr>
              <p:nvPr/>
            </p:nvPicPr>
            <p:blipFill>
              <a:blip r:embed="rId5">
                <a:extLst>
                  <a:ext uri="{28A0092B-C50C-407E-A947-70E740481C1C}">
                    <a14:useLocalDpi xmlns:a14="http://schemas.microsoft.com/office/drawing/2010/main" val="0"/>
                  </a:ext>
                </a:extLst>
              </a:blip>
              <a:srcRect t="4546" b="66051"/>
              <a:stretch>
                <a:fillRect/>
              </a:stretch>
            </p:blipFill>
            <p:spPr bwMode="auto">
              <a:xfrm>
                <a:off x="96" y="144"/>
                <a:ext cx="2823"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3" name="Picture 11"/>
              <p:cNvPicPr>
                <a:picLocks noChangeAspect="1" noChangeArrowheads="1"/>
              </p:cNvPicPr>
              <p:nvPr/>
            </p:nvPicPr>
            <p:blipFill>
              <a:blip r:embed="rId5">
                <a:extLst>
                  <a:ext uri="{28A0092B-C50C-407E-A947-70E740481C1C}">
                    <a14:useLocalDpi xmlns:a14="http://schemas.microsoft.com/office/drawing/2010/main" val="0"/>
                  </a:ext>
                </a:extLst>
              </a:blip>
              <a:srcRect t="4546" r="43889" b="25757"/>
              <a:stretch>
                <a:fillRect/>
              </a:stretch>
            </p:blipFill>
            <p:spPr bwMode="auto">
              <a:xfrm>
                <a:off x="87" y="144"/>
                <a:ext cx="1584"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7770" name="Rectangle 12"/>
            <p:cNvSpPr>
              <a:spLocks noChangeArrowheads="1"/>
            </p:cNvSpPr>
            <p:nvPr/>
          </p:nvSpPr>
          <p:spPr bwMode="auto">
            <a:xfrm>
              <a:off x="1413" y="1533"/>
              <a:ext cx="624" cy="288"/>
            </a:xfrm>
            <a:prstGeom prst="rect">
              <a:avLst/>
            </a:prstGeom>
            <a:solidFill>
              <a:schemeClr val="bg2"/>
            </a:solidFill>
            <a:ln w="12700">
              <a:solidFill>
                <a:schemeClr val="bg2"/>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endParaRPr>
            </a:p>
          </p:txBody>
        </p:sp>
      </p:grpSp>
      <p:sp>
        <p:nvSpPr>
          <p:cNvPr id="117767" name="Rectangle 13"/>
          <p:cNvSpPr>
            <a:spLocks noChangeArrowheads="1"/>
          </p:cNvSpPr>
          <p:nvPr/>
        </p:nvSpPr>
        <p:spPr bwMode="auto">
          <a:xfrm>
            <a:off x="5105400" y="3048000"/>
            <a:ext cx="2751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Xeroderma pigmentosum</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406400" y="246063"/>
            <a:ext cx="4089400" cy="2268537"/>
          </a:xfrm>
        </p:spPr>
        <p:txBody>
          <a:bodyPr/>
          <a:lstStyle/>
          <a:p>
            <a:pPr algn="l" eaLnBrk="1" hangingPunct="1"/>
            <a:r>
              <a:rPr lang="en-US" altLang="en-US" smtClean="0">
                <a:ea typeface="ＭＳ Ｐゴシック" panose="020B0600070205080204" pitchFamily="34" charset="-128"/>
              </a:rPr>
              <a:t>Chemical mutagenesis</a:t>
            </a:r>
          </a:p>
        </p:txBody>
      </p:sp>
      <p:pic>
        <p:nvPicPr>
          <p:cNvPr id="119811"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463" y="106363"/>
            <a:ext cx="3182937" cy="591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304800" y="381000"/>
            <a:ext cx="7324725" cy="439738"/>
          </a:xfrm>
        </p:spPr>
        <p:txBody>
          <a:bodyPr/>
          <a:lstStyle/>
          <a:p>
            <a:pPr algn="l" eaLnBrk="1" hangingPunct="1"/>
            <a:r>
              <a:rPr lang="en-US" altLang="en-US" sz="3100" smtClean="0">
                <a:ea typeface="ＭＳ Ｐゴシック" panose="020B0600070205080204" pitchFamily="34" charset="-128"/>
              </a:rPr>
              <a:t>Chemical</a:t>
            </a:r>
            <a:br>
              <a:rPr lang="en-US" altLang="en-US" sz="3100" smtClean="0">
                <a:ea typeface="ＭＳ Ｐゴシック" panose="020B0600070205080204" pitchFamily="34" charset="-128"/>
              </a:rPr>
            </a:br>
            <a:r>
              <a:rPr lang="en-US" altLang="en-US" sz="3100" smtClean="0">
                <a:ea typeface="ＭＳ Ｐゴシック" panose="020B0600070205080204" pitchFamily="34" charset="-128"/>
              </a:rPr>
              <a:t> mutagenesis</a:t>
            </a:r>
            <a:endParaRPr lang="en-US" altLang="en-US" smtClean="0">
              <a:ea typeface="ＭＳ Ｐゴシック" panose="020B0600070205080204" pitchFamily="34" charset="-128"/>
            </a:endParaRPr>
          </a:p>
        </p:txBody>
      </p:sp>
      <p:sp>
        <p:nvSpPr>
          <p:cNvPr id="121859" name="Rectangle 3"/>
          <p:cNvSpPr>
            <a:spLocks noGrp="1" noChangeArrowheads="1"/>
          </p:cNvSpPr>
          <p:nvPr>
            <p:ph type="body" idx="4294967295"/>
          </p:nvPr>
        </p:nvSpPr>
        <p:spPr>
          <a:xfrm>
            <a:off x="228600" y="1752600"/>
            <a:ext cx="2336800" cy="3257550"/>
          </a:xfrm>
        </p:spPr>
        <p:txBody>
          <a:bodyPr/>
          <a:lstStyle/>
          <a:p>
            <a:pPr eaLnBrk="1" hangingPunct="1"/>
            <a:r>
              <a:rPr lang="en-US" altLang="en-US" sz="1900" smtClean="0">
                <a:ea typeface="ＭＳ Ｐゴシック" panose="020B0600070205080204" pitchFamily="34" charset="-128"/>
              </a:rPr>
              <a:t>Ames test</a:t>
            </a:r>
          </a:p>
          <a:p>
            <a:pPr eaLnBrk="1" hangingPunct="1"/>
            <a:endParaRPr lang="en-US" altLang="en-US" sz="1900" smtClean="0">
              <a:ea typeface="ＭＳ Ｐゴシック" panose="020B0600070205080204" pitchFamily="34" charset="-128"/>
            </a:endParaRPr>
          </a:p>
          <a:p>
            <a:pPr eaLnBrk="1" hangingPunct="1"/>
            <a:endParaRPr lang="en-US" altLang="en-US" sz="1900" smtClean="0">
              <a:ea typeface="ＭＳ Ｐゴシック" panose="020B0600070205080204" pitchFamily="34" charset="-128"/>
            </a:endParaRPr>
          </a:p>
          <a:p>
            <a:pPr eaLnBrk="1" hangingPunct="1"/>
            <a:endParaRPr lang="en-US" altLang="en-US" sz="1900" smtClean="0">
              <a:ea typeface="ＭＳ Ｐゴシック" panose="020B0600070205080204" pitchFamily="34" charset="-128"/>
            </a:endParaRPr>
          </a:p>
          <a:p>
            <a:pPr eaLnBrk="1" hangingPunct="1"/>
            <a:endParaRPr lang="en-US" altLang="en-US" sz="1900" smtClean="0">
              <a:ea typeface="ＭＳ Ｐゴシック" panose="020B0600070205080204" pitchFamily="34" charset="-128"/>
            </a:endParaRPr>
          </a:p>
          <a:p>
            <a:pPr eaLnBrk="1" hangingPunct="1"/>
            <a:r>
              <a:rPr lang="en-US" altLang="en-US" sz="1900" smtClean="0">
                <a:ea typeface="ＭＳ Ｐゴシック" panose="020B0600070205080204" pitchFamily="34" charset="-128"/>
              </a:rPr>
              <a:t>Aflatoxin-from the fungus </a:t>
            </a:r>
            <a:r>
              <a:rPr lang="en-US" altLang="en-US" sz="1900" i="1" smtClean="0">
                <a:ea typeface="ＭＳ Ｐゴシック" panose="020B0600070205080204" pitchFamily="34" charset="-128"/>
              </a:rPr>
              <a:t>aspergillus</a:t>
            </a:r>
            <a:r>
              <a:rPr lang="en-US" altLang="en-US" sz="1900" smtClean="0">
                <a:ea typeface="ＭＳ Ｐゴシック" panose="020B0600070205080204" pitchFamily="34" charset="-128"/>
              </a:rPr>
              <a:t> that grows on rotting peanuts</a:t>
            </a:r>
            <a:endParaRPr lang="en-US" altLang="en-US" smtClean="0">
              <a:ea typeface="ＭＳ Ｐゴシック" panose="020B0600070205080204" pitchFamily="34" charset="-128"/>
            </a:endParaRPr>
          </a:p>
        </p:txBody>
      </p:sp>
      <p:pic>
        <p:nvPicPr>
          <p:cNvPr id="121860" name="Picture 4" descr="0407l"/>
          <p:cNvPicPr>
            <a:picLocks noChangeAspect="1" noChangeArrowheads="1"/>
          </p:cNvPicPr>
          <p:nvPr/>
        </p:nvPicPr>
        <p:blipFill>
          <a:blip r:embed="rId3">
            <a:extLst>
              <a:ext uri="{28A0092B-C50C-407E-A947-70E740481C1C}">
                <a14:useLocalDpi xmlns:a14="http://schemas.microsoft.com/office/drawing/2010/main" val="0"/>
              </a:ext>
            </a:extLst>
          </a:blip>
          <a:srcRect t="-235"/>
          <a:stretch>
            <a:fillRect/>
          </a:stretch>
        </p:blipFill>
        <p:spPr bwMode="auto">
          <a:xfrm>
            <a:off x="3810000" y="152400"/>
            <a:ext cx="38862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5"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124200"/>
            <a:ext cx="3890963"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p:txBody>
          <a:bodyPr/>
          <a:lstStyle/>
          <a:p>
            <a:pPr eaLnBrk="1" hangingPunct="1"/>
            <a:r>
              <a:rPr lang="en-US" altLang="en-US" smtClean="0">
                <a:ea typeface="ＭＳ Ｐゴシック" panose="020B0600070205080204" pitchFamily="34" charset="-128"/>
              </a:rPr>
              <a:t>Viruses cause cancer</a:t>
            </a:r>
          </a:p>
        </p:txBody>
      </p:sp>
      <p:sp>
        <p:nvSpPr>
          <p:cNvPr id="123907" name="Rectangle 3"/>
          <p:cNvSpPr>
            <a:spLocks noGrp="1" noChangeArrowheads="1"/>
          </p:cNvSpPr>
          <p:nvPr>
            <p:ph type="body" idx="4294967295"/>
          </p:nvPr>
        </p:nvSpPr>
        <p:spPr/>
        <p:txBody>
          <a:bodyPr/>
          <a:lstStyle/>
          <a:p>
            <a:pPr eaLnBrk="1" hangingPunct="1"/>
            <a:r>
              <a:rPr lang="en-US" altLang="en-US" smtClean="0">
                <a:solidFill>
                  <a:schemeClr val="hlink"/>
                </a:solidFill>
                <a:ea typeface="ＭＳ Ｐゴシック" panose="020B0600070205080204" pitchFamily="34" charset="-128"/>
              </a:rPr>
              <a:t>RNA viruses (retroviruses).  Cause cancer by adding oncogenes to cells.</a:t>
            </a:r>
          </a:p>
          <a:p>
            <a:pPr lvl="1" eaLnBrk="1" hangingPunct="1"/>
            <a:r>
              <a:rPr lang="en-US" altLang="en-US" smtClean="0">
                <a:solidFill>
                  <a:schemeClr val="hlink"/>
                </a:solidFill>
                <a:ea typeface="ＭＳ Ｐゴシック" panose="020B0600070205080204" pitchFamily="34" charset="-128"/>
              </a:rPr>
              <a:t>Pick up RNA copies of proto-oncogenes and transfer them to other cells by infection</a:t>
            </a:r>
            <a:endParaRPr lang="en-US" altLang="en-US" smtClean="0">
              <a:ea typeface="ＭＳ Ｐゴシック" panose="020B0600070205080204" pitchFamily="34" charset="-128"/>
            </a:endParaRPr>
          </a:p>
          <a:p>
            <a:pPr eaLnBrk="1" hangingPunct="1"/>
            <a:r>
              <a:rPr lang="en-US" altLang="en-US" smtClean="0">
                <a:solidFill>
                  <a:srgbClr val="4F4F4F"/>
                </a:solidFill>
                <a:ea typeface="ＭＳ Ｐゴシック" panose="020B0600070205080204" pitchFamily="34" charset="-128"/>
              </a:rPr>
              <a:t>DNA viruses.  Cause cancer by blocking tumor-suppressor proteins.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0410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288"/>
            <a:ext cx="8128000" cy="594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3"/>
          <p:cNvSpPr>
            <a:spLocks noChangeArrowheads="1"/>
          </p:cNvSpPr>
          <p:nvPr/>
        </p:nvSpPr>
        <p:spPr bwMode="auto">
          <a:xfrm>
            <a:off x="5029200" y="2667000"/>
            <a:ext cx="3108325" cy="838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0409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288"/>
            <a:ext cx="8128000" cy="586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19.13  Genetic changes that can turn proto-ocogenes into oncogenes</a:t>
            </a:r>
            <a:endParaRPr lang="en-US" altLang="en-US" smtClean="0">
              <a:solidFill>
                <a:schemeClr val="tx1"/>
              </a:solidFill>
              <a:latin typeface="Times New Roman" panose="02020603050405020304" pitchFamily="18" charset="0"/>
              <a:ea typeface="ＭＳ Ｐゴシック" panose="020B0600070205080204" pitchFamily="34" charset="-128"/>
            </a:endParaRPr>
          </a:p>
        </p:txBody>
      </p:sp>
      <p:sp>
        <p:nvSpPr>
          <p:cNvPr id="130051"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0052"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b="5016"/>
          <a:stretch>
            <a:fillRect/>
          </a:stretch>
        </p:blipFill>
        <p:spPr bwMode="auto">
          <a:xfrm>
            <a:off x="68263" y="1225550"/>
            <a:ext cx="80010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Rectangle 5"/>
          <p:cNvSpPr>
            <a:spLocks noChangeArrowheads="1"/>
          </p:cNvSpPr>
          <p:nvPr/>
        </p:nvSpPr>
        <p:spPr bwMode="auto">
          <a:xfrm>
            <a:off x="2286000" y="2743200"/>
            <a:ext cx="3810000" cy="2209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p:txBody>
          <a:bodyPr/>
          <a:lstStyle/>
          <a:p>
            <a:pPr eaLnBrk="1" hangingPunct="1"/>
            <a:r>
              <a:rPr lang="en-US" altLang="en-US" smtClean="0">
                <a:ea typeface="ＭＳ Ｐゴシック" panose="020B0600070205080204" pitchFamily="34" charset="-128"/>
              </a:rPr>
              <a:t>Viruses cause cancer</a:t>
            </a:r>
          </a:p>
        </p:txBody>
      </p:sp>
      <p:sp>
        <p:nvSpPr>
          <p:cNvPr id="132099" name="Rectangle 3"/>
          <p:cNvSpPr>
            <a:spLocks noGrp="1" noChangeArrowheads="1"/>
          </p:cNvSpPr>
          <p:nvPr>
            <p:ph type="body" idx="4294967295"/>
          </p:nvPr>
        </p:nvSpPr>
        <p:spPr/>
        <p:txBody>
          <a:bodyPr/>
          <a:lstStyle/>
          <a:p>
            <a:pPr eaLnBrk="1" hangingPunct="1"/>
            <a:r>
              <a:rPr lang="en-US" altLang="en-US" smtClean="0">
                <a:solidFill>
                  <a:srgbClr val="4F4F4F"/>
                </a:solidFill>
                <a:ea typeface="ＭＳ Ｐゴシック" panose="020B0600070205080204" pitchFamily="34" charset="-128"/>
              </a:rPr>
              <a:t>RNA viruses (retroviruses).  Cause cancer by adding oncogenes to cells.</a:t>
            </a:r>
            <a:endParaRPr lang="en-US" altLang="en-US" smtClean="0">
              <a:ea typeface="ＭＳ Ｐゴシック" panose="020B0600070205080204" pitchFamily="34" charset="-128"/>
            </a:endParaRPr>
          </a:p>
          <a:p>
            <a:pPr eaLnBrk="1" hangingPunct="1"/>
            <a:r>
              <a:rPr lang="en-US" altLang="en-US" smtClean="0">
                <a:solidFill>
                  <a:schemeClr val="hlink"/>
                </a:solidFill>
                <a:ea typeface="ＭＳ Ｐゴシック" panose="020B0600070205080204" pitchFamily="34" charset="-128"/>
              </a:rPr>
              <a:t>DNA viruses.  Cause cancer by blocking tumor-suppressor proteins.</a:t>
            </a:r>
          </a:p>
          <a:p>
            <a:pPr lvl="1" eaLnBrk="1" hangingPunct="1"/>
            <a:r>
              <a:rPr lang="en-US" altLang="en-US" smtClean="0">
                <a:solidFill>
                  <a:schemeClr val="hlink"/>
                </a:solidFill>
                <a:ea typeface="ＭＳ Ｐゴシック" panose="020B0600070205080204" pitchFamily="34" charset="-128"/>
              </a:rPr>
              <a:t>Viruses produce proteins that bind to p53 and RB</a:t>
            </a:r>
            <a:endParaRPr lang="en-US" altLang="en-US" smtClean="0">
              <a:ea typeface="ＭＳ Ｐゴシック" panose="020B0600070205080204" pitchFamily="34" charset="-12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16.12  Origins of replication in eukaryotes</a:t>
            </a:r>
            <a:endParaRPr lang="en-US" altLang="en-US" smtClean="0">
              <a:solidFill>
                <a:schemeClr val="tx1"/>
              </a:solidFill>
              <a:ea typeface="ＭＳ Ｐゴシック" panose="020B0600070205080204" pitchFamily="34" charset="-128"/>
            </a:endParaRPr>
          </a:p>
        </p:txBody>
      </p:sp>
      <p:sp>
        <p:nvSpPr>
          <p:cNvPr id="25603"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5604"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352425"/>
            <a:ext cx="800735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277813"/>
            <a:ext cx="8027988" cy="560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Text Box 3"/>
          <p:cNvSpPr txBox="1">
            <a:spLocks noChangeArrowheads="1"/>
          </p:cNvSpPr>
          <p:nvPr/>
        </p:nvSpPr>
        <p:spPr bwMode="auto">
          <a:xfrm>
            <a:off x="685800" y="381000"/>
            <a:ext cx="7451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solidFill>
                  <a:srgbClr val="000000"/>
                </a:solidFill>
              </a:rPr>
              <a:t>DNA viruses produce proteins that block tumor-suppressor action.</a:t>
            </a:r>
            <a:endParaRPr lang="en-US" altLang="en-US">
              <a:latin typeface="Times" panose="02020603050405020304" pitchFamily="18" charset="0"/>
            </a:endParaRPr>
          </a:p>
        </p:txBody>
      </p:sp>
      <p:sp>
        <p:nvSpPr>
          <p:cNvPr id="134148" name="Text Box 4"/>
          <p:cNvSpPr txBox="1">
            <a:spLocks noChangeArrowheads="1"/>
          </p:cNvSpPr>
          <p:nvPr/>
        </p:nvSpPr>
        <p:spPr bwMode="auto">
          <a:xfrm>
            <a:off x="1371600" y="50292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solidFill>
                  <a:srgbClr val="000000"/>
                </a:solidFill>
              </a:rPr>
              <a:t>Normal</a:t>
            </a:r>
            <a:endParaRPr lang="en-US" altLang="en-US">
              <a:solidFill>
                <a:srgbClr val="000000"/>
              </a:solidFill>
              <a:latin typeface="Times" panose="02020603050405020304" pitchFamily="18" charset="0"/>
            </a:endParaRPr>
          </a:p>
        </p:txBody>
      </p:sp>
      <p:sp>
        <p:nvSpPr>
          <p:cNvPr id="134149" name="Text Box 5"/>
          <p:cNvSpPr txBox="1">
            <a:spLocks noChangeArrowheads="1"/>
          </p:cNvSpPr>
          <p:nvPr/>
        </p:nvSpPr>
        <p:spPr bwMode="auto">
          <a:xfrm>
            <a:off x="4419600" y="4724400"/>
            <a:ext cx="327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a:solidFill>
                  <a:srgbClr val="000000"/>
                </a:solidFill>
              </a:rPr>
              <a:t>Virus infected (SV40/papillomavirus)</a:t>
            </a:r>
            <a:endParaRPr lang="en-US" altLang="en-US">
              <a:solidFill>
                <a:srgbClr val="000000"/>
              </a:solidFill>
              <a:latin typeface="Times" panose="02020603050405020304" pitchFamily="18"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p:txBody>
          <a:bodyPr/>
          <a:lstStyle/>
          <a:p>
            <a:pPr eaLnBrk="1" hangingPunct="1"/>
            <a:endParaRPr lang="en-US" altLang="en-US" smtClean="0">
              <a:ea typeface="ＭＳ Ｐゴシック" panose="020B0600070205080204" pitchFamily="34" charset="-128"/>
            </a:endParaRPr>
          </a:p>
        </p:txBody>
      </p:sp>
      <p:sp>
        <p:nvSpPr>
          <p:cNvPr id="136195" name="Rectangle 3"/>
          <p:cNvSpPr>
            <a:spLocks noGrp="1" noChangeArrowheads="1"/>
          </p:cNvSpPr>
          <p:nvPr>
            <p:ph type="body" idx="4294967295"/>
          </p:nvPr>
        </p:nvSpPr>
        <p:spPr/>
        <p:txBody>
          <a:bodyPr/>
          <a:lstStyle/>
          <a:p>
            <a:pPr eaLnBrk="1" hangingPunct="1"/>
            <a:endParaRPr lang="en-US" altLang="en-US" smtClean="0">
              <a:ea typeface="ＭＳ Ｐゴシック" panose="020B0600070205080204" pitchFamily="34" charset="-128"/>
            </a:endParaRPr>
          </a:p>
        </p:txBody>
      </p:sp>
      <p:pic>
        <p:nvPicPr>
          <p:cNvPr id="136196"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4288"/>
            <a:ext cx="8129588" cy="594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l="21159" t="24358" r="21890" b="26541"/>
          <a:stretch>
            <a:fillRect/>
          </a:stretch>
        </p:blipFill>
        <p:spPr bwMode="auto">
          <a:xfrm>
            <a:off x="1143000" y="1447800"/>
            <a:ext cx="5562600"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Text Box 3"/>
          <p:cNvSpPr txBox="1">
            <a:spLocks noChangeArrowheads="1"/>
          </p:cNvSpPr>
          <p:nvPr/>
        </p:nvSpPr>
        <p:spPr bwMode="auto">
          <a:xfrm>
            <a:off x="5334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a:t>Not all cancers are alike!</a:t>
            </a:r>
            <a:endParaRPr lang="en-US" altLang="en-US">
              <a:latin typeface="Times" panose="02020603050405020304" pitchFamily="18"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0447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288"/>
            <a:ext cx="8128000" cy="586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12.5  The cell cycle</a:t>
            </a:r>
            <a:endParaRPr lang="en-US" altLang="en-US" smtClean="0">
              <a:solidFill>
                <a:schemeClr val="tx1"/>
              </a:solidFill>
              <a:ea typeface="ＭＳ Ｐゴシック" panose="020B0600070205080204" pitchFamily="34" charset="-128"/>
            </a:endParaRPr>
          </a:p>
        </p:txBody>
      </p:sp>
      <p:sp>
        <p:nvSpPr>
          <p:cNvPr id="27651"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7652" name="Picture 5" descr="12_05CellCycle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75438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6"/>
          <p:cNvSpPr>
            <a:spLocks noChangeArrowheads="1"/>
          </p:cNvSpPr>
          <p:nvPr/>
        </p:nvSpPr>
        <p:spPr bwMode="auto">
          <a:xfrm>
            <a:off x="304800" y="2819400"/>
            <a:ext cx="3581400" cy="2590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r="16873" b="54489"/>
          <a:stretch>
            <a:fillRect/>
          </a:stretch>
        </p:blipFill>
        <p:spPr bwMode="auto">
          <a:xfrm>
            <a:off x="228600" y="0"/>
            <a:ext cx="38100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r="15874" b="54492"/>
          <a:stretch>
            <a:fillRect/>
          </a:stretch>
        </p:blipFill>
        <p:spPr bwMode="auto">
          <a:xfrm>
            <a:off x="228600" y="3041650"/>
            <a:ext cx="3810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t="48120" r="16873" b="7196"/>
          <a:stretch>
            <a:fillRect/>
          </a:stretch>
        </p:blipFill>
        <p:spPr bwMode="auto">
          <a:xfrm>
            <a:off x="4343400" y="101600"/>
            <a:ext cx="36576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t="47981" r="15874" b="6561"/>
          <a:stretch>
            <a:fillRect/>
          </a:stretch>
        </p:blipFill>
        <p:spPr bwMode="auto">
          <a:xfrm>
            <a:off x="4343400" y="3048000"/>
            <a:ext cx="379412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0"/>
            <a:ext cx="7864475" cy="407988"/>
          </a:xfrm>
          <a:noFill/>
        </p:spPr>
        <p:txBody>
          <a:bodyPr lIns="81496" tIns="40748" rIns="81496" bIns="40748"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12.6  The stages of mitotic cell division in an animal cell: G</a:t>
            </a:r>
            <a:r>
              <a:rPr lang="en-US" altLang="en-US" sz="1500" baseline="-25000" smtClean="0">
                <a:solidFill>
                  <a:schemeClr val="tx1"/>
                </a:solidFill>
                <a:ea typeface="ＭＳ Ｐゴシック" panose="020B0600070205080204" pitchFamily="34" charset="-128"/>
              </a:rPr>
              <a:t>2 </a:t>
            </a:r>
            <a:r>
              <a:rPr lang="en-US" altLang="en-US" sz="1500" smtClean="0">
                <a:solidFill>
                  <a:schemeClr val="tx1"/>
                </a:solidFill>
                <a:ea typeface="ＭＳ Ｐゴシック" panose="020B0600070205080204" pitchFamily="34" charset="-128"/>
              </a:rPr>
              <a:t>phase; prophase; prometaphase</a:t>
            </a:r>
            <a:endParaRPr lang="en-US" altLang="en-US" smtClean="0">
              <a:solidFill>
                <a:schemeClr val="tx1"/>
              </a:solidFill>
              <a:ea typeface="ＭＳ Ｐゴシック" panose="020B0600070205080204" pitchFamily="34" charset="-128"/>
            </a:endParaRPr>
          </a:p>
        </p:txBody>
      </p:sp>
      <p:sp>
        <p:nvSpPr>
          <p:cNvPr id="31747"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1748"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25463"/>
            <a:ext cx="7978775"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46314904</TotalTime>
  <Pages>14</Pages>
  <Words>917</Words>
  <Application>Microsoft Office PowerPoint</Application>
  <PresentationFormat>Custom</PresentationFormat>
  <Paragraphs>201</Paragraphs>
  <Slides>63</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ＭＳ Ｐゴシック</vt:lpstr>
      <vt:lpstr>Times New Roman</vt:lpstr>
      <vt:lpstr>Times</vt:lpstr>
      <vt:lpstr>ヒラギノ角ゴ Pro W3</vt:lpstr>
      <vt:lpstr>Default Design</vt:lpstr>
      <vt:lpstr>Control of cell division/Cancer</vt:lpstr>
      <vt:lpstr>Figure 12.1  The functions of cell division</vt:lpstr>
      <vt:lpstr>Figure 12.5  The cell cycle</vt:lpstr>
      <vt:lpstr>Figure 12.4  Chromosome duplication and distribution during mitosis</vt:lpstr>
      <vt:lpstr>Figure 12.5  The cell cycle</vt:lpstr>
      <vt:lpstr>Figure 16.12  Origins of replication in eukaryotes</vt:lpstr>
      <vt:lpstr>Figure 12.5  The cell cycle</vt:lpstr>
      <vt:lpstr>PowerPoint Presentation</vt:lpstr>
      <vt:lpstr>Figure 12.6  The stages of mitotic cell division in an animal cell: G2 phase; prophase; prometaphase</vt:lpstr>
      <vt:lpstr>Figure 12.6  The stages of mitotic cell division in an animal cell: metaphase; anaphase; telophase and cytokinesis.</vt:lpstr>
      <vt:lpstr>PowerPoint Presentation</vt:lpstr>
      <vt:lpstr>Cell Cycle control</vt:lpstr>
      <vt:lpstr>Figure 12.5  The cell cycle</vt:lpstr>
      <vt:lpstr>Figure 12.14  Mechanical analogy for the cell cycle control system</vt:lpstr>
      <vt:lpstr>PowerPoint Presentation</vt:lpstr>
      <vt:lpstr>Figure 12.13  Evidence for cytoplasmic chemical signals in cell cycle regulation</vt:lpstr>
      <vt:lpstr>PowerPoint Presentation</vt:lpstr>
      <vt:lpstr>PowerPoint Presentation</vt:lpstr>
      <vt:lpstr>Figure 12.16  Molecular control of the cell cycle at the G2 checkpoint</vt:lpstr>
      <vt:lpstr>PowerPoint Presentation</vt:lpstr>
      <vt:lpstr>PowerPoint Presentation</vt:lpstr>
      <vt:lpstr>Figure 12.17 The effect of a growth factor on cell division</vt:lpstr>
      <vt:lpstr>Figure 12.18  Density-dependent inhibition of cell division</vt:lpstr>
      <vt:lpstr>Figure 12.18  Density-dependent inhibition of cell division</vt:lpstr>
      <vt:lpstr>Figure 12.18  Density-dependent inhibition of cell division</vt:lpstr>
      <vt:lpstr>PowerPoint Presentation</vt:lpstr>
      <vt:lpstr>Types of Cancer</vt:lpstr>
      <vt:lpstr>PowerPoint Presentation</vt:lpstr>
      <vt:lpstr>PowerPoint Presentation</vt:lpstr>
      <vt:lpstr>Steps in the process of metastasis</vt:lpstr>
      <vt:lpstr>Papanicolaou test “Pap smear”</vt:lpstr>
      <vt:lpstr>Cancer incidence as a function of age</vt:lpstr>
      <vt:lpstr>PowerPoint Presentation</vt:lpstr>
      <vt:lpstr>PowerPoint Presentation</vt:lpstr>
      <vt:lpstr>PowerPoint Presentation</vt:lpstr>
      <vt:lpstr>PowerPoint Presentation</vt:lpstr>
      <vt:lpstr>PowerPoint Presentation</vt:lpstr>
      <vt:lpstr>PowerPoint Presentation</vt:lpstr>
      <vt:lpstr>So how is cancer caused?</vt:lpstr>
      <vt:lpstr>Genes controlling cell division that can cause cancer</vt:lpstr>
      <vt:lpstr>Importance of Structure-an example</vt:lpstr>
      <vt:lpstr>PowerPoint Presentation</vt:lpstr>
      <vt:lpstr>Figure 19.11  Genetic changes that can turn proto-oncogenes into oncogenes</vt:lpstr>
      <vt:lpstr>PowerPoint Presentation</vt:lpstr>
      <vt:lpstr>Genes controlling cell division that can cause cancer</vt:lpstr>
      <vt:lpstr>PowerPoint Presentation</vt:lpstr>
      <vt:lpstr>Genes controlling cell division that can cause cancer</vt:lpstr>
      <vt:lpstr>PowerPoint Presentation</vt:lpstr>
      <vt:lpstr>PowerPoint Presentation</vt:lpstr>
      <vt:lpstr>PowerPoint Presentation</vt:lpstr>
      <vt:lpstr>Types and causes of mutations </vt:lpstr>
      <vt:lpstr>Figure 16.17  Nucleotide excision repair of DNA damage</vt:lpstr>
      <vt:lpstr>Chemical mutagenesis</vt:lpstr>
      <vt:lpstr>Chemical  mutagenesis</vt:lpstr>
      <vt:lpstr>Viruses cause cancer</vt:lpstr>
      <vt:lpstr>PowerPoint Presentation</vt:lpstr>
      <vt:lpstr>PowerPoint Presentation</vt:lpstr>
      <vt:lpstr>Figure 19.13  Genetic changes that can turn proto-ocogenes into oncogenes</vt:lpstr>
      <vt:lpstr>Viruses cause cancer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IV and Chapter 11</dc:title>
  <dc:subject>Biology, 6e</dc:subject>
  <dc:creator>Raven/Johnson</dc:creator>
  <cp:keywords/>
  <dc:description/>
  <cp:lastModifiedBy>Swerdlow, Greg</cp:lastModifiedBy>
  <cp:revision>196</cp:revision>
  <cp:lastPrinted>2009-12-11T20:36:50Z</cp:lastPrinted>
  <dcterms:created xsi:type="dcterms:W3CDTF">2013-02-05T13:10:39Z</dcterms:created>
  <dcterms:modified xsi:type="dcterms:W3CDTF">2023-01-23T16:58:52Z</dcterms:modified>
</cp:coreProperties>
</file>