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258" r:id="rId3"/>
    <p:sldId id="259" r:id="rId4"/>
    <p:sldId id="260" r:id="rId5"/>
    <p:sldId id="291"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92" r:id="rId21"/>
    <p:sldId id="293" r:id="rId22"/>
    <p:sldId id="294" r:id="rId23"/>
    <p:sldId id="287" r:id="rId24"/>
    <p:sldId id="278" r:id="rId25"/>
    <p:sldId id="295" r:id="rId26"/>
    <p:sldId id="282" r:id="rId27"/>
    <p:sldId id="279"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288" r:id="rId4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96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4A30874-F3C0-4ACE-ABDA-367C98AE925B}" type="datetime1">
              <a:rPr lang="en-US" altLang="en-US"/>
              <a:pPr/>
              <a:t>1/23/2023</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E34B597-35B0-45B1-8679-BFD2A1FC83A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34723B6-86AC-42B5-BBDD-2C486611C0F0}" type="datetime1">
              <a:rPr lang="en-US" altLang="en-US"/>
              <a:pPr/>
              <a:t>1/23/2023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FFE8B80-0450-4871-B683-F1E10E426D30}" type="slidenum">
              <a:rPr lang="en-US" altLang="en-US"/>
              <a:pPr/>
              <a:t>‹#›</a:t>
            </a:fld>
            <a:endParaRPr lang="en-US" altLang="en-US"/>
          </a:p>
        </p:txBody>
      </p:sp>
    </p:spTree>
    <p:extLst>
      <p:ext uri="{BB962C8B-B14F-4D97-AF65-F5344CB8AC3E}">
        <p14:creationId xmlns:p14="http://schemas.microsoft.com/office/powerpoint/2010/main" val="2781881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60A3239-EF10-422A-ACC5-AB9A01D386C6}" type="datetime1">
              <a:rPr lang="en-US" altLang="en-US"/>
              <a:pPr/>
              <a:t>1/23/2023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3750A6-A05D-40BD-A4E9-0808BE805505}" type="slidenum">
              <a:rPr lang="en-US" altLang="en-US"/>
              <a:pPr/>
              <a:t>‹#›</a:t>
            </a:fld>
            <a:endParaRPr lang="en-US" altLang="en-US"/>
          </a:p>
        </p:txBody>
      </p:sp>
    </p:spTree>
    <p:extLst>
      <p:ext uri="{BB962C8B-B14F-4D97-AF65-F5344CB8AC3E}">
        <p14:creationId xmlns:p14="http://schemas.microsoft.com/office/powerpoint/2010/main" val="1428121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1DA079C-1840-4155-9D2D-12ED2F357FDF}" type="datetime1">
              <a:rPr lang="en-US" altLang="en-US"/>
              <a:pPr/>
              <a:t>1/23/2023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B8FCA46-E5B8-429E-9DB6-ADF1A81D07AD}" type="slidenum">
              <a:rPr lang="en-US" altLang="en-US"/>
              <a:pPr/>
              <a:t>‹#›</a:t>
            </a:fld>
            <a:endParaRPr lang="en-US" altLang="en-US"/>
          </a:p>
        </p:txBody>
      </p:sp>
    </p:spTree>
    <p:extLst>
      <p:ext uri="{BB962C8B-B14F-4D97-AF65-F5344CB8AC3E}">
        <p14:creationId xmlns:p14="http://schemas.microsoft.com/office/powerpoint/2010/main" val="902742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ACD1345-2EC7-4A97-992E-D817B8FBFA6B}" type="datetime1">
              <a:rPr lang="en-US" altLang="en-US"/>
              <a:pPr/>
              <a:t>1/23/2023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402A893-6E4A-4196-8D66-5F870A148AA3}" type="slidenum">
              <a:rPr lang="en-US" altLang="en-US"/>
              <a:pPr/>
              <a:t>‹#›</a:t>
            </a:fld>
            <a:endParaRPr lang="en-US" altLang="en-US"/>
          </a:p>
        </p:txBody>
      </p:sp>
    </p:spTree>
    <p:extLst>
      <p:ext uri="{BB962C8B-B14F-4D97-AF65-F5344CB8AC3E}">
        <p14:creationId xmlns:p14="http://schemas.microsoft.com/office/powerpoint/2010/main" val="1376077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1F277B3-6D4B-4DA1-BFC3-CBBD0E190FF8}" type="datetime1">
              <a:rPr lang="en-US" altLang="en-US"/>
              <a:pPr/>
              <a:t>1/23/2023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1DC61D1-3B5D-4FFF-98EE-BF76E8FCE235}" type="slidenum">
              <a:rPr lang="en-US" altLang="en-US"/>
              <a:pPr/>
              <a:t>‹#›</a:t>
            </a:fld>
            <a:endParaRPr lang="en-US" altLang="en-US"/>
          </a:p>
        </p:txBody>
      </p:sp>
    </p:spTree>
    <p:extLst>
      <p:ext uri="{BB962C8B-B14F-4D97-AF65-F5344CB8AC3E}">
        <p14:creationId xmlns:p14="http://schemas.microsoft.com/office/powerpoint/2010/main" val="489975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CA7E301B-DE0E-4F6A-A961-71188C2ECE26}" type="datetime1">
              <a:rPr lang="en-US" altLang="en-US"/>
              <a:pPr/>
              <a:t>1/23/2023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180BA4B-184C-47F0-8070-5282BA9E7A7E}" type="slidenum">
              <a:rPr lang="en-US" altLang="en-US"/>
              <a:pPr/>
              <a:t>‹#›</a:t>
            </a:fld>
            <a:endParaRPr lang="en-US" altLang="en-US"/>
          </a:p>
        </p:txBody>
      </p:sp>
    </p:spTree>
    <p:extLst>
      <p:ext uri="{BB962C8B-B14F-4D97-AF65-F5344CB8AC3E}">
        <p14:creationId xmlns:p14="http://schemas.microsoft.com/office/powerpoint/2010/main" val="263684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31038D4-AB3D-4858-8EEE-A42361EC551E}" type="datetime1">
              <a:rPr lang="en-US" altLang="en-US"/>
              <a:pPr/>
              <a:t>1/23/2023</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52F4296-1C05-4E1A-A121-3DFB0A41D81A}" type="slidenum">
              <a:rPr lang="en-US" altLang="en-US"/>
              <a:pPr/>
              <a:t>‹#›</a:t>
            </a:fld>
            <a:endParaRPr lang="en-US" altLang="en-US"/>
          </a:p>
        </p:txBody>
      </p:sp>
    </p:spTree>
    <p:extLst>
      <p:ext uri="{BB962C8B-B14F-4D97-AF65-F5344CB8AC3E}">
        <p14:creationId xmlns:p14="http://schemas.microsoft.com/office/powerpoint/2010/main" val="214125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54AB405-09BF-4B40-8ED0-40BD41C76642}" type="datetime1">
              <a:rPr lang="en-US" altLang="en-US"/>
              <a:pPr/>
              <a:t>1/23/2023</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694E2E1-496C-4A4C-89C8-21E36B638B71}" type="slidenum">
              <a:rPr lang="en-US" altLang="en-US"/>
              <a:pPr/>
              <a:t>‹#›</a:t>
            </a:fld>
            <a:endParaRPr lang="en-US" altLang="en-US"/>
          </a:p>
        </p:txBody>
      </p:sp>
    </p:spTree>
    <p:extLst>
      <p:ext uri="{BB962C8B-B14F-4D97-AF65-F5344CB8AC3E}">
        <p14:creationId xmlns:p14="http://schemas.microsoft.com/office/powerpoint/2010/main" val="1539331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173CE97-0732-4C46-A6EC-F9A9E68798B8}" type="datetime1">
              <a:rPr lang="en-US" altLang="en-US"/>
              <a:pPr/>
              <a:t>1/23/2023</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BEB401C-AB1D-49BD-A385-86E839B754ED}" type="slidenum">
              <a:rPr lang="en-US" altLang="en-US"/>
              <a:pPr/>
              <a:t>‹#›</a:t>
            </a:fld>
            <a:endParaRPr lang="en-US" altLang="en-US"/>
          </a:p>
        </p:txBody>
      </p:sp>
    </p:spTree>
    <p:extLst>
      <p:ext uri="{BB962C8B-B14F-4D97-AF65-F5344CB8AC3E}">
        <p14:creationId xmlns:p14="http://schemas.microsoft.com/office/powerpoint/2010/main" val="2017797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E714C51-9EE2-44BE-9E06-97C5B244552C}" type="datetime1">
              <a:rPr lang="en-US" altLang="en-US"/>
              <a:pPr/>
              <a:t>1/23/2023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F8E0592-F936-441A-A9E3-DAC7AB246787}" type="slidenum">
              <a:rPr lang="en-US" altLang="en-US"/>
              <a:pPr/>
              <a:t>‹#›</a:t>
            </a:fld>
            <a:endParaRPr lang="en-US" altLang="en-US"/>
          </a:p>
        </p:txBody>
      </p:sp>
    </p:spTree>
    <p:extLst>
      <p:ext uri="{BB962C8B-B14F-4D97-AF65-F5344CB8AC3E}">
        <p14:creationId xmlns:p14="http://schemas.microsoft.com/office/powerpoint/2010/main" val="2667537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D883632-2DAF-45B2-9356-89823197DFBD}" type="datetime1">
              <a:rPr lang="en-US" altLang="en-US"/>
              <a:pPr/>
              <a:t>1/23/2023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98D5590-563A-4CB3-9849-C63EE307D685}" type="slidenum">
              <a:rPr lang="en-US" altLang="en-US"/>
              <a:pPr/>
              <a:t>‹#›</a:t>
            </a:fld>
            <a:endParaRPr lang="en-US" altLang="en-US"/>
          </a:p>
        </p:txBody>
      </p:sp>
    </p:spTree>
    <p:extLst>
      <p:ext uri="{BB962C8B-B14F-4D97-AF65-F5344CB8AC3E}">
        <p14:creationId xmlns:p14="http://schemas.microsoft.com/office/powerpoint/2010/main" val="914565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DEB0C9D7-5E13-4BA4-AE61-EE5BB695FC9A}" type="datetime1">
              <a:rPr lang="en-US" altLang="en-US"/>
              <a:pPr/>
              <a:t>1/23/2023</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4BFD2808-F119-4D20-BA2B-FA0BA6FC1CE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Users\cresch\Desktop\Desktop\My%20Documents\DNAi_sicklecell-lg.mov" TargetMode="Externa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pPr eaLnBrk="1" hangingPunct="1"/>
            <a:r>
              <a:rPr lang="en-US" altLang="en-US" smtClean="0">
                <a:ea typeface="ＭＳ Ｐゴシック" panose="020B0600070205080204" pitchFamily="34" charset="-128"/>
              </a:rPr>
              <a:t>Evolution and Genes</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smtClean="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mtClean="0">
                <a:ea typeface="ＭＳ Ｐゴシック" panose="020B0600070205080204" pitchFamily="34" charset="-128"/>
              </a:rPr>
              <a:t>Hardy-Weinberg in algebraic terms</a:t>
            </a:r>
          </a:p>
        </p:txBody>
      </p:sp>
      <p:pic>
        <p:nvPicPr>
          <p:cNvPr id="23555" name="Picture 3" descr="Screen shot 2011-03-28 at 10.06.23 P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8450" y="1417638"/>
            <a:ext cx="62674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Screen shot 2011-03-28 at 1.40.12 P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325" y="3214688"/>
            <a:ext cx="81184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mtClean="0">
                <a:ea typeface="ＭＳ Ｐゴシック" panose="020B0600070205080204" pitchFamily="34" charset="-128"/>
              </a:rPr>
              <a:t>An example</a:t>
            </a:r>
          </a:p>
        </p:txBody>
      </p:sp>
      <p:sp>
        <p:nvSpPr>
          <p:cNvPr id="24579" name="Content Placeholder 2"/>
          <p:cNvSpPr>
            <a:spLocks noGrp="1"/>
          </p:cNvSpPr>
          <p:nvPr>
            <p:ph idx="1"/>
          </p:nvPr>
        </p:nvSpPr>
        <p:spPr/>
        <p:txBody>
          <a:bodyPr/>
          <a:lstStyle/>
          <a:p>
            <a:pPr eaLnBrk="1" hangingPunct="1"/>
            <a:r>
              <a:rPr lang="en-US" altLang="en-US" smtClean="0">
                <a:ea typeface="ＭＳ Ｐゴシック" panose="020B0600070205080204" pitchFamily="34" charset="-128"/>
              </a:rPr>
              <a:t>Cycstic fibrosis is a serious human disease that causes thick, sticky mucus to build up in the lungs and digestive tract.  This allele is present in North Americans of Caucasian descent at a frequency “q” of about 22 per 1000 individuals.  What proportion of North American Caucasians, therefore, is expected to express this trait?</a:t>
            </a:r>
          </a:p>
          <a:p>
            <a:pPr eaLnBrk="1" hangingPunct="1"/>
            <a:endParaRPr lang="en-US" altLang="en-US" smtClean="0">
              <a:ea typeface="ＭＳ Ｐゴシック" panose="020B0600070205080204" pitchFamily="34" charset="-128"/>
            </a:endParaRPr>
          </a:p>
          <a:p>
            <a:pPr eaLnBrk="1" hangingPunct="1"/>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mtClean="0">
                <a:ea typeface="ＭＳ Ｐゴシック" panose="020B0600070205080204" pitchFamily="34" charset="-128"/>
              </a:rPr>
              <a:t>Why do allele frequencies change?</a:t>
            </a:r>
          </a:p>
        </p:txBody>
      </p:sp>
      <p:sp>
        <p:nvSpPr>
          <p:cNvPr id="25603" name="Content Placeholder 2"/>
          <p:cNvSpPr>
            <a:spLocks noGrp="1"/>
          </p:cNvSpPr>
          <p:nvPr>
            <p:ph idx="1"/>
          </p:nvPr>
        </p:nvSpPr>
        <p:spPr>
          <a:xfrm>
            <a:off x="0" y="1417638"/>
            <a:ext cx="9144000" cy="4525962"/>
          </a:xfrm>
        </p:spPr>
        <p:txBody>
          <a:bodyPr/>
          <a:lstStyle/>
          <a:p>
            <a:pPr eaLnBrk="1" hangingPunct="1"/>
            <a:r>
              <a:rPr lang="en-US" altLang="en-US" smtClean="0">
                <a:ea typeface="ＭＳ Ｐゴシック" panose="020B0600070205080204" pitchFamily="34" charset="-128"/>
              </a:rPr>
              <a:t>According to the Hardy–Weinberg principle, both the allele and genotype frequencies in a large, random-mating population will remain constant from generation to generation if no mutation, no gene flow, and no selection occur.</a:t>
            </a:r>
          </a:p>
        </p:txBody>
      </p:sp>
      <p:pic>
        <p:nvPicPr>
          <p:cNvPr id="6" name="Picture 5" descr="Screen shot 2011-03-28 at 1.40.37 P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6950" y="1417638"/>
            <a:ext cx="65786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ea typeface="ＭＳ Ｐゴシック" panose="020B0600070205080204" pitchFamily="34" charset="-128"/>
              </a:rPr>
              <a:t>Mutation</a:t>
            </a:r>
          </a:p>
        </p:txBody>
      </p:sp>
      <p:sp>
        <p:nvSpPr>
          <p:cNvPr id="26627" name="Content Placeholder 2"/>
          <p:cNvSpPr>
            <a:spLocks noGrp="1"/>
          </p:cNvSpPr>
          <p:nvPr>
            <p:ph idx="1"/>
          </p:nvPr>
        </p:nvSpPr>
        <p:spPr/>
        <p:txBody>
          <a:bodyPr/>
          <a:lstStyle/>
          <a:p>
            <a:pPr eaLnBrk="1" hangingPunct="1"/>
            <a:r>
              <a:rPr lang="en-US" altLang="en-US" smtClean="0">
                <a:ea typeface="ＭＳ Ｐゴシック" panose="020B0600070205080204" pitchFamily="34" charset="-128"/>
              </a:rPr>
              <a:t>Mutation from one allele to another can change the proportions of particular alleles in a population. </a:t>
            </a:r>
          </a:p>
          <a:p>
            <a:pPr lvl="2" eaLnBrk="1" hangingPunct="1"/>
            <a:r>
              <a:rPr lang="en-US" altLang="en-US" smtClean="0">
                <a:ea typeface="ＭＳ Ｐゴシック" panose="020B0600070205080204" pitchFamily="34" charset="-128"/>
              </a:rPr>
              <a:t>Very infrequent- a single gene can mutate about 1 to 10 times per 100,000 cell divisions</a:t>
            </a:r>
          </a:p>
          <a:p>
            <a:pPr lvl="2" eaLnBrk="1" hangingPunct="1"/>
            <a:r>
              <a:rPr lang="en-US" altLang="en-US" smtClean="0">
                <a:ea typeface="ＭＳ Ｐゴシック" panose="020B0600070205080204" pitchFamily="34" charset="-128"/>
              </a:rPr>
              <a:t>Even though its slow it’s the ultimate source of genetic variation</a:t>
            </a:r>
          </a:p>
          <a:p>
            <a:pPr lvl="2" eaLnBrk="1" hangingPunct="1"/>
            <a:r>
              <a:rPr lang="en-US" altLang="en-US" smtClean="0">
                <a:ea typeface="ＭＳ Ｐゴシック" panose="020B0600070205080204" pitchFamily="34" charset="-128"/>
              </a:rPr>
              <a:t>Can transfer advantage, disadvantage</a:t>
            </a:r>
          </a:p>
          <a:p>
            <a:pPr lvl="2" eaLnBrk="1" hangingPunct="1">
              <a:buFont typeface="Arial" panose="020B0604020202020204" pitchFamily="34" charset="0"/>
              <a:buNone/>
            </a:pPr>
            <a:r>
              <a:rPr lang="en-US" altLang="en-US" smtClean="0">
                <a:ea typeface="ＭＳ Ｐゴシック" panose="020B0600070205080204" pitchFamily="34" charset="-128"/>
              </a:rPr>
              <a:t>or could be neutral</a:t>
            </a:r>
          </a:p>
        </p:txBody>
      </p:sp>
      <p:pic>
        <p:nvPicPr>
          <p:cNvPr id="26628" name="Picture 3" descr="Screen shot 2011-03-29 at 7.45.07 A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29375" y="4375150"/>
            <a:ext cx="1719263"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mtClean="0">
                <a:ea typeface="ＭＳ Ｐゴシック" panose="020B0600070205080204" pitchFamily="34" charset="-128"/>
              </a:rPr>
              <a:t>Gene Flow</a:t>
            </a:r>
          </a:p>
        </p:txBody>
      </p:sp>
      <p:sp>
        <p:nvSpPr>
          <p:cNvPr id="27651" name="Content Placeholder 2"/>
          <p:cNvSpPr>
            <a:spLocks noGrp="1"/>
          </p:cNvSpPr>
          <p:nvPr>
            <p:ph idx="1"/>
          </p:nvPr>
        </p:nvSpPr>
        <p:spPr/>
        <p:txBody>
          <a:bodyPr/>
          <a:lstStyle/>
          <a:p>
            <a:pPr eaLnBrk="1" hangingPunct="1"/>
            <a:r>
              <a:rPr lang="en-US" altLang="en-US" smtClean="0">
                <a:ea typeface="ＭＳ Ｐゴシック" panose="020B0600070205080204" pitchFamily="34" charset="-128"/>
              </a:rPr>
              <a:t>Gene flow is the movement of alleles from one population to another (i.e. when two populations exchange genes)</a:t>
            </a:r>
          </a:p>
          <a:p>
            <a:pPr lvl="1" eaLnBrk="1" hangingPunct="1"/>
            <a:r>
              <a:rPr lang="en-US" altLang="en-US" smtClean="0">
                <a:ea typeface="ＭＳ Ｐゴシック" panose="020B0600070205080204" pitchFamily="34" charset="-128"/>
              </a:rPr>
              <a:t>Sometimes gene flow is obvious, as when an animal moves from one place to another.</a:t>
            </a:r>
          </a:p>
          <a:p>
            <a:pPr lvl="1" eaLnBrk="1" hangingPunct="1"/>
            <a:r>
              <a:rPr lang="en-US" altLang="en-US" smtClean="0">
                <a:ea typeface="ＭＳ Ｐゴシック" panose="020B0600070205080204" pitchFamily="34" charset="-128"/>
              </a:rPr>
              <a:t>Other are not i.e. drifting of gametes or immature stages of plants or animals from one place to another.</a:t>
            </a:r>
          </a:p>
        </p:txBody>
      </p:sp>
      <p:pic>
        <p:nvPicPr>
          <p:cNvPr id="27652" name="Picture 3" descr="Screen shot 2011-03-29 at 7.45.13 A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8713" y="4989513"/>
            <a:ext cx="1535112"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mtClean="0">
                <a:ea typeface="ＭＳ Ｐゴシック" panose="020B0600070205080204" pitchFamily="34" charset="-128"/>
              </a:rPr>
              <a:t>Nonrandom mating</a:t>
            </a:r>
          </a:p>
        </p:txBody>
      </p:sp>
      <p:sp>
        <p:nvSpPr>
          <p:cNvPr id="28675" name="Content Placeholder 2"/>
          <p:cNvSpPr>
            <a:spLocks noGrp="1"/>
          </p:cNvSpPr>
          <p:nvPr>
            <p:ph idx="1"/>
          </p:nvPr>
        </p:nvSpPr>
        <p:spPr/>
        <p:txBody>
          <a:bodyPr/>
          <a:lstStyle/>
          <a:p>
            <a:pPr eaLnBrk="1" hangingPunct="1"/>
            <a:r>
              <a:rPr lang="en-US" altLang="en-US" smtClean="0">
                <a:ea typeface="ＭＳ Ｐゴシック" panose="020B0600070205080204" pitchFamily="34" charset="-128"/>
              </a:rPr>
              <a:t>Individuals with certain genotypes sometimes mate with one another more commonly than would be expected (i.e. sexual selection)</a:t>
            </a:r>
          </a:p>
          <a:p>
            <a:pPr lvl="1" eaLnBrk="1" hangingPunct="1"/>
            <a:r>
              <a:rPr lang="en-US" altLang="en-US" smtClean="0">
                <a:ea typeface="ＭＳ Ｐゴシック" panose="020B0600070205080204" pitchFamily="34" charset="-128"/>
              </a:rPr>
              <a:t>Interbreeding</a:t>
            </a:r>
          </a:p>
          <a:p>
            <a:pPr lvl="1" eaLnBrk="1" hangingPunct="1"/>
            <a:r>
              <a:rPr lang="en-US" altLang="en-US" smtClean="0">
                <a:ea typeface="ＭＳ Ｐゴシック" panose="020B0600070205080204" pitchFamily="34" charset="-128"/>
              </a:rPr>
              <a:t>In plants outcrossing (i.e. cross-pollination) vs self-pollination</a:t>
            </a:r>
          </a:p>
        </p:txBody>
      </p:sp>
      <p:pic>
        <p:nvPicPr>
          <p:cNvPr id="28676" name="Picture 3" descr="Screen shot 2011-03-29 at 7.45.17 A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6800" y="4230688"/>
            <a:ext cx="19558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mtClean="0">
                <a:ea typeface="ＭＳ Ｐゴシック" panose="020B0600070205080204" pitchFamily="34" charset="-128"/>
              </a:rPr>
              <a:t>Genetic Drift</a:t>
            </a:r>
          </a:p>
        </p:txBody>
      </p:sp>
      <p:sp>
        <p:nvSpPr>
          <p:cNvPr id="29699" name="Content Placeholder 2"/>
          <p:cNvSpPr>
            <a:spLocks noGrp="1"/>
          </p:cNvSpPr>
          <p:nvPr>
            <p:ph idx="1"/>
          </p:nvPr>
        </p:nvSpPr>
        <p:spPr/>
        <p:txBody>
          <a:bodyPr/>
          <a:lstStyle/>
          <a:p>
            <a:pPr eaLnBrk="1" hangingPunct="1"/>
            <a:r>
              <a:rPr lang="en-US" altLang="en-US" smtClean="0">
                <a:ea typeface="ＭＳ Ｐゴシック" panose="020B0600070205080204" pitchFamily="34" charset="-128"/>
              </a:rPr>
              <a:t>In small populations, frequencies of particular alleles may change drastically </a:t>
            </a:r>
            <a:r>
              <a:rPr lang="en-US" altLang="en-US" b="1" u="sng" smtClean="0">
                <a:ea typeface="ＭＳ Ｐゴシック" panose="020B0600070205080204" pitchFamily="34" charset="-128"/>
              </a:rPr>
              <a:t>by chance </a:t>
            </a:r>
            <a:r>
              <a:rPr lang="en-US" altLang="en-US" smtClean="0">
                <a:ea typeface="ＭＳ Ｐゴシック" panose="020B0600070205080204" pitchFamily="34" charset="-128"/>
              </a:rPr>
              <a:t>alone called genetic drift (this is why a population must be large to be in HWE)</a:t>
            </a:r>
          </a:p>
          <a:p>
            <a:pPr eaLnBrk="1" hangingPunct="1"/>
            <a:r>
              <a:rPr lang="en-US" altLang="en-US" smtClean="0">
                <a:ea typeface="ＭＳ Ｐゴシック" panose="020B0600070205080204" pitchFamily="34" charset="-128"/>
              </a:rPr>
              <a:t>Two related causes of decreases in a population’s size are:</a:t>
            </a:r>
          </a:p>
          <a:p>
            <a:pPr lvl="1" eaLnBrk="1" hangingPunct="1"/>
            <a:r>
              <a:rPr lang="en-US" altLang="en-US" smtClean="0">
                <a:ea typeface="ＭＳ Ｐゴシック" panose="020B0600070205080204" pitchFamily="34" charset="-128"/>
              </a:rPr>
              <a:t> founder effects</a:t>
            </a:r>
          </a:p>
          <a:p>
            <a:pPr lvl="1" eaLnBrk="1" hangingPunct="1"/>
            <a:r>
              <a:rPr lang="en-US" altLang="en-US" smtClean="0">
                <a:ea typeface="ＭＳ Ｐゴシック" panose="020B0600070205080204" pitchFamily="34" charset="-128"/>
              </a:rPr>
              <a:t>bottlenecks</a:t>
            </a:r>
          </a:p>
          <a:p>
            <a:pPr lvl="2" eaLnBrk="1" hangingPunct="1">
              <a:buFont typeface="Arial" panose="020B0604020202020204" pitchFamily="34" charset="0"/>
              <a:buNone/>
            </a:pPr>
            <a:endParaRPr lang="en-US" altLang="en-US" smtClean="0">
              <a:ea typeface="ＭＳ Ｐゴシック" panose="020B0600070205080204" pitchFamily="34" charset="-128"/>
            </a:endParaRPr>
          </a:p>
        </p:txBody>
      </p:sp>
      <p:pic>
        <p:nvPicPr>
          <p:cNvPr id="29700" name="Picture 3" descr="Screen shot 2011-03-29 at 7.45.23 A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7650" y="4191000"/>
            <a:ext cx="20066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smtClean="0">
                <a:ea typeface="ＭＳ Ｐゴシック" panose="020B0600070205080204" pitchFamily="34" charset="-128"/>
              </a:rPr>
              <a:t>Founder effect</a:t>
            </a:r>
          </a:p>
        </p:txBody>
      </p:sp>
      <p:sp>
        <p:nvSpPr>
          <p:cNvPr id="30723" name="Content Placeholder 2"/>
          <p:cNvSpPr>
            <a:spLocks noGrp="1"/>
          </p:cNvSpPr>
          <p:nvPr>
            <p:ph idx="1"/>
          </p:nvPr>
        </p:nvSpPr>
        <p:spPr>
          <a:xfrm>
            <a:off x="457200" y="1222375"/>
            <a:ext cx="8229600" cy="4525963"/>
          </a:xfrm>
        </p:spPr>
        <p:txBody>
          <a:bodyPr/>
          <a:lstStyle/>
          <a:p>
            <a:pPr eaLnBrk="1" hangingPunct="1"/>
            <a:r>
              <a:rPr lang="en-US" altLang="en-US" smtClean="0">
                <a:ea typeface="ＭＳ Ｐゴシック" panose="020B0600070205080204" pitchFamily="34" charset="-128"/>
              </a:rPr>
              <a:t>The loss of genetic variation that occurs when a new population is established by a very small number of individuals from a larger population</a:t>
            </a:r>
          </a:p>
          <a:p>
            <a:pPr eaLnBrk="1" hangingPunct="1"/>
            <a:r>
              <a:rPr lang="en-US" altLang="en-US" smtClean="0">
                <a:ea typeface="ＭＳ Ｐゴシック" panose="020B0600070205080204" pitchFamily="34" charset="-128"/>
              </a:rPr>
              <a:t>Iceland population</a:t>
            </a:r>
          </a:p>
          <a:p>
            <a:pPr eaLnBrk="1" hangingPunct="1">
              <a:buFont typeface="Arial" panose="020B0604020202020204" pitchFamily="34" charset="0"/>
              <a:buNone/>
            </a:pPr>
            <a:endParaRPr lang="en-US" altLang="en-US" smtClean="0">
              <a:ea typeface="ＭＳ Ｐゴシック" panose="020B0600070205080204" pitchFamily="34" charset="-128"/>
            </a:endParaRPr>
          </a:p>
        </p:txBody>
      </p:sp>
      <p:pic>
        <p:nvPicPr>
          <p:cNvPr id="30724" name="Picture 3" descr="Image" title="Im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40013" y="2989263"/>
            <a:ext cx="5265737" cy="386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smtClean="0">
                <a:ea typeface="ＭＳ Ｐゴシック" panose="020B0600070205080204" pitchFamily="34" charset="-128"/>
              </a:rPr>
              <a:t>The Bottleneck Effect</a:t>
            </a:r>
          </a:p>
        </p:txBody>
      </p:sp>
      <p:sp>
        <p:nvSpPr>
          <p:cNvPr id="31747" name="Content Placeholder 2"/>
          <p:cNvSpPr>
            <a:spLocks noGrp="1"/>
          </p:cNvSpPr>
          <p:nvPr>
            <p:ph idx="1"/>
          </p:nvPr>
        </p:nvSpPr>
        <p:spPr/>
        <p:txBody>
          <a:bodyPr/>
          <a:lstStyle/>
          <a:p>
            <a:pPr eaLnBrk="1" hangingPunct="1"/>
            <a:r>
              <a:rPr lang="en-US" altLang="en-US" smtClean="0">
                <a:ea typeface="ＭＳ Ｐゴシック" panose="020B0600070205080204" pitchFamily="34" charset="-128"/>
              </a:rPr>
              <a:t>Some natural disaster, epidemic or other natural force greatly reduces a populations numbers </a:t>
            </a:r>
          </a:p>
        </p:txBody>
      </p:sp>
      <p:pic>
        <p:nvPicPr>
          <p:cNvPr id="31748" name="Picture 3" descr="Screen shot 2011-03-28 at 1.40.52 P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4500" y="2663825"/>
            <a:ext cx="400050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mtClean="0">
                <a:ea typeface="ＭＳ Ｐゴシック" panose="020B0600070205080204" pitchFamily="34" charset="-128"/>
              </a:rPr>
              <a:t>Selection</a:t>
            </a:r>
          </a:p>
        </p:txBody>
      </p:sp>
      <p:sp>
        <p:nvSpPr>
          <p:cNvPr id="32771" name="Content Placeholder 2"/>
          <p:cNvSpPr>
            <a:spLocks noGrp="1"/>
          </p:cNvSpPr>
          <p:nvPr>
            <p:ph idx="1"/>
          </p:nvPr>
        </p:nvSpPr>
        <p:spPr/>
        <p:txBody>
          <a:bodyPr/>
          <a:lstStyle/>
          <a:p>
            <a:pPr eaLnBrk="1" hangingPunct="1"/>
            <a:r>
              <a:rPr lang="en-US" altLang="en-US" smtClean="0">
                <a:ea typeface="ＭＳ Ｐゴシック" panose="020B0600070205080204" pitchFamily="34" charset="-128"/>
              </a:rPr>
              <a:t>Darwin pointed out that some individuals leave behind more progeny than others and the rate is affected by phenotype and behavior.  The results of this process is selection.</a:t>
            </a:r>
          </a:p>
          <a:p>
            <a:pPr lvl="1" eaLnBrk="1" hangingPunct="1"/>
            <a:r>
              <a:rPr lang="en-US" altLang="en-US" smtClean="0">
                <a:ea typeface="ＭＳ Ｐゴシック" panose="020B0600070205080204" pitchFamily="34" charset="-128"/>
              </a:rPr>
              <a:t>Artificial selection</a:t>
            </a:r>
          </a:p>
          <a:p>
            <a:pPr lvl="1" eaLnBrk="1" hangingPunct="1"/>
            <a:r>
              <a:rPr lang="en-US" altLang="en-US" smtClean="0">
                <a:ea typeface="ＭＳ Ｐゴシック" panose="020B0600070205080204" pitchFamily="34" charset="-128"/>
              </a:rPr>
              <a:t>Natural selection</a:t>
            </a:r>
          </a:p>
          <a:p>
            <a:pPr lvl="1" eaLnBrk="1" hangingPunct="1"/>
            <a:r>
              <a:rPr lang="en-US" altLang="en-US" smtClean="0">
                <a:ea typeface="ＭＳ Ｐゴシック" panose="020B0600070205080204" pitchFamily="34" charset="-128"/>
              </a:rPr>
              <a:t>Sexual selection</a:t>
            </a:r>
          </a:p>
        </p:txBody>
      </p:sp>
      <p:pic>
        <p:nvPicPr>
          <p:cNvPr id="32772" name="Picture 3" descr="Screen shot 2011-03-29 at 7.45.28 A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4325" y="3708400"/>
            <a:ext cx="19431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descr="Image" title="I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25" y="3708400"/>
            <a:ext cx="266065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274638"/>
            <a:ext cx="9144000" cy="1143000"/>
          </a:xfrm>
        </p:spPr>
        <p:txBody>
          <a:bodyPr/>
          <a:lstStyle/>
          <a:p>
            <a:pPr eaLnBrk="1" hangingPunct="1"/>
            <a:r>
              <a:rPr lang="en-US" altLang="en-US" smtClean="0">
                <a:ea typeface="ＭＳ Ｐゴシック" panose="020B0600070205080204" pitchFamily="34" charset="-128"/>
              </a:rPr>
              <a:t>Introduction to Evolution</a:t>
            </a:r>
          </a:p>
        </p:txBody>
      </p:sp>
      <p:sp>
        <p:nvSpPr>
          <p:cNvPr id="15363" name="Content Placeholder 2"/>
          <p:cNvSpPr>
            <a:spLocks noGrp="1"/>
          </p:cNvSpPr>
          <p:nvPr>
            <p:ph idx="1"/>
          </p:nvPr>
        </p:nvSpPr>
        <p:spPr/>
        <p:txBody>
          <a:bodyPr/>
          <a:lstStyle/>
          <a:p>
            <a:pPr eaLnBrk="1" hangingPunct="1"/>
            <a:r>
              <a:rPr lang="en-US" altLang="en-US" smtClean="0">
                <a:ea typeface="ＭＳ Ｐゴシック" panose="020B0600070205080204" pitchFamily="34" charset="-128"/>
              </a:rPr>
              <a:t>Evolution is descent with modification</a:t>
            </a:r>
          </a:p>
          <a:p>
            <a:pPr lvl="1" eaLnBrk="1" hangingPunct="1"/>
            <a:r>
              <a:rPr lang="en-US" altLang="en-US" smtClean="0">
                <a:ea typeface="ＭＳ Ｐゴシック" panose="020B0600070205080204" pitchFamily="34" charset="-128"/>
              </a:rPr>
              <a:t>Darwins ideas were first published in his book </a:t>
            </a:r>
            <a:r>
              <a:rPr lang="en-US" altLang="en-US" i="1" smtClean="0">
                <a:ea typeface="ＭＳ Ｐゴシック" panose="020B0600070205080204" pitchFamily="34" charset="-128"/>
              </a:rPr>
              <a:t>On the Origin of Species</a:t>
            </a:r>
            <a:endParaRPr lang="en-US" altLang="en-US" smtClean="0">
              <a:ea typeface="ＭＳ Ｐゴシック" panose="020B0600070205080204" pitchFamily="34" charset="-128"/>
            </a:endParaRPr>
          </a:p>
          <a:p>
            <a:pPr lvl="1" eaLnBrk="1" hangingPunct="1">
              <a:buFont typeface="Arial" panose="020B0604020202020204" pitchFamily="34" charset="0"/>
              <a:buNone/>
            </a:pPr>
            <a:r>
              <a:rPr lang="en-US" altLang="en-US" smtClean="0">
                <a:ea typeface="ＭＳ Ｐゴシック" panose="020B0600070205080204" pitchFamily="34" charset="-128"/>
              </a:rPr>
              <a:t>-Used the phrase “descent with modification”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4114800" cy="1143000"/>
          </a:xfrm>
        </p:spPr>
        <p:txBody>
          <a:bodyPr/>
          <a:lstStyle/>
          <a:p>
            <a:pPr eaLnBrk="1" hangingPunct="1"/>
            <a:r>
              <a:rPr lang="en-US" altLang="en-US" smtClean="0">
                <a:ea typeface="ＭＳ Ｐゴシック" panose="020B0600070205080204" pitchFamily="34" charset="-128"/>
              </a:rPr>
              <a:t>Directional Selection</a:t>
            </a:r>
          </a:p>
        </p:txBody>
      </p:sp>
      <p:sp>
        <p:nvSpPr>
          <p:cNvPr id="33795" name="Rectangle 3"/>
          <p:cNvSpPr>
            <a:spLocks noGrp="1" noChangeArrowheads="1"/>
          </p:cNvSpPr>
          <p:nvPr>
            <p:ph type="body" idx="1"/>
          </p:nvPr>
        </p:nvSpPr>
        <p:spPr>
          <a:xfrm>
            <a:off x="685800" y="2438400"/>
            <a:ext cx="3886200" cy="4114800"/>
          </a:xfrm>
        </p:spPr>
        <p:txBody>
          <a:bodyPr/>
          <a:lstStyle/>
          <a:p>
            <a:pPr eaLnBrk="1" hangingPunct="1"/>
            <a:r>
              <a:rPr lang="en-US" altLang="en-US" smtClean="0">
                <a:ea typeface="ＭＳ Ｐゴシック" panose="020B0600070205080204" pitchFamily="34" charset="-128"/>
              </a:rPr>
              <a:t>Allele frequencies shift in one direction</a:t>
            </a:r>
          </a:p>
        </p:txBody>
      </p:sp>
      <p:pic>
        <p:nvPicPr>
          <p:cNvPr id="33796" name="Picture 4" descr="Image" tit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8925" y="0"/>
            <a:ext cx="3775075" cy="6858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3797" name="AutoShape 5"/>
          <p:cNvSpPr>
            <a:spLocks noChangeArrowheads="1"/>
          </p:cNvSpPr>
          <p:nvPr/>
        </p:nvSpPr>
        <p:spPr bwMode="auto">
          <a:xfrm>
            <a:off x="7562850" y="2692400"/>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3798" name="Text Box 6"/>
          <p:cNvSpPr txBox="1">
            <a:spLocks noChangeArrowheads="1"/>
          </p:cNvSpPr>
          <p:nvPr/>
        </p:nvSpPr>
        <p:spPr bwMode="auto">
          <a:xfrm rot="-5400000">
            <a:off x="4752975" y="1049338"/>
            <a:ext cx="19240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300" b="1"/>
              <a:t>Number of individuals</a:t>
            </a:r>
          </a:p>
          <a:p>
            <a:pPr algn="ctr"/>
            <a:r>
              <a:rPr lang="en-US" altLang="en-US" sz="1300" b="1"/>
              <a:t>in the population</a:t>
            </a:r>
            <a:endParaRPr lang="en-US" altLang="en-US" sz="1300"/>
          </a:p>
        </p:txBody>
      </p:sp>
      <p:sp>
        <p:nvSpPr>
          <p:cNvPr id="33799" name="Line 7"/>
          <p:cNvSpPr>
            <a:spLocks noChangeShapeType="1"/>
          </p:cNvSpPr>
          <p:nvPr/>
        </p:nvSpPr>
        <p:spPr bwMode="auto">
          <a:xfrm flipV="1">
            <a:off x="6191250" y="279400"/>
            <a:ext cx="0" cy="1981200"/>
          </a:xfrm>
          <a:prstGeom prst="line">
            <a:avLst/>
          </a:prstGeom>
          <a:noFill/>
          <a:ln w="12700">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33800" name="AutoShape 8"/>
          <p:cNvSpPr>
            <a:spLocks noChangeArrowheads="1"/>
          </p:cNvSpPr>
          <p:nvPr/>
        </p:nvSpPr>
        <p:spPr bwMode="auto">
          <a:xfrm>
            <a:off x="7092950" y="3098800"/>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3801" name="AutoShape 9"/>
          <p:cNvSpPr>
            <a:spLocks noChangeArrowheads="1"/>
          </p:cNvSpPr>
          <p:nvPr/>
        </p:nvSpPr>
        <p:spPr bwMode="auto">
          <a:xfrm>
            <a:off x="6534150" y="1435100"/>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3802" name="AutoShape 10"/>
          <p:cNvSpPr>
            <a:spLocks noChangeArrowheads="1"/>
          </p:cNvSpPr>
          <p:nvPr/>
        </p:nvSpPr>
        <p:spPr bwMode="auto">
          <a:xfrm>
            <a:off x="7042150" y="495300"/>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3803" name="AutoShape 11"/>
          <p:cNvSpPr>
            <a:spLocks noChangeArrowheads="1"/>
          </p:cNvSpPr>
          <p:nvPr/>
        </p:nvSpPr>
        <p:spPr bwMode="auto">
          <a:xfrm>
            <a:off x="7550150" y="114300"/>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nvGrpSpPr>
          <p:cNvPr id="33804" name="Group 12"/>
          <p:cNvGrpSpPr>
            <a:grpSpLocks/>
          </p:cNvGrpSpPr>
          <p:nvPr/>
        </p:nvGrpSpPr>
        <p:grpSpPr bwMode="auto">
          <a:xfrm>
            <a:off x="6332538" y="2336800"/>
            <a:ext cx="2628900" cy="0"/>
            <a:chOff x="2216" y="1472"/>
            <a:chExt cx="1656" cy="0"/>
          </a:xfrm>
        </p:grpSpPr>
        <p:sp>
          <p:nvSpPr>
            <p:cNvPr id="33817" name="Line 13"/>
            <p:cNvSpPr>
              <a:spLocks noChangeShapeType="1"/>
            </p:cNvSpPr>
            <p:nvPr/>
          </p:nvSpPr>
          <p:spPr bwMode="auto">
            <a:xfrm rot="5400000" flipV="1">
              <a:off x="3248" y="848"/>
              <a:ext cx="0" cy="1248"/>
            </a:xfrm>
            <a:prstGeom prst="line">
              <a:avLst/>
            </a:prstGeom>
            <a:noFill/>
            <a:ln w="12700">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33818" name="Line 14"/>
            <p:cNvSpPr>
              <a:spLocks noChangeShapeType="1"/>
            </p:cNvSpPr>
            <p:nvPr/>
          </p:nvSpPr>
          <p:spPr bwMode="auto">
            <a:xfrm rot="16200000" flipV="1">
              <a:off x="2840" y="848"/>
              <a:ext cx="0" cy="1248"/>
            </a:xfrm>
            <a:prstGeom prst="line">
              <a:avLst/>
            </a:prstGeom>
            <a:noFill/>
            <a:ln w="12700">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3805" name="Group 15"/>
          <p:cNvGrpSpPr>
            <a:grpSpLocks/>
          </p:cNvGrpSpPr>
          <p:nvPr/>
        </p:nvGrpSpPr>
        <p:grpSpPr bwMode="auto">
          <a:xfrm>
            <a:off x="6846888" y="4457700"/>
            <a:ext cx="1930400" cy="0"/>
            <a:chOff x="2640" y="2800"/>
            <a:chExt cx="1216" cy="0"/>
          </a:xfrm>
        </p:grpSpPr>
        <p:sp>
          <p:nvSpPr>
            <p:cNvPr id="33815" name="Line 16"/>
            <p:cNvSpPr>
              <a:spLocks noChangeShapeType="1"/>
            </p:cNvSpPr>
            <p:nvPr/>
          </p:nvSpPr>
          <p:spPr bwMode="auto">
            <a:xfrm rot="5400000" flipV="1">
              <a:off x="3408" y="2352"/>
              <a:ext cx="0" cy="896"/>
            </a:xfrm>
            <a:prstGeom prst="line">
              <a:avLst/>
            </a:prstGeom>
            <a:noFill/>
            <a:ln w="12700">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33816" name="Line 17"/>
            <p:cNvSpPr>
              <a:spLocks noChangeShapeType="1"/>
            </p:cNvSpPr>
            <p:nvPr/>
          </p:nvSpPr>
          <p:spPr bwMode="auto">
            <a:xfrm rot="16200000" flipV="1">
              <a:off x="3140" y="2300"/>
              <a:ext cx="0" cy="1000"/>
            </a:xfrm>
            <a:prstGeom prst="line">
              <a:avLst/>
            </a:prstGeom>
            <a:noFill/>
            <a:ln w="12700">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33806" name="Line 18"/>
          <p:cNvSpPr>
            <a:spLocks noChangeShapeType="1"/>
          </p:cNvSpPr>
          <p:nvPr/>
        </p:nvSpPr>
        <p:spPr bwMode="auto">
          <a:xfrm rot="5400000" flipV="1">
            <a:off x="8356600" y="6127750"/>
            <a:ext cx="0" cy="1028700"/>
          </a:xfrm>
          <a:prstGeom prst="line">
            <a:avLst/>
          </a:prstGeom>
          <a:noFill/>
          <a:ln w="12700">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33807" name="Line 19"/>
          <p:cNvSpPr>
            <a:spLocks noChangeShapeType="1"/>
          </p:cNvSpPr>
          <p:nvPr/>
        </p:nvSpPr>
        <p:spPr bwMode="auto">
          <a:xfrm rot="16200000" flipV="1">
            <a:off x="7969250" y="6146800"/>
            <a:ext cx="0" cy="990600"/>
          </a:xfrm>
          <a:prstGeom prst="line">
            <a:avLst/>
          </a:prstGeom>
          <a:noFill/>
          <a:ln w="12700">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33808" name="Text Box 20"/>
          <p:cNvSpPr txBox="1">
            <a:spLocks noChangeArrowheads="1"/>
          </p:cNvSpPr>
          <p:nvPr/>
        </p:nvSpPr>
        <p:spPr bwMode="auto">
          <a:xfrm>
            <a:off x="6216650" y="2330450"/>
            <a:ext cx="28606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dirty="0"/>
              <a:t>Range of values for the trait at time 1</a:t>
            </a:r>
            <a:endParaRPr lang="en-US" altLang="en-US" sz="1200" dirty="0"/>
          </a:p>
        </p:txBody>
      </p:sp>
      <p:sp>
        <p:nvSpPr>
          <p:cNvPr id="33809" name="Text Box 21"/>
          <p:cNvSpPr txBox="1">
            <a:spLocks noChangeArrowheads="1"/>
          </p:cNvSpPr>
          <p:nvPr/>
        </p:nvSpPr>
        <p:spPr bwMode="auto">
          <a:xfrm>
            <a:off x="6216650" y="4438650"/>
            <a:ext cx="28606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t>Range of values for the trait at time 2</a:t>
            </a:r>
            <a:endParaRPr lang="en-US" altLang="en-US" sz="1200"/>
          </a:p>
        </p:txBody>
      </p:sp>
      <p:sp>
        <p:nvSpPr>
          <p:cNvPr id="33810" name="Text Box 22"/>
          <p:cNvSpPr txBox="1">
            <a:spLocks noChangeArrowheads="1"/>
          </p:cNvSpPr>
          <p:nvPr/>
        </p:nvSpPr>
        <p:spPr bwMode="auto">
          <a:xfrm>
            <a:off x="6216650" y="6610350"/>
            <a:ext cx="28606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t>Range of values for the trait at time 3</a:t>
            </a:r>
            <a:endParaRPr lang="en-US" altLang="en-US" sz="1200"/>
          </a:p>
        </p:txBody>
      </p:sp>
      <p:sp>
        <p:nvSpPr>
          <p:cNvPr id="33811" name="Text Box 23"/>
          <p:cNvSpPr txBox="1">
            <a:spLocks noChangeArrowheads="1"/>
          </p:cNvSpPr>
          <p:nvPr/>
        </p:nvSpPr>
        <p:spPr bwMode="auto">
          <a:xfrm rot="-5400000">
            <a:off x="4860131" y="3448844"/>
            <a:ext cx="164941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100" b="1"/>
              <a:t>Number of individuals</a:t>
            </a:r>
          </a:p>
          <a:p>
            <a:pPr algn="ctr"/>
            <a:r>
              <a:rPr lang="en-US" altLang="en-US" sz="1100" b="1"/>
              <a:t>in the population</a:t>
            </a:r>
            <a:endParaRPr lang="en-US" altLang="en-US" sz="1300"/>
          </a:p>
        </p:txBody>
      </p:sp>
      <p:sp>
        <p:nvSpPr>
          <p:cNvPr id="33812" name="Text Box 24"/>
          <p:cNvSpPr txBox="1">
            <a:spLocks noChangeArrowheads="1"/>
          </p:cNvSpPr>
          <p:nvPr/>
        </p:nvSpPr>
        <p:spPr bwMode="auto">
          <a:xfrm rot="-5400000">
            <a:off x="4860131" y="5680869"/>
            <a:ext cx="164941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100" b="1"/>
              <a:t>Number of individuals</a:t>
            </a:r>
          </a:p>
          <a:p>
            <a:pPr algn="ctr"/>
            <a:r>
              <a:rPr lang="en-US" altLang="en-US" sz="1100" b="1"/>
              <a:t>in the population</a:t>
            </a:r>
            <a:endParaRPr lang="en-US" altLang="en-US" sz="1100"/>
          </a:p>
        </p:txBody>
      </p:sp>
      <p:sp>
        <p:nvSpPr>
          <p:cNvPr id="33813" name="Line 25"/>
          <p:cNvSpPr>
            <a:spLocks noChangeShapeType="1"/>
          </p:cNvSpPr>
          <p:nvPr/>
        </p:nvSpPr>
        <p:spPr bwMode="auto">
          <a:xfrm flipV="1">
            <a:off x="6191250" y="3022600"/>
            <a:ext cx="0" cy="1320800"/>
          </a:xfrm>
          <a:prstGeom prst="line">
            <a:avLst/>
          </a:prstGeom>
          <a:noFill/>
          <a:ln w="12700">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33814" name="Line 26"/>
          <p:cNvSpPr>
            <a:spLocks noChangeShapeType="1"/>
          </p:cNvSpPr>
          <p:nvPr/>
        </p:nvSpPr>
        <p:spPr bwMode="auto">
          <a:xfrm flipV="1">
            <a:off x="6191250" y="4851400"/>
            <a:ext cx="0" cy="1676400"/>
          </a:xfrm>
          <a:prstGeom prst="line">
            <a:avLst/>
          </a:prstGeom>
          <a:noFill/>
          <a:ln w="12700">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4114800" cy="1143000"/>
          </a:xfrm>
        </p:spPr>
        <p:txBody>
          <a:bodyPr/>
          <a:lstStyle/>
          <a:p>
            <a:pPr eaLnBrk="1" hangingPunct="1"/>
            <a:r>
              <a:rPr lang="en-US" altLang="en-US" smtClean="0">
                <a:ea typeface="ＭＳ Ｐゴシック" panose="020B0600070205080204" pitchFamily="34" charset="-128"/>
              </a:rPr>
              <a:t>Stabilizing Selection</a:t>
            </a:r>
          </a:p>
        </p:txBody>
      </p:sp>
      <p:sp>
        <p:nvSpPr>
          <p:cNvPr id="34819" name="Rectangle 3"/>
          <p:cNvSpPr>
            <a:spLocks noGrp="1" noChangeArrowheads="1"/>
          </p:cNvSpPr>
          <p:nvPr>
            <p:ph type="body" idx="1"/>
          </p:nvPr>
        </p:nvSpPr>
        <p:spPr>
          <a:xfrm>
            <a:off x="457200" y="1600200"/>
            <a:ext cx="4114800" cy="4525963"/>
          </a:xfrm>
        </p:spPr>
        <p:txBody>
          <a:bodyPr/>
          <a:lstStyle/>
          <a:p>
            <a:pPr eaLnBrk="1" hangingPunct="1"/>
            <a:r>
              <a:rPr lang="en-US" altLang="en-US" smtClean="0">
                <a:ea typeface="ＭＳ Ｐゴシック" panose="020B0600070205080204" pitchFamily="34" charset="-128"/>
              </a:rPr>
              <a:t>Intermediate forms are favored and extremes are eliminated</a:t>
            </a:r>
          </a:p>
        </p:txBody>
      </p:sp>
      <p:pic>
        <p:nvPicPr>
          <p:cNvPr id="34820" name="Picture 4" descr="Image" tit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6850" y="0"/>
            <a:ext cx="3867150" cy="6858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4821" name="Text Box 5"/>
          <p:cNvSpPr txBox="1">
            <a:spLocks noChangeArrowheads="1"/>
          </p:cNvSpPr>
          <p:nvPr/>
        </p:nvSpPr>
        <p:spPr bwMode="auto">
          <a:xfrm rot="-5400000">
            <a:off x="4578350" y="1049338"/>
            <a:ext cx="19240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300" b="1" dirty="0"/>
              <a:t>Number of individuals</a:t>
            </a:r>
          </a:p>
          <a:p>
            <a:r>
              <a:rPr lang="en-US" altLang="en-US" sz="1300" b="1" dirty="0"/>
              <a:t>in the population</a:t>
            </a:r>
            <a:endParaRPr lang="en-US" altLang="en-US" sz="1300" dirty="0"/>
          </a:p>
        </p:txBody>
      </p:sp>
      <p:sp>
        <p:nvSpPr>
          <p:cNvPr id="34822" name="Line 6"/>
          <p:cNvSpPr>
            <a:spLocks noChangeShapeType="1"/>
          </p:cNvSpPr>
          <p:nvPr/>
        </p:nvSpPr>
        <p:spPr bwMode="auto">
          <a:xfrm flipV="1">
            <a:off x="5648325" y="317500"/>
            <a:ext cx="0" cy="444500"/>
          </a:xfrm>
          <a:prstGeom prst="line">
            <a:avLst/>
          </a:prstGeom>
          <a:noFill/>
          <a:ln w="12700">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34823" name="AutoShape 7"/>
          <p:cNvSpPr>
            <a:spLocks noChangeArrowheads="1"/>
          </p:cNvSpPr>
          <p:nvPr/>
        </p:nvSpPr>
        <p:spPr bwMode="auto">
          <a:xfrm>
            <a:off x="6931025" y="514350"/>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4824" name="AutoShape 8"/>
          <p:cNvSpPr>
            <a:spLocks noChangeArrowheads="1"/>
          </p:cNvSpPr>
          <p:nvPr/>
        </p:nvSpPr>
        <p:spPr bwMode="auto">
          <a:xfrm>
            <a:off x="8035925" y="514350"/>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4825" name="AutoShape 9"/>
          <p:cNvSpPr>
            <a:spLocks noChangeArrowheads="1"/>
          </p:cNvSpPr>
          <p:nvPr/>
        </p:nvSpPr>
        <p:spPr bwMode="auto">
          <a:xfrm>
            <a:off x="6473825" y="1441450"/>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4826" name="AutoShape 10"/>
          <p:cNvSpPr>
            <a:spLocks noChangeArrowheads="1"/>
          </p:cNvSpPr>
          <p:nvPr/>
        </p:nvSpPr>
        <p:spPr bwMode="auto">
          <a:xfrm>
            <a:off x="8455025" y="1441450"/>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4827" name="AutoShape 11"/>
          <p:cNvSpPr>
            <a:spLocks noChangeArrowheads="1"/>
          </p:cNvSpPr>
          <p:nvPr/>
        </p:nvSpPr>
        <p:spPr bwMode="auto">
          <a:xfrm>
            <a:off x="6956425" y="2952750"/>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4828" name="AutoShape 12"/>
          <p:cNvSpPr>
            <a:spLocks noChangeArrowheads="1"/>
          </p:cNvSpPr>
          <p:nvPr/>
        </p:nvSpPr>
        <p:spPr bwMode="auto">
          <a:xfrm>
            <a:off x="7959725" y="2952750"/>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4829" name="AutoShape 13"/>
          <p:cNvSpPr>
            <a:spLocks noChangeArrowheads="1"/>
          </p:cNvSpPr>
          <p:nvPr/>
        </p:nvSpPr>
        <p:spPr bwMode="auto">
          <a:xfrm>
            <a:off x="6956425" y="5454650"/>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4830" name="AutoShape 14"/>
          <p:cNvSpPr>
            <a:spLocks noChangeArrowheads="1"/>
          </p:cNvSpPr>
          <p:nvPr/>
        </p:nvSpPr>
        <p:spPr bwMode="auto">
          <a:xfrm>
            <a:off x="7959725" y="5454650"/>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nvGrpSpPr>
          <p:cNvPr id="34831" name="Group 15"/>
          <p:cNvGrpSpPr>
            <a:grpSpLocks/>
          </p:cNvGrpSpPr>
          <p:nvPr/>
        </p:nvGrpSpPr>
        <p:grpSpPr bwMode="auto">
          <a:xfrm>
            <a:off x="6253163" y="2298700"/>
            <a:ext cx="2514600" cy="0"/>
            <a:chOff x="2345" y="1392"/>
            <a:chExt cx="1584" cy="0"/>
          </a:xfrm>
        </p:grpSpPr>
        <p:sp>
          <p:nvSpPr>
            <p:cNvPr id="34841" name="Line 16"/>
            <p:cNvSpPr>
              <a:spLocks noChangeShapeType="1"/>
            </p:cNvSpPr>
            <p:nvPr/>
          </p:nvSpPr>
          <p:spPr bwMode="auto">
            <a:xfrm rot="5400000" flipV="1">
              <a:off x="3305" y="768"/>
              <a:ext cx="0" cy="1248"/>
            </a:xfrm>
            <a:prstGeom prst="line">
              <a:avLst/>
            </a:prstGeom>
            <a:noFill/>
            <a:ln w="12700">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34842" name="Line 17"/>
            <p:cNvSpPr>
              <a:spLocks noChangeShapeType="1"/>
            </p:cNvSpPr>
            <p:nvPr/>
          </p:nvSpPr>
          <p:spPr bwMode="auto">
            <a:xfrm rot="16200000" flipV="1">
              <a:off x="2969" y="768"/>
              <a:ext cx="0" cy="1248"/>
            </a:xfrm>
            <a:prstGeom prst="line">
              <a:avLst/>
            </a:prstGeom>
            <a:noFill/>
            <a:ln w="12700">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34832" name="Text Box 18"/>
          <p:cNvSpPr txBox="1">
            <a:spLocks noChangeArrowheads="1"/>
          </p:cNvSpPr>
          <p:nvPr/>
        </p:nvSpPr>
        <p:spPr bwMode="auto">
          <a:xfrm>
            <a:off x="6196013" y="2305050"/>
            <a:ext cx="2628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100" b="1" dirty="0"/>
              <a:t>Range of values for the trait at time 1</a:t>
            </a:r>
            <a:endParaRPr lang="en-US" altLang="en-US" sz="1100" dirty="0"/>
          </a:p>
        </p:txBody>
      </p:sp>
      <p:grpSp>
        <p:nvGrpSpPr>
          <p:cNvPr id="34833" name="Group 19"/>
          <p:cNvGrpSpPr>
            <a:grpSpLocks/>
          </p:cNvGrpSpPr>
          <p:nvPr/>
        </p:nvGrpSpPr>
        <p:grpSpPr bwMode="auto">
          <a:xfrm>
            <a:off x="6824663" y="4279900"/>
            <a:ext cx="1371600" cy="0"/>
            <a:chOff x="2669" y="2664"/>
            <a:chExt cx="864" cy="0"/>
          </a:xfrm>
        </p:grpSpPr>
        <p:sp>
          <p:nvSpPr>
            <p:cNvPr id="34839" name="Line 20"/>
            <p:cNvSpPr>
              <a:spLocks noChangeShapeType="1"/>
            </p:cNvSpPr>
            <p:nvPr/>
          </p:nvSpPr>
          <p:spPr bwMode="auto">
            <a:xfrm rot="5400000" flipV="1">
              <a:off x="3293" y="2424"/>
              <a:ext cx="0" cy="480"/>
            </a:xfrm>
            <a:prstGeom prst="line">
              <a:avLst/>
            </a:prstGeom>
            <a:noFill/>
            <a:ln w="12700">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34840" name="Line 21"/>
            <p:cNvSpPr>
              <a:spLocks noChangeShapeType="1"/>
            </p:cNvSpPr>
            <p:nvPr/>
          </p:nvSpPr>
          <p:spPr bwMode="auto">
            <a:xfrm rot="16200000" flipV="1">
              <a:off x="2985" y="2348"/>
              <a:ext cx="0" cy="632"/>
            </a:xfrm>
            <a:prstGeom prst="line">
              <a:avLst/>
            </a:prstGeom>
            <a:noFill/>
            <a:ln w="12700">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34834" name="Text Box 22"/>
          <p:cNvSpPr txBox="1">
            <a:spLocks noChangeArrowheads="1"/>
          </p:cNvSpPr>
          <p:nvPr/>
        </p:nvSpPr>
        <p:spPr bwMode="auto">
          <a:xfrm>
            <a:off x="6196013" y="4286250"/>
            <a:ext cx="2628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100" b="1"/>
              <a:t>Range of values for the trait at time 2</a:t>
            </a:r>
            <a:endParaRPr lang="en-US" altLang="en-US" sz="1100"/>
          </a:p>
        </p:txBody>
      </p:sp>
      <p:grpSp>
        <p:nvGrpSpPr>
          <p:cNvPr id="34835" name="Group 23"/>
          <p:cNvGrpSpPr>
            <a:grpSpLocks/>
          </p:cNvGrpSpPr>
          <p:nvPr/>
        </p:nvGrpSpPr>
        <p:grpSpPr bwMode="auto">
          <a:xfrm>
            <a:off x="6850063" y="6375400"/>
            <a:ext cx="1371600" cy="0"/>
            <a:chOff x="2645" y="3984"/>
            <a:chExt cx="864" cy="0"/>
          </a:xfrm>
        </p:grpSpPr>
        <p:sp>
          <p:nvSpPr>
            <p:cNvPr id="34837" name="Line 24"/>
            <p:cNvSpPr>
              <a:spLocks noChangeShapeType="1"/>
            </p:cNvSpPr>
            <p:nvPr/>
          </p:nvSpPr>
          <p:spPr bwMode="auto">
            <a:xfrm rot="5400000" flipV="1">
              <a:off x="3269" y="3744"/>
              <a:ext cx="0" cy="480"/>
            </a:xfrm>
            <a:prstGeom prst="line">
              <a:avLst/>
            </a:prstGeom>
            <a:noFill/>
            <a:ln w="12700">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34838" name="Line 25"/>
            <p:cNvSpPr>
              <a:spLocks noChangeShapeType="1"/>
            </p:cNvSpPr>
            <p:nvPr/>
          </p:nvSpPr>
          <p:spPr bwMode="auto">
            <a:xfrm rot="16200000" flipV="1">
              <a:off x="2961" y="3668"/>
              <a:ext cx="0" cy="632"/>
            </a:xfrm>
            <a:prstGeom prst="line">
              <a:avLst/>
            </a:prstGeom>
            <a:noFill/>
            <a:ln w="12700">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34836" name="Text Box 26"/>
          <p:cNvSpPr txBox="1">
            <a:spLocks noChangeArrowheads="1"/>
          </p:cNvSpPr>
          <p:nvPr/>
        </p:nvSpPr>
        <p:spPr bwMode="auto">
          <a:xfrm>
            <a:off x="6196013" y="6381750"/>
            <a:ext cx="2628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100" b="1"/>
              <a:t>Range of values for the trait at time 3</a:t>
            </a:r>
            <a:endParaRPr lang="en-US" altLang="en-US" sz="1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 y="304800"/>
            <a:ext cx="4495800" cy="1143000"/>
          </a:xfrm>
        </p:spPr>
        <p:txBody>
          <a:bodyPr/>
          <a:lstStyle/>
          <a:p>
            <a:pPr eaLnBrk="1" hangingPunct="1"/>
            <a:r>
              <a:rPr lang="en-US" altLang="en-US" smtClean="0">
                <a:ea typeface="ＭＳ Ｐゴシック" panose="020B0600070205080204" pitchFamily="34" charset="-128"/>
              </a:rPr>
              <a:t>Disruptive Selection</a:t>
            </a:r>
          </a:p>
        </p:txBody>
      </p:sp>
      <p:sp>
        <p:nvSpPr>
          <p:cNvPr id="35843" name="Rectangle 3"/>
          <p:cNvSpPr>
            <a:spLocks noGrp="1" noChangeArrowheads="1"/>
          </p:cNvSpPr>
          <p:nvPr>
            <p:ph type="body" idx="1"/>
          </p:nvPr>
        </p:nvSpPr>
        <p:spPr>
          <a:xfrm>
            <a:off x="609600" y="1676400"/>
            <a:ext cx="3581400" cy="4114800"/>
          </a:xfrm>
        </p:spPr>
        <p:txBody>
          <a:bodyPr/>
          <a:lstStyle/>
          <a:p>
            <a:pPr eaLnBrk="1" hangingPunct="1"/>
            <a:r>
              <a:rPr lang="en-US" altLang="en-US" smtClean="0">
                <a:ea typeface="ＭＳ Ｐゴシック" panose="020B0600070205080204" pitchFamily="34" charset="-128"/>
              </a:rPr>
              <a:t>Forms at both ends of the range of variation are favored </a:t>
            </a:r>
          </a:p>
          <a:p>
            <a:pPr eaLnBrk="1" hangingPunct="1"/>
            <a:r>
              <a:rPr lang="en-US" altLang="en-US" smtClean="0">
                <a:ea typeface="ＭＳ Ｐゴシック" panose="020B0600070205080204" pitchFamily="34" charset="-128"/>
              </a:rPr>
              <a:t>Intermediate forms are selected against</a:t>
            </a:r>
          </a:p>
        </p:txBody>
      </p:sp>
      <p:pic>
        <p:nvPicPr>
          <p:cNvPr id="35844" name="Picture 4" descr="Image" tit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8938" y="1588"/>
            <a:ext cx="3675062" cy="685641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5845" name="Text Box 5"/>
          <p:cNvSpPr txBox="1">
            <a:spLocks noChangeArrowheads="1"/>
          </p:cNvSpPr>
          <p:nvPr/>
        </p:nvSpPr>
        <p:spPr bwMode="auto">
          <a:xfrm rot="-5400000">
            <a:off x="4865688" y="1050925"/>
            <a:ext cx="19240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300" b="1"/>
              <a:t>Number of individuals</a:t>
            </a:r>
          </a:p>
          <a:p>
            <a:pPr algn="ctr"/>
            <a:r>
              <a:rPr lang="en-US" altLang="en-US" sz="1300" b="1"/>
              <a:t>in the population</a:t>
            </a:r>
            <a:endParaRPr lang="en-US" altLang="en-US" sz="1300"/>
          </a:p>
        </p:txBody>
      </p:sp>
      <p:sp>
        <p:nvSpPr>
          <p:cNvPr id="35846" name="AutoShape 6"/>
          <p:cNvSpPr>
            <a:spLocks noChangeArrowheads="1"/>
          </p:cNvSpPr>
          <p:nvPr/>
        </p:nvSpPr>
        <p:spPr bwMode="auto">
          <a:xfrm>
            <a:off x="7535863" y="65088"/>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5847" name="AutoShape 7"/>
          <p:cNvSpPr>
            <a:spLocks noChangeArrowheads="1"/>
          </p:cNvSpPr>
          <p:nvPr/>
        </p:nvSpPr>
        <p:spPr bwMode="auto">
          <a:xfrm>
            <a:off x="7065963" y="2389188"/>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5848" name="AutoShape 8"/>
          <p:cNvSpPr>
            <a:spLocks noChangeArrowheads="1"/>
          </p:cNvSpPr>
          <p:nvPr/>
        </p:nvSpPr>
        <p:spPr bwMode="auto">
          <a:xfrm>
            <a:off x="8018463" y="2389188"/>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5849" name="AutoShape 9"/>
          <p:cNvSpPr>
            <a:spLocks noChangeArrowheads="1"/>
          </p:cNvSpPr>
          <p:nvPr/>
        </p:nvSpPr>
        <p:spPr bwMode="auto">
          <a:xfrm>
            <a:off x="7548563" y="2757488"/>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5850" name="AutoShape 10"/>
          <p:cNvSpPr>
            <a:spLocks noChangeArrowheads="1"/>
          </p:cNvSpPr>
          <p:nvPr/>
        </p:nvSpPr>
        <p:spPr bwMode="auto">
          <a:xfrm>
            <a:off x="8005763" y="4751388"/>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5851" name="AutoShape 11"/>
          <p:cNvSpPr>
            <a:spLocks noChangeArrowheads="1"/>
          </p:cNvSpPr>
          <p:nvPr/>
        </p:nvSpPr>
        <p:spPr bwMode="auto">
          <a:xfrm>
            <a:off x="7078663" y="5145088"/>
            <a:ext cx="190500" cy="393700"/>
          </a:xfrm>
          <a:prstGeom prst="downArrow">
            <a:avLst>
              <a:gd name="adj1" fmla="val 50000"/>
              <a:gd name="adj2" fmla="val 51667"/>
            </a:avLst>
          </a:prstGeom>
          <a:solidFill>
            <a:srgbClr val="FF6600"/>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nvGrpSpPr>
          <p:cNvPr id="35852" name="Group 12"/>
          <p:cNvGrpSpPr>
            <a:grpSpLocks/>
          </p:cNvGrpSpPr>
          <p:nvPr/>
        </p:nvGrpSpPr>
        <p:grpSpPr bwMode="auto">
          <a:xfrm>
            <a:off x="6477000" y="2147888"/>
            <a:ext cx="2311400" cy="74612"/>
            <a:chOff x="2345" y="1392"/>
            <a:chExt cx="1584" cy="0"/>
          </a:xfrm>
        </p:grpSpPr>
        <p:sp>
          <p:nvSpPr>
            <p:cNvPr id="35873" name="Line 13"/>
            <p:cNvSpPr>
              <a:spLocks noChangeShapeType="1"/>
            </p:cNvSpPr>
            <p:nvPr/>
          </p:nvSpPr>
          <p:spPr bwMode="auto">
            <a:xfrm rot="5400000" flipV="1">
              <a:off x="3305" y="768"/>
              <a:ext cx="0" cy="1248"/>
            </a:xfrm>
            <a:prstGeom prst="line">
              <a:avLst/>
            </a:prstGeom>
            <a:noFill/>
            <a:ln w="12700">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35874" name="Line 14"/>
            <p:cNvSpPr>
              <a:spLocks noChangeShapeType="1"/>
            </p:cNvSpPr>
            <p:nvPr/>
          </p:nvSpPr>
          <p:spPr bwMode="auto">
            <a:xfrm rot="16200000" flipV="1">
              <a:off x="2969" y="768"/>
              <a:ext cx="0" cy="1248"/>
            </a:xfrm>
            <a:prstGeom prst="line">
              <a:avLst/>
            </a:prstGeom>
            <a:noFill/>
            <a:ln w="12700">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35853" name="Text Box 15"/>
          <p:cNvSpPr txBox="1">
            <a:spLocks noChangeArrowheads="1"/>
          </p:cNvSpPr>
          <p:nvPr/>
        </p:nvSpPr>
        <p:spPr bwMode="auto">
          <a:xfrm>
            <a:off x="6318250" y="2128838"/>
            <a:ext cx="2628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100" b="1" dirty="0"/>
              <a:t>Range of values for the trait at time 1</a:t>
            </a:r>
            <a:endParaRPr lang="en-US" altLang="en-US" sz="1100" dirty="0"/>
          </a:p>
        </p:txBody>
      </p:sp>
      <p:sp>
        <p:nvSpPr>
          <p:cNvPr id="35855" name="Text Box 17"/>
          <p:cNvSpPr txBox="1">
            <a:spLocks noChangeArrowheads="1"/>
          </p:cNvSpPr>
          <p:nvPr/>
        </p:nvSpPr>
        <p:spPr bwMode="auto">
          <a:xfrm>
            <a:off x="6318250" y="5989638"/>
            <a:ext cx="2628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100" b="1" dirty="0"/>
              <a:t>Range of values for the trait at time 3</a:t>
            </a:r>
            <a:endParaRPr lang="en-US" altLang="en-US" sz="1100" dirty="0"/>
          </a:p>
        </p:txBody>
      </p:sp>
      <p:grpSp>
        <p:nvGrpSpPr>
          <p:cNvPr id="35856" name="Group 18"/>
          <p:cNvGrpSpPr>
            <a:grpSpLocks/>
          </p:cNvGrpSpPr>
          <p:nvPr/>
        </p:nvGrpSpPr>
        <p:grpSpPr bwMode="auto">
          <a:xfrm>
            <a:off x="6176963" y="547688"/>
            <a:ext cx="2844800" cy="1498600"/>
            <a:chOff x="2168" y="328"/>
            <a:chExt cx="1792" cy="944"/>
          </a:xfrm>
        </p:grpSpPr>
        <p:sp>
          <p:nvSpPr>
            <p:cNvPr id="35871" name="Line 19"/>
            <p:cNvSpPr>
              <a:spLocks noChangeShapeType="1"/>
            </p:cNvSpPr>
            <p:nvPr/>
          </p:nvSpPr>
          <p:spPr bwMode="auto">
            <a:xfrm flipV="1">
              <a:off x="2168" y="328"/>
              <a:ext cx="0" cy="944"/>
            </a:xfrm>
            <a:prstGeom prst="line">
              <a:avLst/>
            </a:prstGeom>
            <a:noFill/>
            <a:ln w="12700">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35872" name="Line 20"/>
            <p:cNvSpPr>
              <a:spLocks noChangeShapeType="1"/>
            </p:cNvSpPr>
            <p:nvPr/>
          </p:nvSpPr>
          <p:spPr bwMode="auto">
            <a:xfrm>
              <a:off x="2168" y="1272"/>
              <a:ext cx="17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857" name="Group 21"/>
          <p:cNvGrpSpPr>
            <a:grpSpLocks/>
          </p:cNvGrpSpPr>
          <p:nvPr/>
        </p:nvGrpSpPr>
        <p:grpSpPr bwMode="auto">
          <a:xfrm>
            <a:off x="6176963" y="2427288"/>
            <a:ext cx="2844800" cy="1498600"/>
            <a:chOff x="2168" y="328"/>
            <a:chExt cx="1792" cy="944"/>
          </a:xfrm>
        </p:grpSpPr>
        <p:sp>
          <p:nvSpPr>
            <p:cNvPr id="35869" name="Line 22"/>
            <p:cNvSpPr>
              <a:spLocks noChangeShapeType="1"/>
            </p:cNvSpPr>
            <p:nvPr/>
          </p:nvSpPr>
          <p:spPr bwMode="auto">
            <a:xfrm flipV="1">
              <a:off x="2168" y="328"/>
              <a:ext cx="0" cy="944"/>
            </a:xfrm>
            <a:prstGeom prst="line">
              <a:avLst/>
            </a:prstGeom>
            <a:noFill/>
            <a:ln w="12700">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35870" name="Line 23"/>
            <p:cNvSpPr>
              <a:spLocks noChangeShapeType="1"/>
            </p:cNvSpPr>
            <p:nvPr/>
          </p:nvSpPr>
          <p:spPr bwMode="auto">
            <a:xfrm>
              <a:off x="2168" y="1272"/>
              <a:ext cx="17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858" name="Group 24"/>
          <p:cNvGrpSpPr>
            <a:grpSpLocks/>
          </p:cNvGrpSpPr>
          <p:nvPr/>
        </p:nvGrpSpPr>
        <p:grpSpPr bwMode="auto">
          <a:xfrm>
            <a:off x="6176963" y="4408488"/>
            <a:ext cx="2844800" cy="1498600"/>
            <a:chOff x="2168" y="328"/>
            <a:chExt cx="1792" cy="944"/>
          </a:xfrm>
        </p:grpSpPr>
        <p:sp>
          <p:nvSpPr>
            <p:cNvPr id="35867" name="Line 25"/>
            <p:cNvSpPr>
              <a:spLocks noChangeShapeType="1"/>
            </p:cNvSpPr>
            <p:nvPr/>
          </p:nvSpPr>
          <p:spPr bwMode="auto">
            <a:xfrm flipV="1">
              <a:off x="2168" y="328"/>
              <a:ext cx="0" cy="944"/>
            </a:xfrm>
            <a:prstGeom prst="line">
              <a:avLst/>
            </a:prstGeom>
            <a:noFill/>
            <a:ln w="12700">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35868" name="Line 26"/>
            <p:cNvSpPr>
              <a:spLocks noChangeShapeType="1"/>
            </p:cNvSpPr>
            <p:nvPr/>
          </p:nvSpPr>
          <p:spPr bwMode="auto">
            <a:xfrm>
              <a:off x="2168" y="1272"/>
              <a:ext cx="17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859" name="Group 27"/>
          <p:cNvGrpSpPr>
            <a:grpSpLocks/>
          </p:cNvGrpSpPr>
          <p:nvPr/>
        </p:nvGrpSpPr>
        <p:grpSpPr bwMode="auto">
          <a:xfrm>
            <a:off x="6477000" y="4014788"/>
            <a:ext cx="2311400" cy="74612"/>
            <a:chOff x="2345" y="1392"/>
            <a:chExt cx="1584" cy="0"/>
          </a:xfrm>
        </p:grpSpPr>
        <p:sp>
          <p:nvSpPr>
            <p:cNvPr id="35865" name="Line 28"/>
            <p:cNvSpPr>
              <a:spLocks noChangeShapeType="1"/>
            </p:cNvSpPr>
            <p:nvPr/>
          </p:nvSpPr>
          <p:spPr bwMode="auto">
            <a:xfrm rot="5400000" flipV="1">
              <a:off x="3305" y="768"/>
              <a:ext cx="0" cy="1248"/>
            </a:xfrm>
            <a:prstGeom prst="line">
              <a:avLst/>
            </a:prstGeom>
            <a:noFill/>
            <a:ln w="12700" cmpd="sng">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35866" name="Line 29"/>
            <p:cNvSpPr>
              <a:spLocks noChangeShapeType="1"/>
            </p:cNvSpPr>
            <p:nvPr/>
          </p:nvSpPr>
          <p:spPr bwMode="auto">
            <a:xfrm rot="16200000" flipV="1">
              <a:off x="2969" y="768"/>
              <a:ext cx="0" cy="1248"/>
            </a:xfrm>
            <a:prstGeom prst="line">
              <a:avLst/>
            </a:prstGeom>
            <a:noFill/>
            <a:ln w="12700" cmpd="sng">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860" name="Group 30"/>
          <p:cNvGrpSpPr>
            <a:grpSpLocks/>
          </p:cNvGrpSpPr>
          <p:nvPr/>
        </p:nvGrpSpPr>
        <p:grpSpPr bwMode="auto">
          <a:xfrm>
            <a:off x="6477000" y="5995988"/>
            <a:ext cx="2311400" cy="74612"/>
            <a:chOff x="2345" y="1392"/>
            <a:chExt cx="1584" cy="0"/>
          </a:xfrm>
        </p:grpSpPr>
        <p:sp>
          <p:nvSpPr>
            <p:cNvPr id="35863" name="Line 31"/>
            <p:cNvSpPr>
              <a:spLocks noChangeShapeType="1"/>
            </p:cNvSpPr>
            <p:nvPr/>
          </p:nvSpPr>
          <p:spPr bwMode="auto">
            <a:xfrm rot="5400000" flipV="1">
              <a:off x="3305" y="768"/>
              <a:ext cx="0" cy="1248"/>
            </a:xfrm>
            <a:prstGeom prst="line">
              <a:avLst/>
            </a:prstGeom>
            <a:noFill/>
            <a:ln w="12700">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35864" name="Line 32"/>
            <p:cNvSpPr>
              <a:spLocks noChangeShapeType="1"/>
            </p:cNvSpPr>
            <p:nvPr/>
          </p:nvSpPr>
          <p:spPr bwMode="auto">
            <a:xfrm rot="16200000" flipV="1">
              <a:off x="2969" y="768"/>
              <a:ext cx="0" cy="1248"/>
            </a:xfrm>
            <a:prstGeom prst="line">
              <a:avLst/>
            </a:prstGeom>
            <a:noFill/>
            <a:ln w="12700">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35861" name="Text Box 33"/>
          <p:cNvSpPr txBox="1">
            <a:spLocks noChangeArrowheads="1"/>
          </p:cNvSpPr>
          <p:nvPr/>
        </p:nvSpPr>
        <p:spPr bwMode="auto">
          <a:xfrm rot="-5400000">
            <a:off x="4865688" y="2917825"/>
            <a:ext cx="19240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300" b="1" dirty="0"/>
              <a:t>Number of individuals</a:t>
            </a:r>
          </a:p>
          <a:p>
            <a:pPr algn="ctr"/>
            <a:r>
              <a:rPr lang="en-US" altLang="en-US" sz="1300" b="1" dirty="0"/>
              <a:t>in the population</a:t>
            </a:r>
            <a:endParaRPr lang="en-US" altLang="en-US" sz="1300" dirty="0"/>
          </a:p>
        </p:txBody>
      </p:sp>
      <p:sp>
        <p:nvSpPr>
          <p:cNvPr id="35862" name="Text Box 34"/>
          <p:cNvSpPr txBox="1">
            <a:spLocks noChangeArrowheads="1"/>
          </p:cNvSpPr>
          <p:nvPr/>
        </p:nvSpPr>
        <p:spPr bwMode="auto">
          <a:xfrm rot="-5400000">
            <a:off x="4865688" y="4924425"/>
            <a:ext cx="19240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300" b="1"/>
              <a:t>Number of individuals</a:t>
            </a:r>
          </a:p>
          <a:p>
            <a:pPr algn="ctr"/>
            <a:r>
              <a:rPr lang="en-US" altLang="en-US" sz="1300" b="1"/>
              <a:t>in the population</a:t>
            </a:r>
            <a:endParaRPr lang="en-US" altLang="en-US" sz="1300"/>
          </a:p>
        </p:txBody>
      </p:sp>
      <p:sp>
        <p:nvSpPr>
          <p:cNvPr id="36" name="Text Box 15"/>
          <p:cNvSpPr txBox="1">
            <a:spLocks noChangeArrowheads="1"/>
          </p:cNvSpPr>
          <p:nvPr/>
        </p:nvSpPr>
        <p:spPr bwMode="auto">
          <a:xfrm>
            <a:off x="6281449" y="4091932"/>
            <a:ext cx="265329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100" b="1" dirty="0" smtClean="0"/>
              <a:t>Range of values for the trait at time 2</a:t>
            </a:r>
            <a:endParaRPr lang="en-US" altLang="en-US" sz="11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17513" y="274638"/>
            <a:ext cx="8269287" cy="1143000"/>
          </a:xfrm>
        </p:spPr>
        <p:txBody>
          <a:bodyPr/>
          <a:lstStyle/>
          <a:p>
            <a:pPr eaLnBrk="1" hangingPunct="1"/>
            <a:r>
              <a:rPr lang="en-US" altLang="en-US" smtClean="0">
                <a:ea typeface="ＭＳ Ｐゴシック" panose="020B0600070205080204" pitchFamily="34" charset="-128"/>
              </a:rPr>
              <a:t>Peppered Moths</a:t>
            </a:r>
          </a:p>
        </p:txBody>
      </p:sp>
      <p:pic>
        <p:nvPicPr>
          <p:cNvPr id="36867" name="Picture 5" descr="Screen shot 2011-03-29 at 8.27.34 A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8438" y="1179513"/>
            <a:ext cx="6510337" cy="546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150813"/>
            <a:ext cx="8229600" cy="1143001"/>
          </a:xfrm>
        </p:spPr>
        <p:txBody>
          <a:bodyPr/>
          <a:lstStyle/>
          <a:p>
            <a:pPr eaLnBrk="1" hangingPunct="1"/>
            <a:r>
              <a:rPr lang="en-US" altLang="en-US" smtClean="0">
                <a:ea typeface="ＭＳ Ｐゴシック" panose="020B0600070205080204" pitchFamily="34" charset="-128"/>
              </a:rPr>
              <a:t>Antibiotic Resistance</a:t>
            </a:r>
          </a:p>
        </p:txBody>
      </p:sp>
      <p:sp>
        <p:nvSpPr>
          <p:cNvPr id="3" name="Content Placeholder 2"/>
          <p:cNvSpPr>
            <a:spLocks noGrp="1"/>
          </p:cNvSpPr>
          <p:nvPr>
            <p:ph idx="1"/>
          </p:nvPr>
        </p:nvSpPr>
        <p:spPr>
          <a:xfrm>
            <a:off x="457200" y="992188"/>
            <a:ext cx="8229600" cy="3211512"/>
          </a:xfrm>
        </p:spPr>
        <p:txBody>
          <a:bodyPr>
            <a:normAutofit/>
          </a:bodyPr>
          <a:lstStyle/>
          <a:p>
            <a:pPr eaLnBrk="1" hangingPunct="1">
              <a:lnSpc>
                <a:spcPct val="80000"/>
              </a:lnSpc>
            </a:pPr>
            <a:r>
              <a:rPr lang="en-US" altLang="en-US" sz="3000" smtClean="0">
                <a:ea typeface="ＭＳ Ｐゴシック" panose="020B0600070205080204" pitchFamily="34" charset="-128"/>
              </a:rPr>
              <a:t>Forty or fifty years ago, thanks to anitbiotics, scientists thought medicine had all but eradicated infectious agents as a major health threat. Instead, the past two decades have seen an alarming resurgence of infectious diseases and the appearance of new ones. </a:t>
            </a:r>
          </a:p>
          <a:p>
            <a:pPr eaLnBrk="1" hangingPunct="1">
              <a:lnSpc>
                <a:spcPct val="80000"/>
              </a:lnSpc>
            </a:pPr>
            <a:r>
              <a:rPr lang="en-US" altLang="en-US" sz="3000" smtClean="0">
                <a:ea typeface="ＭＳ Ｐゴシック" panose="020B0600070205080204" pitchFamily="34" charset="-128"/>
              </a:rPr>
              <a:t>Formation of whats termed “super bugs”</a:t>
            </a:r>
          </a:p>
          <a:p>
            <a:pPr eaLnBrk="1" hangingPunct="1">
              <a:lnSpc>
                <a:spcPct val="80000"/>
              </a:lnSpc>
            </a:pPr>
            <a:r>
              <a:rPr lang="en-US" altLang="en-US" sz="3000" smtClean="0">
                <a:ea typeface="ＭＳ Ｐゴシック" panose="020B0600070205080204" pitchFamily="34" charset="-128"/>
              </a:rPr>
              <a:t>Is this artificial selection?</a:t>
            </a:r>
          </a:p>
        </p:txBody>
      </p:sp>
      <p:pic>
        <p:nvPicPr>
          <p:cNvPr id="37892" name="Picture 4" descr="Image" title="Im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65638" y="4203700"/>
            <a:ext cx="3810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6" descr="Image" title="I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61100" y="5830888"/>
            <a:ext cx="558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i="1" smtClean="0">
                <a:ea typeface="ＭＳ Ｐゴシック" panose="020B0600070205080204" pitchFamily="34" charset="-128"/>
              </a:rPr>
              <a:t> </a:t>
            </a:r>
            <a:r>
              <a:rPr lang="en-US" altLang="en-US" smtClean="0">
                <a:ea typeface="ＭＳ Ｐゴシック" panose="020B0600070205080204" pitchFamily="34" charset="-128"/>
              </a:rPr>
              <a:t> Selection for Gall Size</a:t>
            </a:r>
          </a:p>
        </p:txBody>
      </p:sp>
      <p:sp>
        <p:nvSpPr>
          <p:cNvPr id="38915" name="Rectangle 3"/>
          <p:cNvSpPr>
            <a:spLocks noGrp="1" noChangeArrowheads="1"/>
          </p:cNvSpPr>
          <p:nvPr>
            <p:ph type="body" idx="1"/>
          </p:nvPr>
        </p:nvSpPr>
        <p:spPr>
          <a:xfrm>
            <a:off x="304800" y="1143000"/>
            <a:ext cx="6096000" cy="5257800"/>
          </a:xfrm>
        </p:spPr>
        <p:txBody>
          <a:bodyPr/>
          <a:lstStyle/>
          <a:p>
            <a:pPr eaLnBrk="1" hangingPunct="1">
              <a:lnSpc>
                <a:spcPct val="110000"/>
              </a:lnSpc>
            </a:pPr>
            <a:r>
              <a:rPr lang="en-US" altLang="en-US" smtClean="0">
                <a:ea typeface="ＭＳ Ｐゴシック" panose="020B0600070205080204" pitchFamily="34" charset="-128"/>
              </a:rPr>
              <a:t>Gall-making fly has two major predators</a:t>
            </a:r>
          </a:p>
          <a:p>
            <a:pPr eaLnBrk="1" hangingPunct="1">
              <a:lnSpc>
                <a:spcPct val="110000"/>
              </a:lnSpc>
            </a:pPr>
            <a:r>
              <a:rPr lang="en-US" altLang="en-US" smtClean="0">
                <a:ea typeface="ＭＳ Ｐゴシック" panose="020B0600070205080204" pitchFamily="34" charset="-128"/>
              </a:rPr>
              <a:t>Wasps prey on larvae in small galls</a:t>
            </a:r>
          </a:p>
          <a:p>
            <a:pPr eaLnBrk="1" hangingPunct="1">
              <a:lnSpc>
                <a:spcPct val="110000"/>
              </a:lnSpc>
            </a:pPr>
            <a:r>
              <a:rPr lang="en-US" altLang="en-US" smtClean="0">
                <a:ea typeface="ＭＳ Ｐゴシック" panose="020B0600070205080204" pitchFamily="34" charset="-128"/>
              </a:rPr>
              <a:t>Birds eat larvae in large galls</a:t>
            </a:r>
          </a:p>
        </p:txBody>
      </p:sp>
      <p:pic>
        <p:nvPicPr>
          <p:cNvPr id="38916" name="Picture 5" descr="GallGoldenrodBallGrub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295400"/>
            <a:ext cx="233362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0"/>
            <a:ext cx="8229600" cy="1143000"/>
          </a:xfrm>
        </p:spPr>
        <p:txBody>
          <a:bodyPr/>
          <a:lstStyle/>
          <a:p>
            <a:pPr eaLnBrk="1" hangingPunct="1"/>
            <a:r>
              <a:rPr lang="en-US" altLang="en-US" smtClean="0">
                <a:ea typeface="ＭＳ Ｐゴシック" panose="020B0600070205080204" pitchFamily="34" charset="-128"/>
              </a:rPr>
              <a:t>Pesticide Resistance</a:t>
            </a:r>
          </a:p>
        </p:txBody>
      </p:sp>
      <p:pic>
        <p:nvPicPr>
          <p:cNvPr id="39939" name="Picture 5" descr="Image" tit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550" y="830263"/>
            <a:ext cx="4656138" cy="58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smtClean="0">
                <a:ea typeface="ＭＳ Ｐゴシック" panose="020B0600070205080204" pitchFamily="34" charset="-128"/>
              </a:rPr>
              <a:t>Heterozygous advantage</a:t>
            </a:r>
          </a:p>
        </p:txBody>
      </p:sp>
      <p:pic>
        <p:nvPicPr>
          <p:cNvPr id="40963" name="Picture 3" descr="Image" title="I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06538"/>
            <a:ext cx="8331200" cy="535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DNAi_sicklecell-lg.mov" descr="Image" title="Image">
            <a:hlinkClick r:id="" action="ppaction://media"/>
          </p:cNvPr>
          <p:cNvPicPr>
            <a:picLocks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508000" y="1143000"/>
            <a:ext cx="812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40964"/>
                                        </p:tgtEl>
                                        <p:attrNameLst>
                                          <p:attrName>style.visibility</p:attrName>
                                        </p:attrNameLst>
                                      </p:cBhvr>
                                      <p:to>
                                        <p:strVal val="hidden"/>
                                      </p:to>
                                    </p:set>
                                    <p:cmd type="call" cmd="stop">
                                      <p:cBhvr>
                                        <p:cTn id="7" dur="1">
                                          <p:stCondLst>
                                            <p:cond delay="0"/>
                                          </p:stCondLst>
                                        </p:cTn>
                                        <p:tgtEl>
                                          <p:spTgt spid="4096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096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0964"/>
                                        </p:tgtEl>
                                      </p:cBhvr>
                                    </p:cmd>
                                  </p:childTnLst>
                                </p:cTn>
                              </p:par>
                            </p:childTnLst>
                          </p:cTn>
                        </p:par>
                      </p:childTnLst>
                    </p:cTn>
                  </p:par>
                </p:childTnLst>
              </p:cTn>
              <p:nextCondLst>
                <p:cond evt="onClick" delay="0">
                  <p:tgtEl>
                    <p:spTgt spid="40964"/>
                  </p:tgtEl>
                </p:cond>
              </p:nextCondLst>
            </p:seq>
            <p:video>
              <p:cMediaNode>
                <p:cTn id="13" fill="hold" display="0">
                  <p:stCondLst>
                    <p:cond delay="indefinite"/>
                  </p:stCondLst>
                  <p:endCondLst>
                    <p:cond evt="onNext" delay="0">
                      <p:tgtEl>
                        <p:sldTgt/>
                      </p:tgtEl>
                    </p:cond>
                    <p:cond evt="onPrev" delay="0">
                      <p:tgtEl>
                        <p:sldTgt/>
                      </p:tgtEl>
                    </p:cond>
                  </p:endCondLst>
                </p:cTn>
                <p:tgtEl>
                  <p:spTgt spid="40964"/>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p:txBody>
          <a:bodyPr/>
          <a:lstStyle/>
          <a:p>
            <a:pPr eaLnBrk="1" hangingPunct="1"/>
            <a:r>
              <a:rPr lang="en-US" altLang="en-US" smtClean="0">
                <a:ea typeface="ＭＳ Ｐゴシック" panose="020B0600070205080204" pitchFamily="34" charset="-128"/>
              </a:rPr>
              <a:t>Macroevolution and Speciation</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smtClean="0">
                <a:ea typeface="ＭＳ Ｐゴシック" panose="020B0600070205080204" pitchFamily="34" charset="-128"/>
              </a:rPr>
              <a:t>Macroevolution</a:t>
            </a:r>
          </a:p>
        </p:txBody>
      </p:sp>
      <p:sp>
        <p:nvSpPr>
          <p:cNvPr id="3" name="Content Placeholder 2"/>
          <p:cNvSpPr>
            <a:spLocks noGrp="1"/>
          </p:cNvSpPr>
          <p:nvPr>
            <p:ph idx="1"/>
          </p:nvPr>
        </p:nvSpPr>
        <p:spPr/>
        <p:txBody>
          <a:bodyPr>
            <a:normAutofit/>
          </a:bodyPr>
          <a:lstStyle/>
          <a:p>
            <a:pPr eaLnBrk="1" hangingPunct="1">
              <a:lnSpc>
                <a:spcPct val="90000"/>
              </a:lnSpc>
            </a:pPr>
            <a:r>
              <a:rPr lang="en-US" altLang="en-US" smtClean="0">
                <a:latin typeface="Helvetica" panose="020B0604020202020204" pitchFamily="34" charset="0"/>
                <a:ea typeface="ＭＳ Ｐゴシック" panose="020B0600070205080204" pitchFamily="34" charset="-128"/>
                <a:cs typeface="Helvetica" panose="020B0604020202020204" pitchFamily="34" charset="0"/>
              </a:rPr>
              <a:t>Macroevolutionary studies focus on change that occurs at or above the level of species, in contrast with microevolution, which refers to smaller evolutionary changes (typically described as changes in allele frequencies) within a species or population</a:t>
            </a:r>
          </a:p>
          <a:p>
            <a:pPr eaLnBrk="1" hangingPunct="1">
              <a:lnSpc>
                <a:spcPct val="90000"/>
              </a:lnSpc>
            </a:pPr>
            <a:r>
              <a:rPr lang="en-US" altLang="en-US" smtClean="0">
                <a:latin typeface="Helvetica" panose="020B0604020202020204" pitchFamily="34" charset="0"/>
                <a:ea typeface="ＭＳ Ｐゴシック" panose="020B0600070205080204" pitchFamily="34" charset="-128"/>
                <a:cs typeface="Helvetica" panose="020B0604020202020204" pitchFamily="34" charset="0"/>
              </a:rPr>
              <a:t>There are four types of evolutionary patterns.</a:t>
            </a:r>
          </a:p>
          <a:p>
            <a:pPr eaLnBrk="1" hangingPunct="1">
              <a:lnSpc>
                <a:spcPct val="90000"/>
              </a:lnSpc>
            </a:pPr>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ea typeface="ＭＳ Ｐゴシック" panose="020B0600070205080204" pitchFamily="34" charset="-128"/>
              </a:rPr>
              <a:t>Darwin was not the first </a:t>
            </a:r>
          </a:p>
        </p:txBody>
      </p:sp>
      <p:sp>
        <p:nvSpPr>
          <p:cNvPr id="16387" name="Content Placeholder 2"/>
          <p:cNvSpPr>
            <a:spLocks noGrp="1"/>
          </p:cNvSpPr>
          <p:nvPr>
            <p:ph idx="1"/>
          </p:nvPr>
        </p:nvSpPr>
        <p:spPr/>
        <p:txBody>
          <a:bodyPr/>
          <a:lstStyle/>
          <a:p>
            <a:pPr eaLnBrk="1" hangingPunct="1"/>
            <a:r>
              <a:rPr lang="en-US" altLang="en-US" smtClean="0">
                <a:ea typeface="ＭＳ Ｐゴシック" panose="020B0600070205080204" pitchFamily="34" charset="-128"/>
              </a:rPr>
              <a:t>Jean-Baptiste Lemark first proposed a mechanism before Darwin </a:t>
            </a:r>
          </a:p>
          <a:p>
            <a:pPr lvl="1" eaLnBrk="1" hangingPunct="1"/>
            <a:r>
              <a:rPr lang="en-US" altLang="en-US" smtClean="0">
                <a:ea typeface="ＭＳ Ｐゴシック" panose="020B0600070205080204" pitchFamily="34" charset="-128"/>
              </a:rPr>
              <a:t>He proposed that evolution occurred by </a:t>
            </a:r>
            <a:r>
              <a:rPr lang="en-US" altLang="en-US" b="1" smtClean="0">
                <a:ea typeface="ＭＳ Ｐゴシック" panose="020B0600070205080204" pitchFamily="34" charset="-128"/>
              </a:rPr>
              <a:t>the inheritance of acquired characteristics</a:t>
            </a:r>
            <a:endParaRPr lang="en-US" altLang="en-US" smtClean="0">
              <a:ea typeface="ＭＳ Ｐゴシック" panose="020B0600070205080204" pitchFamily="34" charset="-128"/>
            </a:endParaRPr>
          </a:p>
        </p:txBody>
      </p:sp>
      <p:pic>
        <p:nvPicPr>
          <p:cNvPr id="16388" name="Picture 3" descr="Screen shot 2011-03-28 at 1.39.13 P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3763" y="3568700"/>
            <a:ext cx="4206875"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0"/>
            <a:ext cx="8229600" cy="1143000"/>
          </a:xfrm>
        </p:spPr>
        <p:txBody>
          <a:bodyPr/>
          <a:lstStyle/>
          <a:p>
            <a:pPr eaLnBrk="1" hangingPunct="1"/>
            <a:r>
              <a:rPr lang="en-US" altLang="en-US" smtClean="0">
                <a:ea typeface="ＭＳ Ｐゴシック" panose="020B0600070205080204" pitchFamily="34" charset="-128"/>
              </a:rPr>
              <a:t>Divergent Evolution</a:t>
            </a:r>
          </a:p>
        </p:txBody>
      </p:sp>
      <p:sp>
        <p:nvSpPr>
          <p:cNvPr id="44035" name="Content Placeholder 2"/>
          <p:cNvSpPr>
            <a:spLocks noGrp="1"/>
          </p:cNvSpPr>
          <p:nvPr>
            <p:ph idx="1"/>
          </p:nvPr>
        </p:nvSpPr>
        <p:spPr>
          <a:xfrm>
            <a:off x="457200" y="879475"/>
            <a:ext cx="8229600" cy="5246688"/>
          </a:xfrm>
        </p:spPr>
        <p:txBody>
          <a:bodyPr/>
          <a:lstStyle/>
          <a:p>
            <a:pPr eaLnBrk="1" hangingPunct="1"/>
            <a:r>
              <a:rPr lang="en-US" altLang="en-US" smtClean="0">
                <a:ea typeface="ＭＳ Ｐゴシック" panose="020B0600070205080204" pitchFamily="34" charset="-128"/>
              </a:rPr>
              <a:t>Describes two or more species that evolved from a common ancestor.</a:t>
            </a:r>
          </a:p>
          <a:p>
            <a:pPr eaLnBrk="1" hangingPunct="1"/>
            <a:r>
              <a:rPr lang="en-US" altLang="en-US" smtClean="0">
                <a:ea typeface="ＭＳ Ｐゴシック" panose="020B0600070205080204" pitchFamily="34" charset="-128"/>
              </a:rPr>
              <a:t>Adaptive radiation involves numerous divergences from a common ancestor into a number of descendants that have exploited different </a:t>
            </a:r>
            <a:r>
              <a:rPr lang="en-US" altLang="en-US" b="1" smtClean="0">
                <a:ea typeface="ＭＳ Ｐゴシック" panose="020B0600070205080204" pitchFamily="34" charset="-128"/>
              </a:rPr>
              <a:t>niches in the environment.</a:t>
            </a:r>
            <a:endParaRPr lang="en-US" altLang="en-US" smtClean="0">
              <a:ea typeface="ＭＳ Ｐゴシック" panose="020B0600070205080204" pitchFamily="34" charset="-128"/>
            </a:endParaRPr>
          </a:p>
        </p:txBody>
      </p:sp>
      <p:pic>
        <p:nvPicPr>
          <p:cNvPr id="44036" name="Picture 4" descr="Image" title="Im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08263" y="3853885"/>
            <a:ext cx="4094162"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smtClean="0">
                <a:ea typeface="ＭＳ Ｐゴシック" panose="020B0600070205080204" pitchFamily="34" charset="-128"/>
              </a:rPr>
              <a:t>Convergent Evolution</a:t>
            </a:r>
          </a:p>
        </p:txBody>
      </p:sp>
      <p:sp>
        <p:nvSpPr>
          <p:cNvPr id="45059" name="Content Placeholder 2"/>
          <p:cNvSpPr>
            <a:spLocks noGrp="1"/>
          </p:cNvSpPr>
          <p:nvPr>
            <p:ph idx="1"/>
          </p:nvPr>
        </p:nvSpPr>
        <p:spPr/>
        <p:txBody>
          <a:bodyPr/>
          <a:lstStyle/>
          <a:p>
            <a:pPr eaLnBrk="1" hangingPunct="1"/>
            <a:r>
              <a:rPr lang="en-US" altLang="en-US" smtClean="0">
                <a:ea typeface="ＭＳ Ｐゴシック" panose="020B0600070205080204" pitchFamily="34" charset="-128"/>
              </a:rPr>
              <a:t>Convergent evolution describes two or more unrelated species that have adopted similar adaptations to their environment.</a:t>
            </a:r>
            <a:r>
              <a:rPr lang="en-US" altLang="en-US" b="1" smtClean="0">
                <a:ea typeface="ＭＳ Ｐゴシック" panose="020B0600070205080204" pitchFamily="34" charset="-128"/>
              </a:rPr>
              <a:t> </a:t>
            </a:r>
            <a:endParaRPr lang="en-US" altLang="en-US" smtClean="0">
              <a:ea typeface="ＭＳ Ｐゴシック" panose="020B0600070205080204" pitchFamily="34" charset="-128"/>
            </a:endParaRPr>
          </a:p>
        </p:txBody>
      </p:sp>
      <p:pic>
        <p:nvPicPr>
          <p:cNvPr id="45060" name="Picture 3" descr="Image" title="Im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1475" y="3559175"/>
            <a:ext cx="41529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smtClean="0">
                <a:ea typeface="ＭＳ Ｐゴシック" panose="020B0600070205080204" pitchFamily="34" charset="-128"/>
              </a:rPr>
              <a:t>Parallel Evolution</a:t>
            </a:r>
          </a:p>
        </p:txBody>
      </p:sp>
      <p:sp>
        <p:nvSpPr>
          <p:cNvPr id="46083" name="Content Placeholder 2"/>
          <p:cNvSpPr>
            <a:spLocks noGrp="1"/>
          </p:cNvSpPr>
          <p:nvPr>
            <p:ph idx="1"/>
          </p:nvPr>
        </p:nvSpPr>
        <p:spPr/>
        <p:txBody>
          <a:bodyPr/>
          <a:lstStyle/>
          <a:p>
            <a:pPr eaLnBrk="1" hangingPunct="1"/>
            <a:r>
              <a:rPr lang="en-US" altLang="en-US" smtClean="0">
                <a:ea typeface="ＭＳ Ｐゴシック" panose="020B0600070205080204" pitchFamily="34" charset="-128"/>
              </a:rPr>
              <a:t>Parallel evolution describes two or more species that have continued to evolve similar characteristics even after their divergence from a common ancestor.</a:t>
            </a:r>
          </a:p>
        </p:txBody>
      </p:sp>
      <p:pic>
        <p:nvPicPr>
          <p:cNvPr id="46084" name="Picture 4" descr="Image" title="Im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65700" y="3125788"/>
            <a:ext cx="2763838"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smtClean="0">
                <a:ea typeface="ＭＳ Ｐゴシック" panose="020B0600070205080204" pitchFamily="34" charset="-128"/>
              </a:rPr>
              <a:t>Co-evolution</a:t>
            </a:r>
          </a:p>
        </p:txBody>
      </p:sp>
      <p:sp>
        <p:nvSpPr>
          <p:cNvPr id="47107" name="Content Placeholder 2"/>
          <p:cNvSpPr>
            <a:spLocks noGrp="1"/>
          </p:cNvSpPr>
          <p:nvPr>
            <p:ph idx="1"/>
          </p:nvPr>
        </p:nvSpPr>
        <p:spPr>
          <a:xfrm>
            <a:off x="457200" y="1074738"/>
            <a:ext cx="8229600" cy="5051425"/>
          </a:xfrm>
        </p:spPr>
        <p:txBody>
          <a:bodyPr/>
          <a:lstStyle/>
          <a:p>
            <a:pPr eaLnBrk="1" hangingPunct="1"/>
            <a:r>
              <a:rPr lang="en-US" altLang="en-US" smtClean="0">
                <a:ea typeface="ＭＳ Ｐゴシック" panose="020B0600070205080204" pitchFamily="34" charset="-128"/>
              </a:rPr>
              <a:t>Coevolution describes the evolution of one species in response to the evolution of another. Coevolution usually occurs in a predator-prey relationship.</a:t>
            </a:r>
          </a:p>
        </p:txBody>
      </p:sp>
      <p:pic>
        <p:nvPicPr>
          <p:cNvPr id="47108" name="Picture 3" descr="Image" title="Im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27488" y="3233738"/>
            <a:ext cx="433387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4"/>
          <p:cNvSpPr>
            <a:spLocks noChangeArrowheads="1"/>
          </p:cNvSpPr>
          <p:nvPr/>
        </p:nvSpPr>
        <p:spPr bwMode="auto">
          <a:xfrm>
            <a:off x="180975" y="3752850"/>
            <a:ext cx="3665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rgbClr val="000000"/>
                </a:solidFill>
                <a:latin typeface="Helvetica" panose="020B0604020202020204" pitchFamily="34" charset="0"/>
                <a:cs typeface="Helvetica" panose="020B0604020202020204" pitchFamily="34" charset="0"/>
              </a:rPr>
              <a:t>Old world swallowtail caterpillar on fringed rue</a:t>
            </a:r>
            <a:endParaRPr lang="en-US" altLang="en-US" sz="18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tLang="en-US" smtClean="0">
                <a:ea typeface="ＭＳ Ｐゴシック" panose="020B0600070205080204" pitchFamily="34" charset="-128"/>
              </a:rPr>
              <a:t>Species Definition		</a:t>
            </a:r>
          </a:p>
        </p:txBody>
      </p:sp>
      <p:sp>
        <p:nvSpPr>
          <p:cNvPr id="3" name="Content Placeholder 2"/>
          <p:cNvSpPr>
            <a:spLocks noGrp="1"/>
          </p:cNvSpPr>
          <p:nvPr>
            <p:ph idx="1"/>
          </p:nvPr>
        </p:nvSpPr>
        <p:spPr/>
        <p:txBody>
          <a:bodyPr>
            <a:normAutofit/>
          </a:bodyPr>
          <a:lstStyle/>
          <a:p>
            <a:pPr eaLnBrk="1" hangingPunct="1"/>
            <a:r>
              <a:rPr lang="en-US" altLang="en-US" smtClean="0">
                <a:ea typeface="ＭＳ Ｐゴシック" panose="020B0600070205080204" pitchFamily="34" charset="-128"/>
              </a:rPr>
              <a:t>A species is usually defined as a group of individuals capable of interbreeding</a:t>
            </a:r>
          </a:p>
          <a:p>
            <a:pPr eaLnBrk="1" hangingPunct="1"/>
            <a:r>
              <a:rPr lang="en-US" altLang="en-US" smtClean="0">
                <a:ea typeface="ＭＳ Ｐゴシック" panose="020B0600070205080204" pitchFamily="34" charset="-128"/>
              </a:rPr>
              <a:t>To make new specie you need to disrupt gene flow</a:t>
            </a:r>
          </a:p>
          <a:p>
            <a:pPr lvl="1" eaLnBrk="1" hangingPunct="1"/>
            <a:r>
              <a:rPr lang="en-US" altLang="en-US" smtClean="0">
                <a:ea typeface="ＭＳ Ｐゴシック" panose="020B0600070205080204" pitchFamily="34" charset="-128"/>
              </a:rPr>
              <a:t>Speciation is the formation of new species and can occur in a number of ways</a:t>
            </a:r>
          </a:p>
          <a:p>
            <a:pPr lvl="2" eaLnBrk="1" hangingPunct="1"/>
            <a:r>
              <a:rPr lang="en-US" altLang="en-US" smtClean="0">
                <a:ea typeface="ＭＳ Ｐゴシック" panose="020B0600070205080204" pitchFamily="34" charset="-128"/>
              </a:rPr>
              <a:t>Allopatric speciation	</a:t>
            </a:r>
          </a:p>
          <a:p>
            <a:pPr lvl="2" eaLnBrk="1" hangingPunct="1"/>
            <a:r>
              <a:rPr lang="en-US" altLang="en-US" smtClean="0">
                <a:ea typeface="ＭＳ Ｐゴシック" panose="020B0600070205080204" pitchFamily="34" charset="-128"/>
              </a:rPr>
              <a:t>Parasympatric speciation</a:t>
            </a:r>
          </a:p>
          <a:p>
            <a:pPr lvl="2" eaLnBrk="1" hangingPunct="1"/>
            <a:r>
              <a:rPr lang="en-US" altLang="en-US" smtClean="0">
                <a:ea typeface="ＭＳ Ｐゴシック" panose="020B0600070205080204" pitchFamily="34" charset="-128"/>
              </a:rPr>
              <a:t>Sympatric speciation</a:t>
            </a:r>
          </a:p>
          <a:p>
            <a:pPr lvl="3" eaLnBrk="1" hangingPunct="1">
              <a:buFont typeface="Arial" panose="020B0604020202020204" pitchFamily="34" charset="0"/>
              <a:buNone/>
            </a:pPr>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smtClean="0">
                <a:ea typeface="ＭＳ Ｐゴシック" panose="020B0600070205080204" pitchFamily="34" charset="-128"/>
              </a:rPr>
              <a:t>Allopatric Speciation</a:t>
            </a:r>
          </a:p>
        </p:txBody>
      </p:sp>
      <p:sp>
        <p:nvSpPr>
          <p:cNvPr id="49155" name="Content Placeholder 2"/>
          <p:cNvSpPr>
            <a:spLocks noGrp="1"/>
          </p:cNvSpPr>
          <p:nvPr>
            <p:ph idx="1"/>
          </p:nvPr>
        </p:nvSpPr>
        <p:spPr/>
        <p:txBody>
          <a:bodyPr/>
          <a:lstStyle/>
          <a:p>
            <a:pPr eaLnBrk="1" hangingPunct="1"/>
            <a:r>
              <a:rPr lang="en-US" altLang="en-US" smtClean="0">
                <a:ea typeface="ＭＳ Ｐゴシック" panose="020B0600070205080204" pitchFamily="34" charset="-128"/>
              </a:rPr>
              <a:t>Allopatric Speciation- production of species as result of geographic barriers. </a:t>
            </a:r>
          </a:p>
        </p:txBody>
      </p:sp>
      <p:pic>
        <p:nvPicPr>
          <p:cNvPr id="49156" name="Picture 3" descr="Image" title="Im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3452813"/>
            <a:ext cx="56769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tLang="en-US" smtClean="0">
                <a:ea typeface="ＭＳ Ｐゴシック" panose="020B0600070205080204" pitchFamily="34" charset="-128"/>
              </a:rPr>
              <a:t>Parapatric Speciation</a:t>
            </a:r>
          </a:p>
        </p:txBody>
      </p:sp>
      <p:sp>
        <p:nvSpPr>
          <p:cNvPr id="50179" name="Content Placeholder 2"/>
          <p:cNvSpPr>
            <a:spLocks noGrp="1"/>
          </p:cNvSpPr>
          <p:nvPr>
            <p:ph idx="1"/>
          </p:nvPr>
        </p:nvSpPr>
        <p:spPr/>
        <p:txBody>
          <a:bodyPr/>
          <a:lstStyle/>
          <a:p>
            <a:pPr eaLnBrk="1" hangingPunct="1"/>
            <a:r>
              <a:rPr lang="en-US" altLang="en-US" smtClean="0">
                <a:ea typeface="ＭＳ Ｐゴシック" panose="020B0600070205080204" pitchFamily="34" charset="-128"/>
              </a:rPr>
              <a:t>Parapatric speciation is when there is no specific extrinsic barrier to gene flow.  The population is continuous but the population does not mate randomly.  </a:t>
            </a:r>
          </a:p>
        </p:txBody>
      </p:sp>
      <p:pic>
        <p:nvPicPr>
          <p:cNvPr id="50180" name="Picture 3" descr="Image" title="Im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3613150"/>
            <a:ext cx="6726238"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ltLang="en-US" smtClean="0">
                <a:ea typeface="ＭＳ Ｐゴシック" panose="020B0600070205080204" pitchFamily="34" charset="-128"/>
              </a:rPr>
              <a:t>Sympatric Speciation</a:t>
            </a:r>
          </a:p>
        </p:txBody>
      </p:sp>
      <p:sp>
        <p:nvSpPr>
          <p:cNvPr id="3" name="Content Placeholder 2"/>
          <p:cNvSpPr>
            <a:spLocks noGrp="1"/>
          </p:cNvSpPr>
          <p:nvPr>
            <p:ph idx="1"/>
          </p:nvPr>
        </p:nvSpPr>
        <p:spPr>
          <a:xfrm>
            <a:off x="457200" y="1150938"/>
            <a:ext cx="8229600" cy="4975225"/>
          </a:xfrm>
        </p:spPr>
        <p:txBody>
          <a:bodyPr>
            <a:normAutofit/>
          </a:bodyPr>
          <a:lstStyle/>
          <a:p>
            <a:pPr eaLnBrk="1" hangingPunct="1">
              <a:lnSpc>
                <a:spcPct val="80000"/>
              </a:lnSpc>
            </a:pPr>
            <a:r>
              <a:rPr lang="en-US" altLang="en-US" sz="3000" smtClean="0">
                <a:ea typeface="ＭＳ Ｐゴシック" panose="020B0600070205080204" pitchFamily="34" charset="-128"/>
              </a:rPr>
              <a:t>Sympatric speciation is the formation of new species without the presence of a geographic barrier.</a:t>
            </a:r>
          </a:p>
          <a:p>
            <a:pPr lvl="1" eaLnBrk="1" hangingPunct="1">
              <a:lnSpc>
                <a:spcPct val="80000"/>
              </a:lnSpc>
            </a:pPr>
            <a:r>
              <a:rPr lang="en-US" altLang="en-US" sz="2600" b="1" smtClean="0">
                <a:ea typeface="ＭＳ Ｐゴシック" panose="020B0600070205080204" pitchFamily="34" charset="-128"/>
              </a:rPr>
              <a:t>Balanced polymorphism</a:t>
            </a:r>
            <a:r>
              <a:rPr lang="en-US" altLang="en-US" sz="2600" smtClean="0">
                <a:ea typeface="ＭＳ Ｐゴシック" panose="020B0600070205080204" pitchFamily="34" charset="-128"/>
              </a:rPr>
              <a:t>- biology occurs when two or more clearly different phenotypes exist in the same population of a species – in other words, the occurrence of more than one form or morph</a:t>
            </a:r>
          </a:p>
          <a:p>
            <a:pPr lvl="1" eaLnBrk="1" hangingPunct="1">
              <a:lnSpc>
                <a:spcPct val="80000"/>
              </a:lnSpc>
            </a:pPr>
            <a:r>
              <a:rPr lang="en-US" altLang="en-US" sz="2600" b="1" smtClean="0">
                <a:ea typeface="ＭＳ Ｐゴシック" panose="020B0600070205080204" pitchFamily="34" charset="-128"/>
              </a:rPr>
              <a:t>Polyploidy-</a:t>
            </a:r>
            <a:r>
              <a:rPr lang="en-US" altLang="en-US" sz="2600" smtClean="0">
                <a:ea typeface="ＭＳ Ｐゴシック" panose="020B0600070205080204" pitchFamily="34" charset="-128"/>
              </a:rPr>
              <a:t> possession of more than the normal two sets of chromosomes found in diploid cells</a:t>
            </a:r>
          </a:p>
          <a:p>
            <a:pPr lvl="1" eaLnBrk="1" hangingPunct="1">
              <a:lnSpc>
                <a:spcPct val="80000"/>
              </a:lnSpc>
            </a:pPr>
            <a:r>
              <a:rPr lang="en-US" altLang="en-US" sz="2600" b="1" smtClean="0">
                <a:ea typeface="ＭＳ Ｐゴシック" panose="020B0600070205080204" pitchFamily="34" charset="-128"/>
              </a:rPr>
              <a:t>Hybridization</a:t>
            </a:r>
            <a:r>
              <a:rPr lang="en-US" altLang="en-US" sz="2600" smtClean="0">
                <a:ea typeface="ＭＳ Ｐゴシック" panose="020B0600070205080204" pitchFamily="34" charset="-128"/>
              </a:rPr>
              <a:t>- occurs when two distincly different forms of a species (or closely related species that are normally reproductively isolated) mate and produce progeny along a geographic boundary called a hybrid zone.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Reproductive Isolating Mechanisms</a:t>
            </a:r>
          </a:p>
        </p:txBody>
      </p:sp>
      <p:sp>
        <p:nvSpPr>
          <p:cNvPr id="52227" name="Content Placeholder 2"/>
          <p:cNvSpPr>
            <a:spLocks noGrp="1"/>
          </p:cNvSpPr>
          <p:nvPr>
            <p:ph idx="1"/>
          </p:nvPr>
        </p:nvSpPr>
        <p:spPr/>
        <p:txBody>
          <a:bodyPr/>
          <a:lstStyle/>
          <a:p>
            <a:pPr eaLnBrk="1" hangingPunct="1"/>
            <a:endParaRPr lang="en-US" altLang="en-US" smtClean="0">
              <a:ea typeface="ＭＳ Ｐゴシック" panose="020B0600070205080204" pitchFamily="34" charset="-128"/>
            </a:endParaRPr>
          </a:p>
        </p:txBody>
      </p:sp>
      <p:pic>
        <p:nvPicPr>
          <p:cNvPr id="52228" name="Picture 4" descr="24_04aReproBarriers_CNL.jpg                                    0002377A&#10;CS1-Vol.07                     BD7D9C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63" y="1600200"/>
            <a:ext cx="8535987"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 Box 4"/>
          <p:cNvSpPr txBox="1">
            <a:spLocks noChangeArrowheads="1"/>
          </p:cNvSpPr>
          <p:nvPr/>
        </p:nvSpPr>
        <p:spPr bwMode="auto">
          <a:xfrm>
            <a:off x="2228850" y="1765300"/>
            <a:ext cx="52863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b="1">
                <a:solidFill>
                  <a:schemeClr val="bg1"/>
                </a:solidFill>
              </a:rPr>
              <a:t>Prezygotic barriers impede mating or hinder fertilization if mating does occur</a:t>
            </a:r>
          </a:p>
        </p:txBody>
      </p:sp>
      <p:sp>
        <p:nvSpPr>
          <p:cNvPr id="52230" name="Text Box 5"/>
          <p:cNvSpPr txBox="1">
            <a:spLocks noChangeArrowheads="1"/>
          </p:cNvSpPr>
          <p:nvPr/>
        </p:nvSpPr>
        <p:spPr bwMode="auto">
          <a:xfrm>
            <a:off x="3317875" y="3997325"/>
            <a:ext cx="318293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b="1">
                <a:solidFill>
                  <a:schemeClr val="bg1"/>
                </a:solidFill>
              </a:rPr>
              <a:t>Postzygotic barriers prevent a hybrid zygote from</a:t>
            </a:r>
          </a:p>
          <a:p>
            <a:pPr algn="ctr" eaLnBrk="1" hangingPunct="1"/>
            <a:r>
              <a:rPr lang="en-US" altLang="en-US" sz="1000" b="1">
                <a:solidFill>
                  <a:schemeClr val="bg1"/>
                </a:solidFill>
              </a:rPr>
              <a:t>developing into a viable, fertile adult</a:t>
            </a:r>
          </a:p>
        </p:txBody>
      </p:sp>
      <p:sp>
        <p:nvSpPr>
          <p:cNvPr id="52231" name="Text Box 6"/>
          <p:cNvSpPr txBox="1">
            <a:spLocks noChangeArrowheads="1"/>
          </p:cNvSpPr>
          <p:nvPr/>
        </p:nvSpPr>
        <p:spPr bwMode="auto">
          <a:xfrm>
            <a:off x="2501900" y="5872163"/>
            <a:ext cx="13255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b="1">
                <a:solidFill>
                  <a:schemeClr val="bg1"/>
                </a:solidFill>
              </a:rPr>
              <a:t>REDUCED HYBRID</a:t>
            </a:r>
          </a:p>
          <a:p>
            <a:pPr algn="ctr" eaLnBrk="1" hangingPunct="1"/>
            <a:r>
              <a:rPr lang="en-US" altLang="en-US" sz="1000" b="1">
                <a:solidFill>
                  <a:schemeClr val="bg1"/>
                </a:solidFill>
              </a:rPr>
              <a:t>VIABILITY</a:t>
            </a:r>
          </a:p>
        </p:txBody>
      </p:sp>
      <p:sp>
        <p:nvSpPr>
          <p:cNvPr id="52232" name="Text Box 7"/>
          <p:cNvSpPr txBox="1">
            <a:spLocks noChangeArrowheads="1"/>
          </p:cNvSpPr>
          <p:nvPr/>
        </p:nvSpPr>
        <p:spPr bwMode="auto">
          <a:xfrm>
            <a:off x="4297363" y="5873750"/>
            <a:ext cx="13255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b="1">
                <a:solidFill>
                  <a:schemeClr val="bg1"/>
                </a:solidFill>
              </a:rPr>
              <a:t>REDUCED HYBRID</a:t>
            </a:r>
          </a:p>
          <a:p>
            <a:pPr algn="ctr" eaLnBrk="1" hangingPunct="1"/>
            <a:r>
              <a:rPr lang="en-US" altLang="en-US" sz="1000" b="1">
                <a:solidFill>
                  <a:schemeClr val="bg1"/>
                </a:solidFill>
              </a:rPr>
              <a:t>FERTILITY</a:t>
            </a:r>
          </a:p>
        </p:txBody>
      </p:sp>
      <p:sp>
        <p:nvSpPr>
          <p:cNvPr id="52233" name="Text Box 8"/>
          <p:cNvSpPr txBox="1">
            <a:spLocks noChangeArrowheads="1"/>
          </p:cNvSpPr>
          <p:nvPr/>
        </p:nvSpPr>
        <p:spPr bwMode="auto">
          <a:xfrm>
            <a:off x="5822950" y="5938838"/>
            <a:ext cx="14446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b="1">
                <a:solidFill>
                  <a:schemeClr val="bg1"/>
                </a:solidFill>
              </a:rPr>
              <a:t>HYBRID BREAKDOWN</a:t>
            </a:r>
          </a:p>
        </p:txBody>
      </p:sp>
      <p:sp>
        <p:nvSpPr>
          <p:cNvPr id="52234" name="Text Box 9"/>
          <p:cNvSpPr txBox="1">
            <a:spLocks noChangeArrowheads="1"/>
          </p:cNvSpPr>
          <p:nvPr/>
        </p:nvSpPr>
        <p:spPr bwMode="auto">
          <a:xfrm>
            <a:off x="577850" y="3582988"/>
            <a:ext cx="14446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b="1">
                <a:solidFill>
                  <a:schemeClr val="bg1"/>
                </a:solidFill>
              </a:rPr>
              <a:t>HABITAT ISOLATION</a:t>
            </a:r>
          </a:p>
        </p:txBody>
      </p:sp>
      <p:sp>
        <p:nvSpPr>
          <p:cNvPr id="52235" name="Text Box 10"/>
          <p:cNvSpPr txBox="1">
            <a:spLocks noChangeArrowheads="1"/>
          </p:cNvSpPr>
          <p:nvPr/>
        </p:nvSpPr>
        <p:spPr bwMode="auto">
          <a:xfrm>
            <a:off x="2071688" y="3568700"/>
            <a:ext cx="14446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b="1">
                <a:solidFill>
                  <a:schemeClr val="bg1"/>
                </a:solidFill>
              </a:rPr>
              <a:t>TEMPORAL ISOLATION</a:t>
            </a:r>
          </a:p>
        </p:txBody>
      </p:sp>
      <p:sp>
        <p:nvSpPr>
          <p:cNvPr id="52236" name="Text Box 11"/>
          <p:cNvSpPr txBox="1">
            <a:spLocks noChangeArrowheads="1"/>
          </p:cNvSpPr>
          <p:nvPr/>
        </p:nvSpPr>
        <p:spPr bwMode="auto">
          <a:xfrm>
            <a:off x="3573463" y="3578225"/>
            <a:ext cx="15557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b="1">
                <a:solidFill>
                  <a:schemeClr val="bg1"/>
                </a:solidFill>
              </a:rPr>
              <a:t>BEHAVIORAL ISOLATION</a:t>
            </a:r>
          </a:p>
        </p:txBody>
      </p:sp>
      <p:sp>
        <p:nvSpPr>
          <p:cNvPr id="52237" name="Text Box 12"/>
          <p:cNvSpPr txBox="1">
            <a:spLocks noChangeArrowheads="1"/>
          </p:cNvSpPr>
          <p:nvPr/>
        </p:nvSpPr>
        <p:spPr bwMode="auto">
          <a:xfrm>
            <a:off x="5194300" y="3579813"/>
            <a:ext cx="15557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b="1">
                <a:solidFill>
                  <a:schemeClr val="bg1"/>
                </a:solidFill>
              </a:rPr>
              <a:t>MECHANICAL ISOLATION</a:t>
            </a:r>
          </a:p>
        </p:txBody>
      </p:sp>
      <p:sp>
        <p:nvSpPr>
          <p:cNvPr id="52238" name="Text Box 13"/>
          <p:cNvSpPr txBox="1">
            <a:spLocks noChangeArrowheads="1"/>
          </p:cNvSpPr>
          <p:nvPr/>
        </p:nvSpPr>
        <p:spPr bwMode="auto">
          <a:xfrm>
            <a:off x="6926263" y="3581400"/>
            <a:ext cx="15557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b="1">
                <a:solidFill>
                  <a:schemeClr val="bg1"/>
                </a:solidFill>
              </a:rPr>
              <a:t>GAMETIC ISOLATION</a:t>
            </a:r>
          </a:p>
        </p:txBody>
      </p:sp>
      <p:sp>
        <p:nvSpPr>
          <p:cNvPr id="52239" name="Text Box 14"/>
          <p:cNvSpPr txBox="1">
            <a:spLocks noChangeArrowheads="1"/>
          </p:cNvSpPr>
          <p:nvPr/>
        </p:nvSpPr>
        <p:spPr bwMode="auto">
          <a:xfrm>
            <a:off x="2797175" y="4468813"/>
            <a:ext cx="6191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b="1"/>
              <a:t>Reduced</a:t>
            </a:r>
          </a:p>
          <a:p>
            <a:pPr algn="ctr" eaLnBrk="1" hangingPunct="1"/>
            <a:r>
              <a:rPr lang="en-US" altLang="en-US" sz="1000" b="1"/>
              <a:t>hybrid</a:t>
            </a:r>
          </a:p>
          <a:p>
            <a:pPr algn="ctr" eaLnBrk="1" hangingPunct="1"/>
            <a:r>
              <a:rPr lang="en-US" altLang="en-US" sz="1000" b="1"/>
              <a:t>viability</a:t>
            </a:r>
          </a:p>
        </p:txBody>
      </p:sp>
      <p:sp>
        <p:nvSpPr>
          <p:cNvPr id="52240" name="Text Box 15"/>
          <p:cNvSpPr txBox="1">
            <a:spLocks noChangeArrowheads="1"/>
          </p:cNvSpPr>
          <p:nvPr/>
        </p:nvSpPr>
        <p:spPr bwMode="auto">
          <a:xfrm>
            <a:off x="1854200" y="5135563"/>
            <a:ext cx="72231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900" b="1"/>
              <a:t>Fertilization</a:t>
            </a:r>
          </a:p>
        </p:txBody>
      </p:sp>
      <p:sp>
        <p:nvSpPr>
          <p:cNvPr id="52241" name="Text Box 16"/>
          <p:cNvSpPr txBox="1">
            <a:spLocks noChangeArrowheads="1"/>
          </p:cNvSpPr>
          <p:nvPr/>
        </p:nvSpPr>
        <p:spPr bwMode="auto">
          <a:xfrm>
            <a:off x="7137400" y="5056188"/>
            <a:ext cx="531813"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900" b="1"/>
              <a:t>Viable,</a:t>
            </a:r>
          </a:p>
          <a:p>
            <a:pPr algn="ctr" eaLnBrk="1" hangingPunct="1"/>
            <a:r>
              <a:rPr lang="en-US" altLang="en-US" sz="900" b="1"/>
              <a:t>fertile</a:t>
            </a:r>
          </a:p>
          <a:p>
            <a:pPr algn="ctr" eaLnBrk="1" hangingPunct="1"/>
            <a:r>
              <a:rPr lang="en-US" altLang="en-US" sz="900" b="1"/>
              <a:t>offspring</a:t>
            </a:r>
          </a:p>
        </p:txBody>
      </p:sp>
      <p:sp>
        <p:nvSpPr>
          <p:cNvPr id="52242" name="Text Box 17"/>
          <p:cNvSpPr txBox="1">
            <a:spLocks noChangeArrowheads="1"/>
          </p:cNvSpPr>
          <p:nvPr/>
        </p:nvSpPr>
        <p:spPr bwMode="auto">
          <a:xfrm>
            <a:off x="4597400" y="4465638"/>
            <a:ext cx="6191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b="1"/>
              <a:t>Reduced</a:t>
            </a:r>
          </a:p>
          <a:p>
            <a:pPr algn="ctr" eaLnBrk="1" hangingPunct="1"/>
            <a:r>
              <a:rPr lang="en-US" altLang="en-US" sz="1000" b="1"/>
              <a:t>hybrid</a:t>
            </a:r>
          </a:p>
          <a:p>
            <a:pPr algn="ctr" eaLnBrk="1" hangingPunct="1"/>
            <a:r>
              <a:rPr lang="en-US" altLang="en-US" sz="1000" b="1"/>
              <a:t>fertility</a:t>
            </a:r>
          </a:p>
        </p:txBody>
      </p:sp>
      <p:sp>
        <p:nvSpPr>
          <p:cNvPr id="52243" name="Text Box 18"/>
          <p:cNvSpPr txBox="1">
            <a:spLocks noChangeArrowheads="1"/>
          </p:cNvSpPr>
          <p:nvPr/>
        </p:nvSpPr>
        <p:spPr bwMode="auto">
          <a:xfrm>
            <a:off x="6016625" y="4468813"/>
            <a:ext cx="7334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b="1"/>
              <a:t>Hybrid</a:t>
            </a:r>
          </a:p>
          <a:p>
            <a:pPr algn="ctr" eaLnBrk="1" hangingPunct="1"/>
            <a:r>
              <a:rPr lang="en-US" altLang="en-US" sz="1000" b="1"/>
              <a:t>breakdown</a:t>
            </a:r>
          </a:p>
        </p:txBody>
      </p:sp>
      <p:sp>
        <p:nvSpPr>
          <p:cNvPr id="52244" name="Text Box 19"/>
          <p:cNvSpPr txBox="1">
            <a:spLocks noChangeArrowheads="1"/>
          </p:cNvSpPr>
          <p:nvPr/>
        </p:nvSpPr>
        <p:spPr bwMode="auto">
          <a:xfrm>
            <a:off x="4768850" y="2725738"/>
            <a:ext cx="531813"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900" b="1"/>
              <a:t>Mating</a:t>
            </a:r>
          </a:p>
          <a:p>
            <a:pPr algn="ctr" eaLnBrk="1" hangingPunct="1"/>
            <a:r>
              <a:rPr lang="en-US" altLang="en-US" sz="900" b="1"/>
              <a:t>attempt</a:t>
            </a:r>
          </a:p>
        </p:txBody>
      </p:sp>
      <p:sp>
        <p:nvSpPr>
          <p:cNvPr id="52245" name="Text Box 20"/>
          <p:cNvSpPr txBox="1">
            <a:spLocks noChangeArrowheads="1"/>
          </p:cNvSpPr>
          <p:nvPr/>
        </p:nvSpPr>
        <p:spPr bwMode="auto">
          <a:xfrm>
            <a:off x="7312025" y="2106613"/>
            <a:ext cx="7334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b="1"/>
              <a:t>Gametic</a:t>
            </a:r>
          </a:p>
          <a:p>
            <a:pPr algn="ctr" eaLnBrk="1" hangingPunct="1"/>
            <a:r>
              <a:rPr lang="en-US" altLang="en-US" sz="1000" b="1"/>
              <a:t>isolation</a:t>
            </a:r>
          </a:p>
        </p:txBody>
      </p:sp>
      <p:sp>
        <p:nvSpPr>
          <p:cNvPr id="52246" name="Text Box 21"/>
          <p:cNvSpPr txBox="1">
            <a:spLocks noChangeArrowheads="1"/>
          </p:cNvSpPr>
          <p:nvPr/>
        </p:nvSpPr>
        <p:spPr bwMode="auto">
          <a:xfrm>
            <a:off x="8204200" y="2798763"/>
            <a:ext cx="722313"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900" b="1"/>
              <a:t>Fertilization</a:t>
            </a:r>
          </a:p>
        </p:txBody>
      </p:sp>
      <p:sp>
        <p:nvSpPr>
          <p:cNvPr id="52247" name="Text Box 22"/>
          <p:cNvSpPr txBox="1">
            <a:spLocks noChangeArrowheads="1"/>
          </p:cNvSpPr>
          <p:nvPr/>
        </p:nvSpPr>
        <p:spPr bwMode="auto">
          <a:xfrm>
            <a:off x="5581650" y="2106613"/>
            <a:ext cx="7334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b="1"/>
              <a:t>Mechanical</a:t>
            </a:r>
          </a:p>
          <a:p>
            <a:pPr algn="ctr" eaLnBrk="1" hangingPunct="1"/>
            <a:r>
              <a:rPr lang="en-US" altLang="en-US" sz="1000" b="1"/>
              <a:t>isolation</a:t>
            </a:r>
          </a:p>
        </p:txBody>
      </p:sp>
      <p:sp>
        <p:nvSpPr>
          <p:cNvPr id="52248" name="Text Box 23"/>
          <p:cNvSpPr txBox="1">
            <a:spLocks noChangeArrowheads="1"/>
          </p:cNvSpPr>
          <p:nvPr/>
        </p:nvSpPr>
        <p:spPr bwMode="auto">
          <a:xfrm>
            <a:off x="3784600" y="2106613"/>
            <a:ext cx="7334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b="1"/>
              <a:t>Behavioral</a:t>
            </a:r>
          </a:p>
          <a:p>
            <a:pPr algn="ctr" eaLnBrk="1" hangingPunct="1"/>
            <a:r>
              <a:rPr lang="en-US" altLang="en-US" sz="1000" b="1"/>
              <a:t>isolation</a:t>
            </a:r>
          </a:p>
        </p:txBody>
      </p:sp>
      <p:sp>
        <p:nvSpPr>
          <p:cNvPr id="52249" name="Text Box 24"/>
          <p:cNvSpPr txBox="1">
            <a:spLocks noChangeArrowheads="1"/>
          </p:cNvSpPr>
          <p:nvPr/>
        </p:nvSpPr>
        <p:spPr bwMode="auto">
          <a:xfrm>
            <a:off x="2460625" y="2106613"/>
            <a:ext cx="7334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b="1"/>
              <a:t>Temporal</a:t>
            </a:r>
          </a:p>
          <a:p>
            <a:pPr algn="ctr" eaLnBrk="1" hangingPunct="1"/>
            <a:r>
              <a:rPr lang="en-US" altLang="en-US" sz="1000" b="1"/>
              <a:t>isolation</a:t>
            </a:r>
          </a:p>
        </p:txBody>
      </p:sp>
      <p:sp>
        <p:nvSpPr>
          <p:cNvPr id="52250" name="Text Box 25"/>
          <p:cNvSpPr txBox="1">
            <a:spLocks noChangeArrowheads="1"/>
          </p:cNvSpPr>
          <p:nvPr/>
        </p:nvSpPr>
        <p:spPr bwMode="auto">
          <a:xfrm>
            <a:off x="1158875" y="2106613"/>
            <a:ext cx="7334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b="1"/>
              <a:t>Habitat</a:t>
            </a:r>
          </a:p>
          <a:p>
            <a:pPr algn="ctr" eaLnBrk="1" hangingPunct="1"/>
            <a:r>
              <a:rPr lang="en-US" altLang="en-US" sz="1000" b="1"/>
              <a:t>isolation</a:t>
            </a:r>
          </a:p>
        </p:txBody>
      </p:sp>
      <p:sp>
        <p:nvSpPr>
          <p:cNvPr id="52251" name="Text Box 26"/>
          <p:cNvSpPr txBox="1">
            <a:spLocks noChangeArrowheads="1"/>
          </p:cNvSpPr>
          <p:nvPr/>
        </p:nvSpPr>
        <p:spPr bwMode="auto">
          <a:xfrm>
            <a:off x="679450" y="2579688"/>
            <a:ext cx="6350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1000" b="1"/>
              <a:t>Individuals</a:t>
            </a:r>
          </a:p>
          <a:p>
            <a:pPr algn="ctr" eaLnBrk="1" hangingPunct="1">
              <a:lnSpc>
                <a:spcPct val="90000"/>
              </a:lnSpc>
            </a:pPr>
            <a:r>
              <a:rPr lang="en-US" altLang="en-US" sz="1000" b="1"/>
              <a:t>of</a:t>
            </a:r>
          </a:p>
          <a:p>
            <a:pPr algn="ctr" eaLnBrk="1" hangingPunct="1">
              <a:lnSpc>
                <a:spcPct val="90000"/>
              </a:lnSpc>
            </a:pPr>
            <a:r>
              <a:rPr lang="en-US" altLang="en-US" sz="1000" b="1"/>
              <a:t>different</a:t>
            </a:r>
          </a:p>
          <a:p>
            <a:pPr algn="ctr" eaLnBrk="1" hangingPunct="1">
              <a:lnSpc>
                <a:spcPct val="90000"/>
              </a:lnSpc>
            </a:pPr>
            <a:r>
              <a:rPr lang="en-US" altLang="en-US" sz="1000" b="1"/>
              <a:t>species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0"/>
            <a:ext cx="8229600" cy="1143000"/>
          </a:xfrm>
        </p:spPr>
        <p:txBody>
          <a:bodyPr/>
          <a:lstStyle/>
          <a:p>
            <a:pPr eaLnBrk="1" hangingPunct="1"/>
            <a:r>
              <a:rPr lang="en-US" altLang="en-US" smtClean="0">
                <a:ea typeface="ＭＳ Ｐゴシック" panose="020B0600070205080204" pitchFamily="34" charset="-128"/>
              </a:rPr>
              <a:t>Linnaeus</a:t>
            </a:r>
          </a:p>
        </p:txBody>
      </p:sp>
      <p:sp>
        <p:nvSpPr>
          <p:cNvPr id="53251" name="Rectangle 3"/>
          <p:cNvSpPr>
            <a:spLocks noGrp="1" noChangeArrowheads="1"/>
          </p:cNvSpPr>
          <p:nvPr>
            <p:ph type="body" idx="1"/>
          </p:nvPr>
        </p:nvSpPr>
        <p:spPr>
          <a:xfrm>
            <a:off x="457200" y="990600"/>
            <a:ext cx="5486400" cy="5562600"/>
          </a:xfrm>
        </p:spPr>
        <p:txBody>
          <a:bodyPr/>
          <a:lstStyle/>
          <a:p>
            <a:pPr eaLnBrk="1" hangingPunct="1"/>
            <a:r>
              <a:rPr lang="en-US" altLang="en-US" smtClean="0">
                <a:ea typeface="ＭＳ Ｐゴシック" panose="020B0600070205080204" pitchFamily="34" charset="-128"/>
              </a:rPr>
              <a:t>Carolus Linnaeus (1707–1778), a Swedish physician and botanist </a:t>
            </a:r>
          </a:p>
          <a:p>
            <a:pPr eaLnBrk="1" hangingPunct="1"/>
            <a:r>
              <a:rPr lang="en-US" altLang="en-US" smtClean="0">
                <a:ea typeface="ＭＳ Ｐゴシック" panose="020B0600070205080204" pitchFamily="34" charset="-128"/>
              </a:rPr>
              <a:t>Sought to classify life’s diversity “for the greater glory of God.”  </a:t>
            </a:r>
          </a:p>
          <a:p>
            <a:pPr eaLnBrk="1" hangingPunct="1"/>
            <a:r>
              <a:rPr lang="en-US" altLang="en-US" b="1" smtClean="0">
                <a:ea typeface="ＭＳ Ｐゴシック" panose="020B0600070205080204" pitchFamily="34" charset="-128"/>
              </a:rPr>
              <a:t>binomial:</a:t>
            </a:r>
            <a:r>
              <a:rPr lang="en-US" altLang="en-US" smtClean="0">
                <a:ea typeface="ＭＳ Ｐゴシック" panose="020B0600070205080204" pitchFamily="34" charset="-128"/>
              </a:rPr>
              <a:t> two-part Latin name of a species</a:t>
            </a:r>
          </a:p>
          <a:p>
            <a:pPr eaLnBrk="1" hangingPunct="1"/>
            <a:r>
              <a:rPr lang="en-US" altLang="en-US" smtClean="0">
                <a:ea typeface="ＭＳ Ｐゴシック" panose="020B0600070205080204" pitchFamily="34" charset="-128"/>
              </a:rPr>
              <a:t>Considered the father of taxonomy </a:t>
            </a:r>
          </a:p>
          <a:p>
            <a:pPr eaLnBrk="1" hangingPunct="1"/>
            <a:endParaRPr lang="en-US" altLang="en-US" smtClean="0">
              <a:ea typeface="ＭＳ Ｐゴシック" panose="020B0600070205080204" pitchFamily="34" charset="-128"/>
            </a:endParaRPr>
          </a:p>
        </p:txBody>
      </p:sp>
      <p:pic>
        <p:nvPicPr>
          <p:cNvPr id="53252" name="Picture 4" descr="linnae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066800"/>
            <a:ext cx="31273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ea typeface="ＭＳ Ｐゴシック" panose="020B0600070205080204" pitchFamily="34" charset="-128"/>
              </a:rPr>
              <a:t>Darwin’s mechanism</a:t>
            </a:r>
          </a:p>
        </p:txBody>
      </p:sp>
      <p:sp>
        <p:nvSpPr>
          <p:cNvPr id="17411" name="Content Placeholder 2"/>
          <p:cNvSpPr>
            <a:spLocks noGrp="1"/>
          </p:cNvSpPr>
          <p:nvPr>
            <p:ph idx="1"/>
          </p:nvPr>
        </p:nvSpPr>
        <p:spPr/>
        <p:txBody>
          <a:bodyPr/>
          <a:lstStyle/>
          <a:p>
            <a:pPr eaLnBrk="1" hangingPunct="1"/>
            <a:r>
              <a:rPr lang="en-US" altLang="en-US" smtClean="0">
                <a:ea typeface="ＭＳ Ｐゴシック" panose="020B0600070205080204" pitchFamily="34" charset="-128"/>
              </a:rPr>
              <a:t>Darwin proposed </a:t>
            </a:r>
            <a:r>
              <a:rPr lang="en-US" altLang="en-US" b="1" smtClean="0">
                <a:ea typeface="ＭＳ Ｐゴシック" panose="020B0600070205080204" pitchFamily="34" charset="-128"/>
              </a:rPr>
              <a:t>natural selection</a:t>
            </a:r>
          </a:p>
          <a:p>
            <a:pPr lvl="1" eaLnBrk="1" hangingPunct="1"/>
            <a:r>
              <a:rPr lang="en-US" altLang="en-US" smtClean="0">
                <a:ea typeface="ＭＳ Ｐゴシック" panose="020B0600070205080204" pitchFamily="34" charset="-128"/>
              </a:rPr>
              <a:t>Natural selection produces evolutionary change when in a population some individuals, which possess certain inherited characteristics, produce more surviving offspring than individuals lacking these characteristics.</a:t>
            </a:r>
          </a:p>
        </p:txBody>
      </p:sp>
      <p:pic>
        <p:nvPicPr>
          <p:cNvPr id="17412" name="Picture 3" descr="Screen shot 2011-03-28 at 1.39.21 P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84700" y="3960813"/>
            <a:ext cx="3235325"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0"/>
            <a:ext cx="8229600" cy="1143000"/>
          </a:xfrm>
        </p:spPr>
        <p:txBody>
          <a:bodyPr/>
          <a:lstStyle/>
          <a:p>
            <a:pPr eaLnBrk="1" hangingPunct="1"/>
            <a:r>
              <a:rPr lang="en-US" altLang="en-US" smtClean="0">
                <a:ea typeface="ＭＳ Ｐゴシック" panose="020B0600070205080204" pitchFamily="34" charset="-128"/>
              </a:rPr>
              <a:t>Example</a:t>
            </a:r>
          </a:p>
        </p:txBody>
      </p:sp>
      <p:sp>
        <p:nvSpPr>
          <p:cNvPr id="54275" name="Rectangle 3"/>
          <p:cNvSpPr>
            <a:spLocks noGrp="1" noChangeArrowheads="1"/>
          </p:cNvSpPr>
          <p:nvPr>
            <p:ph type="body" idx="1"/>
          </p:nvPr>
        </p:nvSpPr>
        <p:spPr>
          <a:xfrm>
            <a:off x="3124200" y="914400"/>
            <a:ext cx="5105400" cy="4525963"/>
          </a:xfrm>
        </p:spPr>
        <p:txBody>
          <a:bodyPr/>
          <a:lstStyle/>
          <a:p>
            <a:pPr eaLnBrk="1" hangingPunct="1"/>
            <a:r>
              <a:rPr lang="en-US" altLang="en-US" sz="2400" i="1" smtClean="0">
                <a:ea typeface="ＭＳ Ｐゴシック" panose="020B0600070205080204" pitchFamily="34" charset="-128"/>
              </a:rPr>
              <a:t>Cassiopea xamachana</a:t>
            </a:r>
            <a:r>
              <a:rPr lang="en-US" altLang="en-US" sz="2400" smtClean="0">
                <a:ea typeface="ＭＳ Ｐゴシック" panose="020B0600070205080204" pitchFamily="34" charset="-128"/>
              </a:rPr>
              <a:t>  </a:t>
            </a:r>
          </a:p>
          <a:p>
            <a:pPr eaLnBrk="1" hangingPunct="1">
              <a:buFontTx/>
              <a:buNone/>
            </a:pPr>
            <a:r>
              <a:rPr lang="en-US" altLang="en-US" sz="2400" i="1" smtClean="0">
                <a:ea typeface="ＭＳ Ｐゴシック" panose="020B0600070205080204" pitchFamily="34" charset="-128"/>
              </a:rPr>
              <a:t>Cassiopea-</a:t>
            </a:r>
            <a:r>
              <a:rPr lang="en-US" altLang="en-US" sz="2400" smtClean="0">
                <a:ea typeface="ＭＳ Ｐゴシック" panose="020B0600070205080204" pitchFamily="34" charset="-128"/>
              </a:rPr>
              <a:t>genus</a:t>
            </a:r>
          </a:p>
          <a:p>
            <a:pPr eaLnBrk="1" hangingPunct="1">
              <a:buFontTx/>
              <a:buNone/>
            </a:pPr>
            <a:r>
              <a:rPr lang="en-US" altLang="en-US" sz="2400" i="1" smtClean="0">
                <a:ea typeface="ＭＳ Ｐゴシック" panose="020B0600070205080204" pitchFamily="34" charset="-128"/>
              </a:rPr>
              <a:t>Xamachana</a:t>
            </a:r>
            <a:r>
              <a:rPr lang="en-US" altLang="en-US" sz="2400" smtClean="0">
                <a:ea typeface="ＭＳ Ｐゴシック" panose="020B0600070205080204" pitchFamily="34" charset="-128"/>
              </a:rPr>
              <a:t>-species</a:t>
            </a:r>
          </a:p>
        </p:txBody>
      </p:sp>
      <p:sp>
        <p:nvSpPr>
          <p:cNvPr id="54276" name="Rectangle 4"/>
          <p:cNvSpPr>
            <a:spLocks noChangeArrowheads="1"/>
          </p:cNvSpPr>
          <p:nvPr/>
        </p:nvSpPr>
        <p:spPr bwMode="auto">
          <a:xfrm>
            <a:off x="3222625" y="32464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alibri" panose="020F0502020204030204" pitchFamily="34" charset="0"/>
              </a:rPr>
              <a:t>  </a:t>
            </a:r>
          </a:p>
        </p:txBody>
      </p:sp>
      <p:pic>
        <p:nvPicPr>
          <p:cNvPr id="54277" name="Picture 6" descr="cassiop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514600"/>
            <a:ext cx="4876800" cy="408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0"/>
            <a:ext cx="8229600" cy="1143000"/>
          </a:xfrm>
        </p:spPr>
        <p:txBody>
          <a:bodyPr/>
          <a:lstStyle/>
          <a:p>
            <a:pPr eaLnBrk="1" hangingPunct="1"/>
            <a:r>
              <a:rPr lang="en-US" altLang="en-US" smtClean="0">
                <a:ea typeface="ＭＳ Ｐゴシック" panose="020B0600070205080204" pitchFamily="34" charset="-128"/>
              </a:rPr>
              <a:t>Taxonomy</a:t>
            </a:r>
          </a:p>
        </p:txBody>
      </p:sp>
      <p:sp>
        <p:nvSpPr>
          <p:cNvPr id="55299" name="Rectangle 3"/>
          <p:cNvSpPr>
            <a:spLocks noGrp="1" noChangeArrowheads="1"/>
          </p:cNvSpPr>
          <p:nvPr>
            <p:ph type="body" idx="1"/>
          </p:nvPr>
        </p:nvSpPr>
        <p:spPr>
          <a:xfrm>
            <a:off x="228600" y="990600"/>
            <a:ext cx="8763000" cy="5638800"/>
          </a:xfrm>
        </p:spPr>
        <p:txBody>
          <a:bodyPr/>
          <a:lstStyle/>
          <a:p>
            <a:pPr eaLnBrk="1" hangingPunct="1">
              <a:lnSpc>
                <a:spcPct val="90000"/>
              </a:lnSpc>
            </a:pPr>
            <a:r>
              <a:rPr lang="en-US" altLang="en-US" smtClean="0">
                <a:ea typeface="ＭＳ Ｐゴシック" panose="020B0600070205080204" pitchFamily="34" charset="-128"/>
              </a:rPr>
              <a:t>Linnaeus was a founder of </a:t>
            </a:r>
            <a:r>
              <a:rPr lang="en-US" altLang="en-US" b="1" smtClean="0">
                <a:ea typeface="ＭＳ Ｐゴシック" panose="020B0600070205080204" pitchFamily="34" charset="-128"/>
              </a:rPr>
              <a:t>taxonomy</a:t>
            </a:r>
            <a:r>
              <a:rPr lang="en-US" altLang="en-US" smtClean="0">
                <a:ea typeface="ＭＳ Ｐゴシック" panose="020B0600070205080204" pitchFamily="34" charset="-128"/>
              </a:rPr>
              <a:t>, </a:t>
            </a:r>
          </a:p>
          <a:p>
            <a:pPr lvl="1" eaLnBrk="1" hangingPunct="1">
              <a:lnSpc>
                <a:spcPct val="90000"/>
              </a:lnSpc>
            </a:pPr>
            <a:r>
              <a:rPr lang="en-US" altLang="en-US" smtClean="0">
                <a:ea typeface="ＭＳ Ｐゴシック" panose="020B0600070205080204" pitchFamily="34" charset="-128"/>
              </a:rPr>
              <a:t>Branch concerned with naming and classifying organisms. </a:t>
            </a:r>
          </a:p>
          <a:p>
            <a:pPr lvl="1" eaLnBrk="1" hangingPunct="1">
              <a:lnSpc>
                <a:spcPct val="90000"/>
              </a:lnSpc>
            </a:pPr>
            <a:r>
              <a:rPr lang="en-US" altLang="en-US" smtClean="0">
                <a:ea typeface="ＭＳ Ｐゴシック" panose="020B0600070205080204" pitchFamily="34" charset="-128"/>
              </a:rPr>
              <a:t>He developed the two–part, or binomial, system of naming organisms according to genus and species. </a:t>
            </a:r>
          </a:p>
          <a:p>
            <a:pPr eaLnBrk="1" hangingPunct="1">
              <a:lnSpc>
                <a:spcPct val="90000"/>
              </a:lnSpc>
            </a:pPr>
            <a:r>
              <a:rPr lang="en-US" altLang="en-US" smtClean="0">
                <a:ea typeface="ＭＳ Ｐゴシック" panose="020B0600070205080204" pitchFamily="34" charset="-128"/>
              </a:rPr>
              <a:t>Nested classification system, grouping similar species into increasingly general categories. </a:t>
            </a:r>
          </a:p>
          <a:p>
            <a:pPr eaLnBrk="1" hangingPunct="1">
              <a:lnSpc>
                <a:spcPct val="90000"/>
              </a:lnSpc>
            </a:pPr>
            <a:r>
              <a:rPr lang="en-US" altLang="en-US" smtClean="0">
                <a:ea typeface="ＭＳ Ｐゴシック" panose="020B0600070205080204" pitchFamily="34" charset="-128"/>
              </a:rPr>
              <a:t>To Linnaeus, the observation that some species resemble each other did not imply evolutionary kinship, but rather the pattern of their creation.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0"/>
            <a:ext cx="8229600" cy="1143000"/>
          </a:xfrm>
        </p:spPr>
        <p:txBody>
          <a:bodyPr/>
          <a:lstStyle/>
          <a:p>
            <a:pPr eaLnBrk="1" hangingPunct="1"/>
            <a:r>
              <a:rPr lang="en-US" altLang="en-US" smtClean="0">
                <a:ea typeface="ＭＳ Ｐゴシック" panose="020B0600070205080204" pitchFamily="34" charset="-128"/>
              </a:rPr>
              <a:t>Modern Taxonomic System</a:t>
            </a:r>
          </a:p>
        </p:txBody>
      </p:sp>
      <p:pic>
        <p:nvPicPr>
          <p:cNvPr id="56323" name="Picture 5" descr="Detail 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914400"/>
            <a:ext cx="43386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a:ea typeface="+mj-ea"/>
                <a:cs typeface="+mj-cs"/>
              </a:rPr>
              <a:t>Linking Classification and Phylogeny</a:t>
            </a:r>
            <a:br>
              <a:rPr lang="en-US" sz="4000">
                <a:ea typeface="+mj-ea"/>
                <a:cs typeface="+mj-cs"/>
              </a:rPr>
            </a:br>
            <a:endParaRPr lang="en-US" sz="4000">
              <a:ea typeface="+mj-ea"/>
              <a:cs typeface="+mj-cs"/>
            </a:endParaRPr>
          </a:p>
        </p:txBody>
      </p:sp>
      <p:sp>
        <p:nvSpPr>
          <p:cNvPr id="57347" name="Rectangle 3"/>
          <p:cNvSpPr>
            <a:spLocks noGrp="1" noChangeArrowheads="1"/>
          </p:cNvSpPr>
          <p:nvPr>
            <p:ph type="body" idx="1"/>
          </p:nvPr>
        </p:nvSpPr>
        <p:spPr>
          <a:xfrm>
            <a:off x="0" y="1066800"/>
            <a:ext cx="9144000" cy="4525963"/>
          </a:xfrm>
        </p:spPr>
        <p:txBody>
          <a:bodyPr/>
          <a:lstStyle/>
          <a:p>
            <a:pPr eaLnBrk="1" hangingPunct="1"/>
            <a:r>
              <a:rPr lang="en-US" altLang="en-US" sz="2400" smtClean="0">
                <a:ea typeface="ＭＳ Ｐゴシック" panose="020B0600070205080204" pitchFamily="34" charset="-128"/>
              </a:rPr>
              <a:t>Systematists use branching diagrams called </a:t>
            </a:r>
            <a:r>
              <a:rPr lang="en-US" altLang="en-US" sz="2400" b="1" smtClean="0">
                <a:ea typeface="ＭＳ Ｐゴシック" panose="020B0600070205080204" pitchFamily="34" charset="-128"/>
              </a:rPr>
              <a:t>phylogenetic trees</a:t>
            </a:r>
            <a:r>
              <a:rPr lang="en-US" altLang="en-US" sz="2400" smtClean="0">
                <a:ea typeface="ＭＳ Ｐゴシック" panose="020B0600070205080204" pitchFamily="34" charset="-128"/>
              </a:rPr>
              <a:t> to depict their hypotheses about evolutionary relationships</a:t>
            </a:r>
            <a:r>
              <a:rPr lang="en-US" altLang="en-US" smtClean="0">
                <a:ea typeface="ＭＳ Ｐゴシック" panose="020B0600070205080204" pitchFamily="34" charset="-128"/>
              </a:rPr>
              <a:t>. </a:t>
            </a:r>
          </a:p>
        </p:txBody>
      </p:sp>
      <p:pic>
        <p:nvPicPr>
          <p:cNvPr id="57348" name="Picture 6" descr="Detail 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828800"/>
            <a:ext cx="40068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8" descr="Detail 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743200"/>
            <a:ext cx="3733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a:ea typeface="+mj-ea"/>
                <a:cs typeface="+mj-cs"/>
              </a:rPr>
              <a:t>Clades and Cladograms</a:t>
            </a:r>
            <a:br>
              <a:rPr lang="en-US" sz="4000">
                <a:ea typeface="+mj-ea"/>
                <a:cs typeface="+mj-cs"/>
              </a:rPr>
            </a:br>
            <a:r>
              <a:rPr lang="en-US" sz="4000">
                <a:ea typeface="+mj-ea"/>
                <a:cs typeface="+mj-cs"/>
              </a:rPr>
              <a:t>Dear God no more!</a:t>
            </a:r>
          </a:p>
        </p:txBody>
      </p:sp>
      <p:sp>
        <p:nvSpPr>
          <p:cNvPr id="58371" name="Rectangle 3"/>
          <p:cNvSpPr>
            <a:spLocks noGrp="1" noChangeArrowheads="1"/>
          </p:cNvSpPr>
          <p:nvPr>
            <p:ph type="body" idx="1"/>
          </p:nvPr>
        </p:nvSpPr>
        <p:spPr/>
        <p:txBody>
          <a:bodyPr/>
          <a:lstStyle/>
          <a:p>
            <a:pPr eaLnBrk="1" hangingPunct="1"/>
            <a:r>
              <a:rPr lang="en-US" altLang="en-US" smtClean="0">
                <a:ea typeface="ＭＳ Ｐゴシック" panose="020B0600070205080204" pitchFamily="34" charset="-128"/>
              </a:rPr>
              <a:t>Cladogram - A diagram depicting patterns of shared characteristics among species. </a:t>
            </a:r>
          </a:p>
        </p:txBody>
      </p:sp>
      <p:pic>
        <p:nvPicPr>
          <p:cNvPr id="58372" name="Picture 6" descr="Figure 15-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5181600"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7" descr="Figure 15-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895600"/>
            <a:ext cx="28956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Valid Clades</a:t>
            </a:r>
          </a:p>
        </p:txBody>
      </p:sp>
      <p:pic>
        <p:nvPicPr>
          <p:cNvPr id="59395" name="Picture 5" descr="Detail 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81534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6"/>
          <p:cNvSpPr>
            <a:spLocks noChangeArrowheads="1"/>
          </p:cNvSpPr>
          <p:nvPr/>
        </p:nvSpPr>
        <p:spPr bwMode="auto">
          <a:xfrm>
            <a:off x="152400" y="4343400"/>
            <a:ext cx="89916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alibri" panose="020F0502020204030204" pitchFamily="34" charset="0"/>
              </a:rPr>
              <a:t>Monophyletic- Pertaining to a grouping of species consisting of an ancestral species and all its descendants; a clade </a:t>
            </a:r>
          </a:p>
          <a:p>
            <a:pPr eaLnBrk="1" hangingPunct="1"/>
            <a:endParaRPr lang="en-US" altLang="en-US" sz="1800">
              <a:latin typeface="Calibri" panose="020F0502020204030204" pitchFamily="34" charset="0"/>
            </a:endParaRPr>
          </a:p>
          <a:p>
            <a:pPr eaLnBrk="1" hangingPunct="1"/>
            <a:r>
              <a:rPr lang="en-US" altLang="en-US" sz="1800">
                <a:latin typeface="Calibri" panose="020F0502020204030204" pitchFamily="34" charset="0"/>
              </a:rPr>
              <a:t>Paraphyletic- Pertaining to a grouping of species that consists of an ancestral species and some, but not all, of its descendants. </a:t>
            </a:r>
          </a:p>
          <a:p>
            <a:pPr eaLnBrk="1" hangingPunct="1"/>
            <a:endParaRPr lang="en-US" altLang="en-US" sz="1800">
              <a:latin typeface="Calibri" panose="020F0502020204030204" pitchFamily="34" charset="0"/>
            </a:endParaRPr>
          </a:p>
          <a:p>
            <a:pPr eaLnBrk="1" hangingPunct="1"/>
            <a:r>
              <a:rPr lang="en-US" altLang="en-US" sz="1800">
                <a:latin typeface="Calibri" panose="020F0502020204030204" pitchFamily="34" charset="0"/>
              </a:rPr>
              <a:t>Polyphyletic- Pertaining to a grouping of species derived from two or more different ancestral forms.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274638"/>
            <a:ext cx="8229600" cy="901700"/>
          </a:xfrm>
        </p:spPr>
        <p:txBody>
          <a:bodyPr/>
          <a:lstStyle/>
          <a:p>
            <a:r>
              <a:rPr lang="en-US" altLang="en-US" smtClean="0">
                <a:ea typeface="ＭＳ Ｐゴシック" panose="020B0600070205080204" pitchFamily="34" charset="-128"/>
              </a:rPr>
              <a:t>Extinction</a:t>
            </a:r>
          </a:p>
        </p:txBody>
      </p:sp>
      <p:pic>
        <p:nvPicPr>
          <p:cNvPr id="60419" name="Picture 5" descr="Screen shot 2013-04-21 at 4.37.17 P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8650" y="1176338"/>
            <a:ext cx="5435600"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ea typeface="ＭＳ Ｐゴシック" panose="020B0600070205080204" pitchFamily="34" charset="-128"/>
              </a:rPr>
              <a:t>Natural Selection</a:t>
            </a:r>
          </a:p>
        </p:txBody>
      </p:sp>
      <p:sp>
        <p:nvSpPr>
          <p:cNvPr id="3" name="Content Placeholder 2"/>
          <p:cNvSpPr>
            <a:spLocks noGrp="1"/>
          </p:cNvSpPr>
          <p:nvPr>
            <p:ph idx="1"/>
          </p:nvPr>
        </p:nvSpPr>
        <p:spPr>
          <a:xfrm>
            <a:off x="0" y="1600200"/>
            <a:ext cx="4941888" cy="4838700"/>
          </a:xfrm>
        </p:spPr>
        <p:txBody>
          <a:bodyPr>
            <a:normAutofit/>
          </a:bodyPr>
          <a:lstStyle/>
          <a:p>
            <a:pPr eaLnBrk="1" hangingPunct="1">
              <a:lnSpc>
                <a:spcPct val="90000"/>
              </a:lnSpc>
            </a:pPr>
            <a:r>
              <a:rPr lang="en-US" altLang="en-US" sz="3000" smtClean="0">
                <a:ea typeface="ＭＳ Ｐゴシック" panose="020B0600070205080204" pitchFamily="34" charset="-128"/>
              </a:rPr>
              <a:t>For natural selection to happen three conditions must be met:</a:t>
            </a:r>
          </a:p>
          <a:p>
            <a:pPr lvl="1" eaLnBrk="1" hangingPunct="1">
              <a:lnSpc>
                <a:spcPct val="90000"/>
              </a:lnSpc>
            </a:pPr>
            <a:r>
              <a:rPr lang="en-US" altLang="en-US" sz="2600" b="1" smtClean="0">
                <a:ea typeface="ＭＳ Ｐゴシック" panose="020B0600070205080204" pitchFamily="34" charset="-128"/>
              </a:rPr>
              <a:t>Variation must exist among individuals in a population.</a:t>
            </a:r>
          </a:p>
          <a:p>
            <a:pPr lvl="1" eaLnBrk="1" hangingPunct="1">
              <a:lnSpc>
                <a:spcPct val="90000"/>
              </a:lnSpc>
            </a:pPr>
            <a:r>
              <a:rPr lang="en-US" altLang="en-US" sz="2600" b="1" smtClean="0">
                <a:ea typeface="ＭＳ Ｐゴシック" panose="020B0600070205080204" pitchFamily="34" charset="-128"/>
              </a:rPr>
              <a:t>Variation among individuals results in differences in number of offspring surviving in the next generation.</a:t>
            </a:r>
          </a:p>
          <a:p>
            <a:pPr lvl="1" eaLnBrk="1" hangingPunct="1">
              <a:lnSpc>
                <a:spcPct val="90000"/>
              </a:lnSpc>
            </a:pPr>
            <a:r>
              <a:rPr lang="en-US" altLang="en-US" sz="2600" b="1" smtClean="0">
                <a:ea typeface="ＭＳ Ｐゴシック" panose="020B0600070205080204" pitchFamily="34" charset="-128"/>
              </a:rPr>
              <a:t>Variation must be genetically inherited.</a:t>
            </a:r>
            <a:endParaRPr lang="en-US" altLang="en-US" sz="2600" smtClean="0">
              <a:ea typeface="ＭＳ Ｐゴシック" panose="020B0600070205080204" pitchFamily="34" charset="-128"/>
            </a:endParaRPr>
          </a:p>
        </p:txBody>
      </p:sp>
      <p:pic>
        <p:nvPicPr>
          <p:cNvPr id="18436" name="Picture 3" descr="the greatest comic ever... look it up young-ins" title="The Far Si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43513" y="1417638"/>
            <a:ext cx="3900487"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1143000"/>
          </a:xfrm>
        </p:spPr>
        <p:txBody>
          <a:bodyPr/>
          <a:lstStyle/>
          <a:p>
            <a:pPr eaLnBrk="1" hangingPunct="1"/>
            <a:r>
              <a:rPr lang="en-US" altLang="en-US" sz="3600" smtClean="0">
                <a:ea typeface="ＭＳ Ｐゴシック" panose="020B0600070205080204" pitchFamily="34" charset="-128"/>
              </a:rPr>
              <a:t>Natural Selection acts on Variations in nature</a:t>
            </a:r>
          </a:p>
        </p:txBody>
      </p:sp>
      <p:sp>
        <p:nvSpPr>
          <p:cNvPr id="3" name="Content Placeholder 2"/>
          <p:cNvSpPr>
            <a:spLocks noGrp="1"/>
          </p:cNvSpPr>
          <p:nvPr>
            <p:ph idx="1"/>
          </p:nvPr>
        </p:nvSpPr>
        <p:spPr>
          <a:xfrm>
            <a:off x="0" y="1111250"/>
            <a:ext cx="4445000" cy="5014913"/>
          </a:xfrm>
        </p:spPr>
        <p:txBody>
          <a:bodyPr>
            <a:normAutofit/>
          </a:bodyPr>
          <a:lstStyle/>
          <a:p>
            <a:pPr eaLnBrk="1" hangingPunct="1">
              <a:lnSpc>
                <a:spcPct val="90000"/>
              </a:lnSpc>
            </a:pPr>
            <a:r>
              <a:rPr lang="en-US" altLang="en-US" sz="3000" smtClean="0">
                <a:ea typeface="ＭＳ Ｐゴシック" panose="020B0600070205080204" pitchFamily="34" charset="-128"/>
              </a:rPr>
              <a:t>Natural populations can contain a great deal of genetic variation</a:t>
            </a:r>
          </a:p>
          <a:p>
            <a:pPr lvl="1" eaLnBrk="1" hangingPunct="1">
              <a:lnSpc>
                <a:spcPct val="90000"/>
              </a:lnSpc>
            </a:pPr>
            <a:r>
              <a:rPr lang="en-US" altLang="en-US" sz="2600" smtClean="0">
                <a:ea typeface="ＭＳ Ｐゴシック" panose="020B0600070205080204" pitchFamily="34" charset="-128"/>
              </a:rPr>
              <a:t>Enzyme polymorphisms</a:t>
            </a:r>
          </a:p>
          <a:p>
            <a:pPr lvl="1" eaLnBrk="1" hangingPunct="1">
              <a:lnSpc>
                <a:spcPct val="90000"/>
              </a:lnSpc>
            </a:pPr>
            <a:r>
              <a:rPr lang="en-US" altLang="en-US" sz="2600" smtClean="0">
                <a:ea typeface="ＭＳ Ｐゴシック" panose="020B0600070205080204" pitchFamily="34" charset="-128"/>
              </a:rPr>
              <a:t>DNA sequence polymorphisms</a:t>
            </a:r>
          </a:p>
          <a:p>
            <a:pPr eaLnBrk="1" hangingPunct="1">
              <a:lnSpc>
                <a:spcPct val="90000"/>
              </a:lnSpc>
            </a:pPr>
            <a:r>
              <a:rPr lang="en-US" altLang="en-US" sz="3000" smtClean="0">
                <a:ea typeface="ＭＳ Ｐゴシック" panose="020B0600070205080204" pitchFamily="34" charset="-128"/>
              </a:rPr>
              <a:t>Researchers refer to a locus with more variation than can be explained by mutation as </a:t>
            </a:r>
            <a:r>
              <a:rPr lang="en-US" altLang="en-US" sz="3000" b="1" smtClean="0">
                <a:ea typeface="ＭＳ Ｐゴシック" panose="020B0600070205080204" pitchFamily="34" charset="-128"/>
              </a:rPr>
              <a:t>polymorphic</a:t>
            </a:r>
            <a:endParaRPr lang="en-US" altLang="en-US" sz="3000" smtClean="0">
              <a:ea typeface="ＭＳ Ｐゴシック" panose="020B0600070205080204" pitchFamily="34" charset="-128"/>
            </a:endParaRPr>
          </a:p>
        </p:txBody>
      </p:sp>
      <p:pic>
        <p:nvPicPr>
          <p:cNvPr id="19460" name="Picture 3" descr="Screen shot 2011-03-28 at 1.39.51 P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111250"/>
            <a:ext cx="4521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Natural selection can cause allele frequencies to change</a:t>
            </a:r>
          </a:p>
        </p:txBody>
      </p:sp>
      <p:sp>
        <p:nvSpPr>
          <p:cNvPr id="3" name="Content Placeholder 2"/>
          <p:cNvSpPr>
            <a:spLocks noGrp="1"/>
          </p:cNvSpPr>
          <p:nvPr>
            <p:ph idx="1"/>
          </p:nvPr>
        </p:nvSpPr>
        <p:spPr/>
        <p:txBody>
          <a:bodyPr>
            <a:normAutofit/>
          </a:bodyPr>
          <a:lstStyle/>
          <a:p>
            <a:pPr eaLnBrk="1" hangingPunct="1"/>
            <a:r>
              <a:rPr lang="en-US" altLang="en-US" sz="3000" b="1" smtClean="0">
                <a:ea typeface="ＭＳ Ｐゴシック" panose="020B0600070205080204" pitchFamily="34" charset="-128"/>
              </a:rPr>
              <a:t>Population genetics </a:t>
            </a:r>
            <a:r>
              <a:rPr lang="en-US" altLang="en-US" sz="3000" smtClean="0">
                <a:ea typeface="ＭＳ Ｐゴシック" panose="020B0600070205080204" pitchFamily="34" charset="-128"/>
              </a:rPr>
              <a:t>is the study of the properties of genes in populations.</a:t>
            </a:r>
          </a:p>
          <a:p>
            <a:pPr lvl="1" eaLnBrk="1" hangingPunct="1"/>
            <a:r>
              <a:rPr lang="en-US" altLang="en-US" sz="2600" smtClean="0">
                <a:ea typeface="ＭＳ Ｐゴシック" panose="020B0600070205080204" pitchFamily="34" charset="-128"/>
              </a:rPr>
              <a:t>Selection, scientists then thought, should always favor an optimal form, and so tend to eliminate variation.</a:t>
            </a:r>
          </a:p>
          <a:p>
            <a:pPr lvl="1" eaLnBrk="1" hangingPunct="1"/>
            <a:r>
              <a:rPr lang="en-US" altLang="en-US" sz="2600" smtClean="0">
                <a:ea typeface="ＭＳ Ｐゴシック" panose="020B0600070205080204" pitchFamily="34" charset="-128"/>
              </a:rPr>
              <a:t>The theory of </a:t>
            </a:r>
            <a:r>
              <a:rPr lang="en-US" altLang="en-US" sz="2600" b="1" smtClean="0">
                <a:ea typeface="ＭＳ Ｐゴシック" panose="020B0600070205080204" pitchFamily="34" charset="-128"/>
              </a:rPr>
              <a:t>blending inheritance</a:t>
            </a:r>
            <a:r>
              <a:rPr lang="en-US" altLang="en-US" sz="2600" smtClean="0">
                <a:ea typeface="ＭＳ Ｐゴシック" panose="020B0600070205080204" pitchFamily="34" charset="-128"/>
              </a:rPr>
              <a:t>—in which offspring were</a:t>
            </a:r>
            <a:r>
              <a:rPr lang="en-US" altLang="en-US" sz="2600" b="1" smtClean="0">
                <a:ea typeface="ＭＳ Ｐゴシック" panose="020B0600070205080204" pitchFamily="34" charset="-128"/>
              </a:rPr>
              <a:t> </a:t>
            </a:r>
            <a:r>
              <a:rPr lang="en-US" altLang="en-US" sz="2600" smtClean="0">
                <a:ea typeface="ＭＳ Ｐゴシック" panose="020B0600070205080204" pitchFamily="34" charset="-128"/>
              </a:rPr>
              <a:t>expected to be phenotypically intermediate relative to their parents—was widely accepted.</a:t>
            </a:r>
          </a:p>
          <a:p>
            <a:pPr lvl="1" eaLnBrk="1" hangingPunct="1"/>
            <a:r>
              <a:rPr lang="en-US" altLang="en-US" sz="2600" smtClean="0">
                <a:ea typeface="ＭＳ Ｐゴシック" panose="020B0600070205080204" pitchFamily="34" charset="-128"/>
              </a:rPr>
              <a:t>This is something that Darwin had trouble explaining!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1143000"/>
          </a:xfrm>
        </p:spPr>
        <p:txBody>
          <a:bodyPr/>
          <a:lstStyle/>
          <a:p>
            <a:pPr eaLnBrk="1" hangingPunct="1"/>
            <a:r>
              <a:rPr lang="en-US" altLang="en-US" smtClean="0">
                <a:ea typeface="ＭＳ Ｐゴシック" panose="020B0600070205080204" pitchFamily="34" charset="-128"/>
              </a:rPr>
              <a:t>Hardy and Weinberg</a:t>
            </a:r>
          </a:p>
        </p:txBody>
      </p:sp>
      <p:sp>
        <p:nvSpPr>
          <p:cNvPr id="3" name="Content Placeholder 2"/>
          <p:cNvSpPr>
            <a:spLocks noGrp="1"/>
          </p:cNvSpPr>
          <p:nvPr>
            <p:ph idx="1"/>
          </p:nvPr>
        </p:nvSpPr>
        <p:spPr>
          <a:xfrm>
            <a:off x="457200" y="873125"/>
            <a:ext cx="8229600" cy="2871788"/>
          </a:xfrm>
        </p:spPr>
        <p:txBody>
          <a:bodyPr>
            <a:normAutofit/>
          </a:bodyPr>
          <a:lstStyle/>
          <a:p>
            <a:pPr eaLnBrk="1" hangingPunct="1">
              <a:lnSpc>
                <a:spcPct val="90000"/>
              </a:lnSpc>
            </a:pPr>
            <a:r>
              <a:rPr lang="en-US" altLang="en-US" smtClean="0">
                <a:ea typeface="ＭＳ Ｐゴシック" panose="020B0600070205080204" pitchFamily="34" charset="-128"/>
              </a:rPr>
              <a:t>Following the rediscovery of Mendel’s research two people in 1908 independently solved the puzzle of why genetic variation persists.</a:t>
            </a:r>
          </a:p>
          <a:p>
            <a:pPr lvl="1" eaLnBrk="1" hangingPunct="1">
              <a:lnSpc>
                <a:spcPct val="90000"/>
              </a:lnSpc>
            </a:pPr>
            <a:r>
              <a:rPr lang="en-US" altLang="en-US" smtClean="0">
                <a:ea typeface="ＭＳ Ｐゴシック" panose="020B0600070205080204" pitchFamily="34" charset="-128"/>
              </a:rPr>
              <a:t>G.H. Hardy – English mathematician</a:t>
            </a:r>
          </a:p>
          <a:p>
            <a:pPr lvl="1" eaLnBrk="1" hangingPunct="1">
              <a:lnSpc>
                <a:spcPct val="90000"/>
              </a:lnSpc>
            </a:pPr>
            <a:r>
              <a:rPr lang="en-US" altLang="en-US" smtClean="0">
                <a:ea typeface="ＭＳ Ｐゴシック" panose="020B0600070205080204" pitchFamily="34" charset="-128"/>
              </a:rPr>
              <a:t>W. Weinberg – a German physician</a:t>
            </a:r>
          </a:p>
        </p:txBody>
      </p:sp>
      <p:pic>
        <p:nvPicPr>
          <p:cNvPr id="21508" name="Picture 3" descr="Image" title="Im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3463" y="3744913"/>
            <a:ext cx="2632075"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Image" title="I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3350" y="3452813"/>
            <a:ext cx="2203450" cy="314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smtClean="0">
                <a:ea typeface="ＭＳ Ｐゴシック" panose="020B0600070205080204" pitchFamily="34" charset="-128"/>
              </a:rPr>
              <a:t>Hardy and Weinberg</a:t>
            </a:r>
          </a:p>
        </p:txBody>
      </p:sp>
      <p:sp>
        <p:nvSpPr>
          <p:cNvPr id="3" name="Content Placeholder 2"/>
          <p:cNvSpPr>
            <a:spLocks noGrp="1"/>
          </p:cNvSpPr>
          <p:nvPr>
            <p:ph idx="1"/>
          </p:nvPr>
        </p:nvSpPr>
        <p:spPr>
          <a:xfrm>
            <a:off x="457200" y="1169988"/>
            <a:ext cx="8229600" cy="4956175"/>
          </a:xfrm>
        </p:spPr>
        <p:txBody>
          <a:bodyPr>
            <a:normAutofit/>
          </a:bodyPr>
          <a:lstStyle/>
          <a:p>
            <a:pPr eaLnBrk="1" hangingPunct="1">
              <a:lnSpc>
                <a:spcPct val="90000"/>
              </a:lnSpc>
            </a:pPr>
            <a:r>
              <a:rPr lang="en-US" altLang="en-US" smtClean="0">
                <a:ea typeface="ＭＳ Ｐゴシック" panose="020B0600070205080204" pitchFamily="34" charset="-128"/>
              </a:rPr>
              <a:t>Both pointed out that the original proportions of the genotypes in a population will remain constant from generation to generation as long as the following assumptions are met</a:t>
            </a:r>
          </a:p>
          <a:p>
            <a:pPr lvl="1" eaLnBrk="1" hangingPunct="1">
              <a:lnSpc>
                <a:spcPct val="90000"/>
              </a:lnSpc>
            </a:pPr>
            <a:r>
              <a:rPr lang="en-US" altLang="en-US" smtClean="0">
                <a:ea typeface="ＭＳ Ｐゴシック" panose="020B0600070205080204" pitchFamily="34" charset="-128"/>
              </a:rPr>
              <a:t>The population size is very large </a:t>
            </a:r>
          </a:p>
          <a:p>
            <a:pPr lvl="1" eaLnBrk="1" hangingPunct="1">
              <a:lnSpc>
                <a:spcPct val="90000"/>
              </a:lnSpc>
            </a:pPr>
            <a:r>
              <a:rPr lang="en-US" altLang="en-US" smtClean="0">
                <a:ea typeface="ＭＳ Ｐゴシック" panose="020B0600070205080204" pitchFamily="34" charset="-128"/>
              </a:rPr>
              <a:t>Random mating is occurring </a:t>
            </a:r>
          </a:p>
          <a:p>
            <a:pPr lvl="1" eaLnBrk="1" hangingPunct="1">
              <a:lnSpc>
                <a:spcPct val="90000"/>
              </a:lnSpc>
            </a:pPr>
            <a:r>
              <a:rPr lang="en-US" altLang="en-US" smtClean="0">
                <a:ea typeface="ＭＳ Ｐゴシック" panose="020B0600070205080204" pitchFamily="34" charset="-128"/>
              </a:rPr>
              <a:t>No mutation takes place</a:t>
            </a:r>
          </a:p>
          <a:p>
            <a:pPr lvl="1" eaLnBrk="1" hangingPunct="1">
              <a:lnSpc>
                <a:spcPct val="90000"/>
              </a:lnSpc>
            </a:pPr>
            <a:r>
              <a:rPr lang="en-US" altLang="en-US" smtClean="0">
                <a:ea typeface="ＭＳ Ｐゴシック" panose="020B0600070205080204" pitchFamily="34" charset="-128"/>
              </a:rPr>
              <a:t>No genes are input from other sources (immigration or emigration)</a:t>
            </a:r>
          </a:p>
          <a:p>
            <a:pPr lvl="1" eaLnBrk="1" hangingPunct="1">
              <a:lnSpc>
                <a:spcPct val="90000"/>
              </a:lnSpc>
            </a:pPr>
            <a:r>
              <a:rPr lang="en-US" altLang="en-US" smtClean="0">
                <a:ea typeface="ＭＳ Ｐゴシック" panose="020B0600070205080204" pitchFamily="34" charset="-128"/>
              </a:rPr>
              <a:t>No selection occurs</a:t>
            </a:r>
          </a:p>
          <a:p>
            <a:pPr lvl="1" eaLnBrk="1" hangingPunct="1">
              <a:lnSpc>
                <a:spcPct val="90000"/>
              </a:lnSpc>
            </a:pPr>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5443</TotalTime>
  <Words>1613</Words>
  <Application>Microsoft Office PowerPoint</Application>
  <PresentationFormat>On-screen Show (4:3)</PresentationFormat>
  <Paragraphs>213</Paragraphs>
  <Slides>46</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ＭＳ Ｐゴシック</vt:lpstr>
      <vt:lpstr>Calibri</vt:lpstr>
      <vt:lpstr>Helvetica</vt:lpstr>
      <vt:lpstr>Office Theme</vt:lpstr>
      <vt:lpstr>Evolution and Genes</vt:lpstr>
      <vt:lpstr>Introduction to Evolution</vt:lpstr>
      <vt:lpstr>Darwin was not the first </vt:lpstr>
      <vt:lpstr>Darwin’s mechanism</vt:lpstr>
      <vt:lpstr>Natural Selection</vt:lpstr>
      <vt:lpstr>Natural Selection acts on Variations in nature</vt:lpstr>
      <vt:lpstr>Natural selection can cause allele frequencies to change</vt:lpstr>
      <vt:lpstr>Hardy and Weinberg</vt:lpstr>
      <vt:lpstr>Hardy and Weinberg</vt:lpstr>
      <vt:lpstr>Hardy-Weinberg in algebraic terms</vt:lpstr>
      <vt:lpstr>An example</vt:lpstr>
      <vt:lpstr>Why do allele frequencies change?</vt:lpstr>
      <vt:lpstr>Mutation</vt:lpstr>
      <vt:lpstr>Gene Flow</vt:lpstr>
      <vt:lpstr>Nonrandom mating</vt:lpstr>
      <vt:lpstr>Genetic Drift</vt:lpstr>
      <vt:lpstr>Founder effect</vt:lpstr>
      <vt:lpstr>The Bottleneck Effect</vt:lpstr>
      <vt:lpstr>Selection</vt:lpstr>
      <vt:lpstr>Directional Selection</vt:lpstr>
      <vt:lpstr>Stabilizing Selection</vt:lpstr>
      <vt:lpstr>Disruptive Selection</vt:lpstr>
      <vt:lpstr>Peppered Moths</vt:lpstr>
      <vt:lpstr>Antibiotic Resistance</vt:lpstr>
      <vt:lpstr>  Selection for Gall Size</vt:lpstr>
      <vt:lpstr>Pesticide Resistance</vt:lpstr>
      <vt:lpstr>Heterozygous advantage</vt:lpstr>
      <vt:lpstr>Macroevolution and Speciation</vt:lpstr>
      <vt:lpstr>Macroevolution</vt:lpstr>
      <vt:lpstr>Divergent Evolution</vt:lpstr>
      <vt:lpstr>Convergent Evolution</vt:lpstr>
      <vt:lpstr>Parallel Evolution</vt:lpstr>
      <vt:lpstr>Co-evolution</vt:lpstr>
      <vt:lpstr>Species Definition  </vt:lpstr>
      <vt:lpstr>Allopatric Speciation</vt:lpstr>
      <vt:lpstr>Parapatric Speciation</vt:lpstr>
      <vt:lpstr>Sympatric Speciation</vt:lpstr>
      <vt:lpstr>Reproductive Isolating Mechanisms</vt:lpstr>
      <vt:lpstr>Linnaeus</vt:lpstr>
      <vt:lpstr>Example</vt:lpstr>
      <vt:lpstr>Taxonomy</vt:lpstr>
      <vt:lpstr>Modern Taxonomic System</vt:lpstr>
      <vt:lpstr>Linking Classification and Phylogeny </vt:lpstr>
      <vt:lpstr>Clades and Cladograms Dear God no more!</vt:lpstr>
      <vt:lpstr>Valid Clades</vt:lpstr>
      <vt:lpstr>Extinction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dc:title>
  <dc:creator>Christopher Resch</dc:creator>
  <cp:lastModifiedBy>Swerdlow, Greg</cp:lastModifiedBy>
  <cp:revision>15</cp:revision>
  <dcterms:created xsi:type="dcterms:W3CDTF">2013-05-01T15:06:08Z</dcterms:created>
  <dcterms:modified xsi:type="dcterms:W3CDTF">2023-01-23T17:23:17Z</dcterms:modified>
</cp:coreProperties>
</file>