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30"/>
  </p:notesMasterIdLst>
  <p:handoutMasterIdLst>
    <p:handoutMasterId r:id="rId31"/>
  </p:handoutMasterIdLst>
  <p:sldIdLst>
    <p:sldId id="326" r:id="rId2"/>
    <p:sldId id="355" r:id="rId3"/>
    <p:sldId id="357" r:id="rId4"/>
    <p:sldId id="356" r:id="rId5"/>
    <p:sldId id="328" r:id="rId6"/>
    <p:sldId id="358" r:id="rId7"/>
    <p:sldId id="359" r:id="rId8"/>
    <p:sldId id="327" r:id="rId9"/>
    <p:sldId id="360" r:id="rId10"/>
    <p:sldId id="329" r:id="rId11"/>
    <p:sldId id="330" r:id="rId12"/>
    <p:sldId id="331" r:id="rId13"/>
    <p:sldId id="354" r:id="rId14"/>
    <p:sldId id="353" r:id="rId15"/>
    <p:sldId id="333" r:id="rId16"/>
    <p:sldId id="334" r:id="rId17"/>
    <p:sldId id="335" r:id="rId18"/>
    <p:sldId id="339" r:id="rId19"/>
    <p:sldId id="338" r:id="rId20"/>
    <p:sldId id="340" r:id="rId21"/>
    <p:sldId id="318" r:id="rId22"/>
    <p:sldId id="342" r:id="rId23"/>
    <p:sldId id="343" r:id="rId24"/>
    <p:sldId id="344" r:id="rId25"/>
    <p:sldId id="345" r:id="rId26"/>
    <p:sldId id="346" r:id="rId27"/>
    <p:sldId id="347" r:id="rId28"/>
    <p:sldId id="348" r:id="rId29"/>
  </p:sldIdLst>
  <p:sldSz cx="8137525" cy="612616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929">
          <p15:clr>
            <a:srgbClr val="A4A3A4"/>
          </p15:clr>
        </p15:guide>
        <p15:guide id="2" pos="25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B23"/>
    <a:srgbClr val="800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936" y="108"/>
      </p:cViewPr>
      <p:guideLst>
        <p:guide orient="horz" pos="1929"/>
        <p:guide pos="25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1395413" y="869950"/>
            <a:ext cx="4067175" cy="306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p:cNvSpPr>
          <p:nvPr>
            <p:ph type="sldImg"/>
          </p:nvPr>
        </p:nvSpPr>
        <p:spPr>
          <a:xfrm>
            <a:off x="1150938" y="685800"/>
            <a:ext cx="4556125" cy="3429000"/>
          </a:xfrm>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p:cNvSpPr>
          <p:nvPr>
            <p:ph type="sldImg"/>
          </p:nvPr>
        </p:nvSpPr>
        <p:spPr>
          <a:xfrm>
            <a:off x="1150938" y="685800"/>
            <a:ext cx="4556125" cy="3429000"/>
          </a:xfrm>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Lower Ea by stabilizing transition state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p:cNvSpPr>
          <p:nvPr>
            <p:ph type="sldImg"/>
          </p:nvPr>
        </p:nvSpPr>
        <p:spPr>
          <a:xfrm>
            <a:off x="1150938" y="685800"/>
            <a:ext cx="4556125" cy="3429000"/>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Lysozyme- relatively slow- 1/sec- Used lysozyme in the lab earlier in semester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xfrm>
            <a:off x="1150938" y="685800"/>
            <a:ext cx="4556125" cy="3429000"/>
          </a:xfrm>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a:xfrm>
            <a:off x="1150938" y="685800"/>
            <a:ext cx="4556125" cy="3429000"/>
          </a:xfrm>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Highlights how enzymes work-next slide</a:t>
            </a:r>
          </a:p>
          <a:p>
            <a:r>
              <a:rPr lang="en-US" altLang="en-US" smtClean="0">
                <a:latin typeface="Times New Roman" panose="02020603050405020304" pitchFamily="18" charset="0"/>
                <a:ea typeface="ＭＳ Ｐゴシック" panose="020B0600070205080204" pitchFamily="34" charset="-128"/>
              </a:rPr>
              <a:t>Hexokinase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xfrm>
            <a:off x="1150938" y="685800"/>
            <a:ext cx="4556125" cy="3429000"/>
          </a:xfrm>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Why does temperature and pH affect enzymes?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p:cNvSpPr>
          <p:nvPr>
            <p:ph type="sldImg"/>
          </p:nvPr>
        </p:nvSpPr>
        <p:spPr>
          <a:xfrm>
            <a:off x="1150938" y="685800"/>
            <a:ext cx="4556125" cy="3429000"/>
          </a:xfrm>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Allosteric- binding of a small molecule to the enzyme causes conformation change that then affects the activity of the enzyme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xfrm>
            <a:off x="1150938" y="685800"/>
            <a:ext cx="4556125" cy="3429000"/>
          </a:xfrm>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a:xfrm>
            <a:off x="1150938" y="685800"/>
            <a:ext cx="4556125" cy="3429000"/>
          </a:xfrm>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85800"/>
            <a:ext cx="4556125" cy="3429000"/>
          </a:xfrm>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p:cNvSpPr>
          <p:nvPr>
            <p:ph type="sldImg"/>
          </p:nvPr>
        </p:nvSpPr>
        <p:spPr>
          <a:xfrm>
            <a:off x="1150938" y="685800"/>
            <a:ext cx="4556125" cy="3429000"/>
          </a:xfrm>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Entropy is measure of disorder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a:xfrm>
            <a:off x="1150938" y="685800"/>
            <a:ext cx="4556125" cy="3429000"/>
          </a:xfrm>
          <a:solidFill>
            <a:srgbClr val="FFFFFF"/>
          </a:solidFill>
          <a:ln/>
        </p:spPr>
      </p:sp>
      <p:sp>
        <p:nvSpPr>
          <p:cNvPr id="61443"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Binding of substrate to one subunit increases the likelihood of other binding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p:cNvSpPr>
          <p:nvPr>
            <p:ph type="sldImg"/>
          </p:nvPr>
        </p:nvSpPr>
        <p:spPr>
          <a:xfrm>
            <a:off x="1150938" y="685800"/>
            <a:ext cx="4556125" cy="3429000"/>
          </a:xfrm>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Pathways and clusters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p:cNvSpPr>
          <p:nvPr>
            <p:ph type="sldImg"/>
          </p:nvPr>
        </p:nvSpPr>
        <p:spPr>
          <a:xfrm>
            <a:off x="1150938" y="685800"/>
            <a:ext cx="4556125" cy="3429000"/>
          </a:xfrm>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Organelles are large scale organizers of pathways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a:xfrm>
            <a:off x="1150938" y="685800"/>
            <a:ext cx="4556125" cy="3429000"/>
          </a:xfrm>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Entropy is measure of disorder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xfrm>
            <a:off x="1150938" y="685800"/>
            <a:ext cx="4556125" cy="3429000"/>
          </a:xfrm>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Molecule moves from complex to simple-lower E</a:t>
            </a:r>
          </a:p>
          <a:p>
            <a:r>
              <a:rPr lang="en-US" altLang="en-US" smtClean="0">
                <a:latin typeface="Times New Roman" panose="02020603050405020304" pitchFamily="18" charset="0"/>
                <a:ea typeface="ＭＳ Ｐゴシック" panose="020B0600070205080204" pitchFamily="34" charset="-128"/>
              </a:rPr>
              <a:t>Diffusion- like sodium/glucose cotransport</a:t>
            </a:r>
          </a:p>
          <a:p>
            <a:r>
              <a:rPr lang="en-US" altLang="en-US" smtClean="0">
                <a:latin typeface="Times New Roman" panose="02020603050405020304" pitchFamily="18" charset="0"/>
                <a:ea typeface="ＭＳ Ｐゴシック" panose="020B0600070205080204" pitchFamily="34" charset="-128"/>
              </a:rPr>
              <a:t>Paper-burn it to release heat, lower free energy.</a:t>
            </a:r>
          </a:p>
          <a:p>
            <a:r>
              <a:rPr lang="en-US" altLang="en-US" smtClean="0">
                <a:latin typeface="Times New Roman" panose="02020603050405020304" pitchFamily="18" charset="0"/>
                <a:ea typeface="ＭＳ Ｐゴシック" panose="020B0600070205080204" pitchFamily="34" charset="-128"/>
              </a:rPr>
              <a:t>Sugar- do the same to produce CO2 and water.  Respiration can do the same with more control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r>
              <a:rPr lang="en-US" altLang="en-US" sz="2000" smtClean="0">
                <a:latin typeface="Symbol" panose="05050102010706020507" pitchFamily="18" charset="2"/>
                <a:ea typeface="ＭＳ Ｐゴシック" panose="020B0600070205080204" pitchFamily="34" charset="-128"/>
                <a:sym typeface="Symbol" panose="05050102010706020507" pitchFamily="18" charset="2"/>
              </a:rPr>
              <a:t></a:t>
            </a:r>
            <a:r>
              <a:rPr lang="en-US" altLang="en-US" sz="2000" smtClean="0">
                <a:latin typeface="Times New Roman" panose="02020603050405020304" pitchFamily="18" charset="0"/>
                <a:ea typeface="ＭＳ Ｐゴシック" panose="020B0600070205080204" pitchFamily="34" charset="-128"/>
              </a:rPr>
              <a:t>G&lt;0, energy released (exothermic)</a:t>
            </a:r>
          </a:p>
          <a:p>
            <a:r>
              <a:rPr lang="en-US" altLang="en-US" sz="2000" smtClean="0">
                <a:latin typeface="Symbol" panose="05050102010706020507" pitchFamily="18" charset="2"/>
                <a:ea typeface="ＭＳ Ｐゴシック" panose="020B0600070205080204" pitchFamily="34" charset="-128"/>
                <a:sym typeface="Symbol" panose="05050102010706020507" pitchFamily="18" charset="2"/>
              </a:rPr>
              <a:t></a:t>
            </a:r>
            <a:r>
              <a:rPr lang="en-US" altLang="en-US" sz="2000" smtClean="0">
                <a:latin typeface="Times New Roman" panose="02020603050405020304" pitchFamily="18" charset="0"/>
                <a:ea typeface="ＭＳ Ｐゴシック" panose="020B0600070205080204" pitchFamily="34" charset="-128"/>
              </a:rPr>
              <a:t>G&gt;0, energy must be supplied (endothermic)</a:t>
            </a:r>
          </a:p>
          <a:p>
            <a:r>
              <a:rPr lang="en-US" altLang="en-US" sz="2000" smtClean="0">
                <a:latin typeface="Times New Roman" panose="02020603050405020304" pitchFamily="18" charset="0"/>
                <a:ea typeface="ＭＳ Ｐゴシック" panose="020B0600070205080204" pitchFamily="34" charset="-128"/>
              </a:rPr>
              <a:t>Sugar to CO2 and water</a:t>
            </a:r>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p:cNvSpPr>
          <p:nvPr>
            <p:ph type="sldImg"/>
          </p:nvPr>
        </p:nvSpPr>
        <p:spPr>
          <a:xfrm>
            <a:off x="1150938" y="685800"/>
            <a:ext cx="4556125" cy="3429000"/>
          </a:xfrm>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Molecule most involved in supply of energy for reactions and movements</a:t>
            </a:r>
          </a:p>
          <a:p>
            <a:r>
              <a:rPr lang="en-US" altLang="en-US" smtClean="0">
                <a:latin typeface="Times New Roman" panose="02020603050405020304" pitchFamily="18" charset="0"/>
                <a:ea typeface="ＭＳ Ｐゴシック" panose="020B0600070205080204" pitchFamily="34" charset="-128"/>
              </a:rPr>
              <a:t>From breakdown of sugar</a:t>
            </a:r>
          </a:p>
          <a:p>
            <a:r>
              <a:rPr lang="en-US" altLang="en-US" smtClean="0">
                <a:latin typeface="Times New Roman" panose="02020603050405020304" pitchFamily="18" charset="0"/>
                <a:ea typeface="ＭＳ Ｐゴシック" panose="020B0600070205080204" pitchFamily="34" charset="-128"/>
              </a:rPr>
              <a:t>Negative phosphates repel therefore high energy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a:xfrm>
            <a:off x="1150938" y="685800"/>
            <a:ext cx="4556125" cy="3429000"/>
          </a:xfrm>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ea typeface="ＭＳ Ｐゴシック" panose="020B0600070205080204" pitchFamily="34" charset="-128"/>
              </a:rPr>
              <a:t>Even exergonic reactions don’t always occur spontaneously-just as well</a:t>
            </a:r>
          </a:p>
          <a:p>
            <a:r>
              <a:rPr lang="en-US" altLang="en-US" smtClean="0">
                <a:latin typeface="Times New Roman" panose="02020603050405020304" pitchFamily="18" charset="0"/>
                <a:ea typeface="ＭＳ Ｐゴシック" panose="020B0600070205080204" pitchFamily="34" charset="-128"/>
              </a:rPr>
              <a:t>EA is activation energy</a:t>
            </a:r>
          </a:p>
          <a:p>
            <a:r>
              <a:rPr lang="en-US" altLang="en-US" smtClean="0">
                <a:latin typeface="Times New Roman" panose="02020603050405020304" pitchFamily="18" charset="0"/>
                <a:ea typeface="ＭＳ Ｐゴシック" panose="020B0600070205080204" pitchFamily="34" charset="-128"/>
              </a:rPr>
              <a:t>Transition state is very unstable/high energy therefore unlikely.  Eg 5 bonded carbon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3413"/>
            <a:ext cx="6918325" cy="13128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220788" y="3471863"/>
            <a:ext cx="5695950" cy="1565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E5A9474D-360A-4DE3-BBCB-017B1D131C27}" type="datetime1">
              <a:rPr lang="en-US" altLang="en-US"/>
              <a:pPr/>
              <a:t>4/3/2023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23CE54-060B-430D-B497-E9D3D8B37066}" type="slidenum">
              <a:rPr lang="en-US" altLang="en-US"/>
              <a:pPr/>
              <a:t>‹#›</a:t>
            </a:fld>
            <a:endParaRPr lang="en-US" altLang="en-US"/>
          </a:p>
        </p:txBody>
      </p:sp>
    </p:spTree>
    <p:extLst>
      <p:ext uri="{BB962C8B-B14F-4D97-AF65-F5344CB8AC3E}">
        <p14:creationId xmlns:p14="http://schemas.microsoft.com/office/powerpoint/2010/main" val="133702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F7A11C2-11AB-4609-BD25-889E26A97A26}" type="datetime1">
              <a:rPr lang="en-US" altLang="en-US"/>
              <a:pPr/>
              <a:t>4/3/2023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44DF303-2B98-43D6-8E95-19A914E22E29}" type="slidenum">
              <a:rPr lang="en-US" altLang="en-US"/>
              <a:pPr/>
              <a:t>‹#›</a:t>
            </a:fld>
            <a:endParaRPr lang="en-US" altLang="en-US"/>
          </a:p>
        </p:txBody>
      </p:sp>
    </p:spTree>
    <p:extLst>
      <p:ext uri="{BB962C8B-B14F-4D97-AF65-F5344CB8AC3E}">
        <p14:creationId xmlns:p14="http://schemas.microsoft.com/office/powerpoint/2010/main" val="195661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0738" y="246063"/>
            <a:ext cx="1830387" cy="5226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46063"/>
            <a:ext cx="5341938" cy="5226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3A711B4-C317-4D1D-A7D2-31AB2414799B}" type="datetime1">
              <a:rPr lang="en-US" altLang="en-US"/>
              <a:pPr/>
              <a:t>4/3/2023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FACE985-44D1-4134-8697-5FE5CC243A5A}" type="slidenum">
              <a:rPr lang="en-US" altLang="en-US"/>
              <a:pPr/>
              <a:t>‹#›</a:t>
            </a:fld>
            <a:endParaRPr lang="en-US" altLang="en-US"/>
          </a:p>
        </p:txBody>
      </p:sp>
    </p:spTree>
    <p:extLst>
      <p:ext uri="{BB962C8B-B14F-4D97-AF65-F5344CB8AC3E}">
        <p14:creationId xmlns:p14="http://schemas.microsoft.com/office/powerpoint/2010/main" val="168434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D08F48E-1466-48A2-B0D4-871A9786121C}" type="datetime1">
              <a:rPr lang="en-US" altLang="en-US"/>
              <a:pPr/>
              <a:t>4/3/2023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B9DA4F-88E9-4255-8416-342D724F9650}" type="slidenum">
              <a:rPr lang="en-US" altLang="en-US"/>
              <a:pPr/>
              <a:t>‹#›</a:t>
            </a:fld>
            <a:endParaRPr lang="en-US" altLang="en-US"/>
          </a:p>
        </p:txBody>
      </p:sp>
    </p:spTree>
    <p:extLst>
      <p:ext uri="{BB962C8B-B14F-4D97-AF65-F5344CB8AC3E}">
        <p14:creationId xmlns:p14="http://schemas.microsoft.com/office/powerpoint/2010/main" val="302342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3937000"/>
            <a:ext cx="6916737" cy="12160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2938" y="2597150"/>
            <a:ext cx="6916737" cy="1339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70E484E-E589-4015-A2DD-F2013894C99B}" type="datetime1">
              <a:rPr lang="en-US" altLang="en-US"/>
              <a:pPr/>
              <a:t>4/3/2023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79DEAE-3BB4-4354-9833-5B21636D86A8}" type="slidenum">
              <a:rPr lang="en-US" altLang="en-US"/>
              <a:pPr/>
              <a:t>‹#›</a:t>
            </a:fld>
            <a:endParaRPr lang="en-US" altLang="en-US"/>
          </a:p>
        </p:txBody>
      </p:sp>
    </p:spTree>
    <p:extLst>
      <p:ext uri="{BB962C8B-B14F-4D97-AF65-F5344CB8AC3E}">
        <p14:creationId xmlns:p14="http://schemas.microsoft.com/office/powerpoint/2010/main" val="68133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428750"/>
            <a:ext cx="3586163"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44963" y="1428750"/>
            <a:ext cx="3586162"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6FC4ED0-BE3E-431A-A15D-011D19749092}" type="datetime1">
              <a:rPr lang="en-US" altLang="en-US"/>
              <a:pPr/>
              <a:t>4/3/2023</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3A3314-3518-42C3-90BB-B28000E64E2E}" type="slidenum">
              <a:rPr lang="en-US" altLang="en-US"/>
              <a:pPr/>
              <a:t>‹#›</a:t>
            </a:fld>
            <a:endParaRPr lang="en-US" altLang="en-US"/>
          </a:p>
        </p:txBody>
      </p:sp>
    </p:spTree>
    <p:extLst>
      <p:ext uri="{BB962C8B-B14F-4D97-AF65-F5344CB8AC3E}">
        <p14:creationId xmlns:p14="http://schemas.microsoft.com/office/powerpoint/2010/main" val="117965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6400" y="1371600"/>
            <a:ext cx="3595688" cy="571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6400" y="1943100"/>
            <a:ext cx="35956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33850" y="1371600"/>
            <a:ext cx="3597275" cy="571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3850" y="1943100"/>
            <a:ext cx="35972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FD0BEE0-ED81-4DAD-95AA-F7E1678DAC45}" type="datetime1">
              <a:rPr lang="en-US" altLang="en-US"/>
              <a:pPr/>
              <a:t>4/3/2023</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2948324-901E-4168-83F2-2517E032516F}" type="slidenum">
              <a:rPr lang="en-US" altLang="en-US"/>
              <a:pPr/>
              <a:t>‹#›</a:t>
            </a:fld>
            <a:endParaRPr lang="en-US" altLang="en-US"/>
          </a:p>
        </p:txBody>
      </p:sp>
    </p:spTree>
    <p:extLst>
      <p:ext uri="{BB962C8B-B14F-4D97-AF65-F5344CB8AC3E}">
        <p14:creationId xmlns:p14="http://schemas.microsoft.com/office/powerpoint/2010/main" val="383605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A501291-4C9E-413B-B304-4FF324678D57}" type="datetime1">
              <a:rPr lang="en-US" altLang="en-US"/>
              <a:pPr/>
              <a:t>4/3/2023</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11C586D-5422-4054-BAF1-DE6F0B9DC166}" type="slidenum">
              <a:rPr lang="en-US" altLang="en-US"/>
              <a:pPr/>
              <a:t>‹#›</a:t>
            </a:fld>
            <a:endParaRPr lang="en-US" altLang="en-US"/>
          </a:p>
        </p:txBody>
      </p:sp>
    </p:spTree>
    <p:extLst>
      <p:ext uri="{BB962C8B-B14F-4D97-AF65-F5344CB8AC3E}">
        <p14:creationId xmlns:p14="http://schemas.microsoft.com/office/powerpoint/2010/main" val="380480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08BB265-0016-45C5-A57F-3E86E5379CF3}" type="datetime1">
              <a:rPr lang="en-US" altLang="en-US"/>
              <a:pPr/>
              <a:t>4/3/2023</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215BBC6-8472-4ABB-9B97-E7F79C050780}" type="slidenum">
              <a:rPr lang="en-US" altLang="en-US"/>
              <a:pPr/>
              <a:t>‹#›</a:t>
            </a:fld>
            <a:endParaRPr lang="en-US" altLang="en-US"/>
          </a:p>
        </p:txBody>
      </p:sp>
    </p:spTree>
    <p:extLst>
      <p:ext uri="{BB962C8B-B14F-4D97-AF65-F5344CB8AC3E}">
        <p14:creationId xmlns:p14="http://schemas.microsoft.com/office/powerpoint/2010/main" val="371855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44475"/>
            <a:ext cx="2678113" cy="10382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81350" y="244475"/>
            <a:ext cx="4549775" cy="52276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1282700"/>
            <a:ext cx="2678113" cy="4189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F5F2BAB-C115-439D-B715-70A292ACD68D}" type="datetime1">
              <a:rPr lang="en-US" altLang="en-US"/>
              <a:pPr/>
              <a:t>4/3/2023</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2B8C44B-DAAA-42C0-941F-58A814C84C90}" type="slidenum">
              <a:rPr lang="en-US" altLang="en-US"/>
              <a:pPr/>
              <a:t>‹#›</a:t>
            </a:fld>
            <a:endParaRPr lang="en-US" altLang="en-US"/>
          </a:p>
        </p:txBody>
      </p:sp>
    </p:spTree>
    <p:extLst>
      <p:ext uri="{BB962C8B-B14F-4D97-AF65-F5344CB8AC3E}">
        <p14:creationId xmlns:p14="http://schemas.microsoft.com/office/powerpoint/2010/main" val="1922852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5438" y="4287838"/>
            <a:ext cx="4881562" cy="5064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95438" y="547688"/>
            <a:ext cx="4881562" cy="3675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95438" y="4794250"/>
            <a:ext cx="4881562" cy="719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B2EF0C3-7ADA-4831-819F-9704B6EDCEBF}" type="datetime1">
              <a:rPr lang="en-US" altLang="en-US"/>
              <a:pPr/>
              <a:t>4/3/2023</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63306CC-5139-496E-8E05-129CD5604040}" type="slidenum">
              <a:rPr lang="en-US" altLang="en-US"/>
              <a:pPr/>
              <a:t>‹#›</a:t>
            </a:fld>
            <a:endParaRPr lang="en-US" altLang="en-US"/>
          </a:p>
        </p:txBody>
      </p:sp>
    </p:spTree>
    <p:extLst>
      <p:ext uri="{BB962C8B-B14F-4D97-AF65-F5344CB8AC3E}">
        <p14:creationId xmlns:p14="http://schemas.microsoft.com/office/powerpoint/2010/main" val="6177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46063"/>
            <a:ext cx="73247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489" tIns="40744" rIns="81489" bIns="407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06400" y="1428750"/>
            <a:ext cx="7324725"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489" tIns="40744" rIns="81489" bIns="407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8852" name="Rectangle 4"/>
          <p:cNvSpPr>
            <a:spLocks noGrp="1" noChangeArrowheads="1"/>
          </p:cNvSpPr>
          <p:nvPr>
            <p:ph type="dt" sz="half" idx="2"/>
          </p:nvPr>
        </p:nvSpPr>
        <p:spPr bwMode="auto">
          <a:xfrm>
            <a:off x="406400" y="5578475"/>
            <a:ext cx="1898650" cy="425450"/>
          </a:xfrm>
          <a:prstGeom prst="rect">
            <a:avLst/>
          </a:prstGeom>
          <a:noFill/>
          <a:ln w="9525">
            <a:noFill/>
            <a:miter lim="800000"/>
            <a:headEnd/>
            <a:tailEnd/>
          </a:ln>
          <a:effectLst/>
        </p:spPr>
        <p:txBody>
          <a:bodyPr vert="horz" wrap="square" lIns="81489" tIns="40744" rIns="81489" bIns="40744" numCol="1" anchor="t" anchorCtr="0" compatLnSpc="1">
            <a:prstTxWarp prst="textNoShape">
              <a:avLst/>
            </a:prstTxWarp>
          </a:bodyPr>
          <a:lstStyle>
            <a:lvl1pPr>
              <a:defRPr sz="1200"/>
            </a:lvl1pPr>
          </a:lstStyle>
          <a:p>
            <a:fld id="{AA8098CE-A80D-4499-8B16-975D71DFBD36}" type="datetime1">
              <a:rPr lang="en-US" altLang="en-US"/>
              <a:pPr/>
              <a:t>4/3/2023</a:t>
            </a:fld>
            <a:endParaRPr lang="en-US" altLang="en-US"/>
          </a:p>
        </p:txBody>
      </p:sp>
      <p:sp>
        <p:nvSpPr>
          <p:cNvPr id="78853" name="Rectangle 5"/>
          <p:cNvSpPr>
            <a:spLocks noGrp="1" noChangeArrowheads="1"/>
          </p:cNvSpPr>
          <p:nvPr>
            <p:ph type="ftr" sz="quarter" idx="3"/>
          </p:nvPr>
        </p:nvSpPr>
        <p:spPr bwMode="auto">
          <a:xfrm>
            <a:off x="2779713" y="5578475"/>
            <a:ext cx="2578100" cy="425450"/>
          </a:xfrm>
          <a:prstGeom prst="rect">
            <a:avLst/>
          </a:prstGeom>
          <a:noFill/>
          <a:ln w="9525">
            <a:noFill/>
            <a:miter lim="800000"/>
            <a:headEnd/>
            <a:tailEnd/>
          </a:ln>
          <a:effectLst/>
        </p:spPr>
        <p:txBody>
          <a:bodyPr vert="horz" wrap="square" lIns="81489" tIns="40744" rIns="81489" bIns="40744" numCol="1" anchor="t" anchorCtr="0" compatLnSpc="1">
            <a:prstTxWarp prst="textNoShape">
              <a:avLst/>
            </a:prstTxWarp>
          </a:bodyPr>
          <a:lstStyle>
            <a:lvl1pPr algn="ctr">
              <a:defRPr sz="1200">
                <a:latin typeface="Arial" charset="0"/>
                <a:ea typeface="ＭＳ Ｐゴシック" charset="-128"/>
                <a:cs typeface="ＭＳ Ｐゴシック" charset="-128"/>
              </a:defRPr>
            </a:lvl1pPr>
          </a:lstStyle>
          <a:p>
            <a:pPr>
              <a:defRPr/>
            </a:pPr>
            <a:endParaRPr lang="en-US"/>
          </a:p>
        </p:txBody>
      </p:sp>
      <p:sp>
        <p:nvSpPr>
          <p:cNvPr id="78854" name="Rectangle 6"/>
          <p:cNvSpPr>
            <a:spLocks noGrp="1" noChangeArrowheads="1"/>
          </p:cNvSpPr>
          <p:nvPr>
            <p:ph type="sldNum" sz="quarter" idx="4"/>
          </p:nvPr>
        </p:nvSpPr>
        <p:spPr bwMode="auto">
          <a:xfrm>
            <a:off x="5832475" y="5578475"/>
            <a:ext cx="1898650" cy="425450"/>
          </a:xfrm>
          <a:prstGeom prst="rect">
            <a:avLst/>
          </a:prstGeom>
          <a:noFill/>
          <a:ln w="9525">
            <a:noFill/>
            <a:miter lim="800000"/>
            <a:headEnd/>
            <a:tailEnd/>
          </a:ln>
          <a:effectLst/>
        </p:spPr>
        <p:txBody>
          <a:bodyPr vert="horz" wrap="square" lIns="81489" tIns="40744" rIns="81489" bIns="40744" numCol="1" anchor="t" anchorCtr="0" compatLnSpc="1">
            <a:prstTxWarp prst="textNoShape">
              <a:avLst/>
            </a:prstTxWarp>
          </a:bodyPr>
          <a:lstStyle>
            <a:lvl1pPr algn="r">
              <a:defRPr sz="1200"/>
            </a:lvl1pPr>
          </a:lstStyle>
          <a:p>
            <a:fld id="{39552F9E-6447-4C93-A9C2-000FE4F47F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812800" rtl="0" eaLnBrk="0" fontAlgn="base" hangingPunct="0">
        <a:spcBef>
          <a:spcPct val="0"/>
        </a:spcBef>
        <a:spcAft>
          <a:spcPct val="0"/>
        </a:spcAft>
        <a:defRPr sz="3900">
          <a:solidFill>
            <a:schemeClr val="tx2"/>
          </a:solidFill>
          <a:latin typeface="+mj-lt"/>
          <a:ea typeface="ＭＳ Ｐゴシック" charset="-128"/>
          <a:cs typeface="ＭＳ Ｐゴシック" charset="-128"/>
        </a:defRPr>
      </a:lvl1pPr>
      <a:lvl2pPr algn="ctr" defTabSz="812800" rtl="0" eaLnBrk="0" fontAlgn="base" hangingPunct="0">
        <a:spcBef>
          <a:spcPct val="0"/>
        </a:spcBef>
        <a:spcAft>
          <a:spcPct val="0"/>
        </a:spcAft>
        <a:defRPr sz="3900">
          <a:solidFill>
            <a:schemeClr val="tx2"/>
          </a:solidFill>
          <a:latin typeface="Arial" charset="0"/>
          <a:ea typeface="ＭＳ Ｐゴシック" charset="-128"/>
          <a:cs typeface="ＭＳ Ｐゴシック" charset="-128"/>
        </a:defRPr>
      </a:lvl2pPr>
      <a:lvl3pPr algn="ctr" defTabSz="812800" rtl="0" eaLnBrk="0" fontAlgn="base" hangingPunct="0">
        <a:spcBef>
          <a:spcPct val="0"/>
        </a:spcBef>
        <a:spcAft>
          <a:spcPct val="0"/>
        </a:spcAft>
        <a:defRPr sz="3900">
          <a:solidFill>
            <a:schemeClr val="tx2"/>
          </a:solidFill>
          <a:latin typeface="Arial" charset="0"/>
          <a:ea typeface="ＭＳ Ｐゴシック" charset="-128"/>
          <a:cs typeface="ＭＳ Ｐゴシック" charset="-128"/>
        </a:defRPr>
      </a:lvl3pPr>
      <a:lvl4pPr algn="ctr" defTabSz="812800" rtl="0" eaLnBrk="0" fontAlgn="base" hangingPunct="0">
        <a:spcBef>
          <a:spcPct val="0"/>
        </a:spcBef>
        <a:spcAft>
          <a:spcPct val="0"/>
        </a:spcAft>
        <a:defRPr sz="3900">
          <a:solidFill>
            <a:schemeClr val="tx2"/>
          </a:solidFill>
          <a:latin typeface="Arial" charset="0"/>
          <a:ea typeface="ＭＳ Ｐゴシック" charset="-128"/>
          <a:cs typeface="ＭＳ Ｐゴシック" charset="-128"/>
        </a:defRPr>
      </a:lvl4pPr>
      <a:lvl5pPr algn="ctr" defTabSz="812800" rtl="0" eaLnBrk="0" fontAlgn="base" hangingPunct="0">
        <a:spcBef>
          <a:spcPct val="0"/>
        </a:spcBef>
        <a:spcAft>
          <a:spcPct val="0"/>
        </a:spcAft>
        <a:defRPr sz="3900">
          <a:solidFill>
            <a:schemeClr val="tx2"/>
          </a:solidFill>
          <a:latin typeface="Arial" charset="0"/>
          <a:ea typeface="ＭＳ Ｐゴシック" charset="-128"/>
          <a:cs typeface="ＭＳ Ｐゴシック" charset="-128"/>
        </a:defRPr>
      </a:lvl5pPr>
      <a:lvl6pPr marL="457200" algn="ctr" defTabSz="812800" rtl="0" fontAlgn="base">
        <a:spcBef>
          <a:spcPct val="0"/>
        </a:spcBef>
        <a:spcAft>
          <a:spcPct val="0"/>
        </a:spcAft>
        <a:defRPr sz="3900">
          <a:solidFill>
            <a:schemeClr val="tx2"/>
          </a:solidFill>
          <a:latin typeface="Arial" charset="0"/>
        </a:defRPr>
      </a:lvl6pPr>
      <a:lvl7pPr marL="914400" algn="ctr" defTabSz="812800" rtl="0" fontAlgn="base">
        <a:spcBef>
          <a:spcPct val="0"/>
        </a:spcBef>
        <a:spcAft>
          <a:spcPct val="0"/>
        </a:spcAft>
        <a:defRPr sz="3900">
          <a:solidFill>
            <a:schemeClr val="tx2"/>
          </a:solidFill>
          <a:latin typeface="Arial" charset="0"/>
        </a:defRPr>
      </a:lvl7pPr>
      <a:lvl8pPr marL="1371600" algn="ctr" defTabSz="812800" rtl="0" fontAlgn="base">
        <a:spcBef>
          <a:spcPct val="0"/>
        </a:spcBef>
        <a:spcAft>
          <a:spcPct val="0"/>
        </a:spcAft>
        <a:defRPr sz="3900">
          <a:solidFill>
            <a:schemeClr val="tx2"/>
          </a:solidFill>
          <a:latin typeface="Arial" charset="0"/>
        </a:defRPr>
      </a:lvl8pPr>
      <a:lvl9pPr marL="1828800" algn="ctr" defTabSz="812800" rtl="0" fontAlgn="base">
        <a:spcBef>
          <a:spcPct val="0"/>
        </a:spcBef>
        <a:spcAft>
          <a:spcPct val="0"/>
        </a:spcAft>
        <a:defRPr sz="3900">
          <a:solidFill>
            <a:schemeClr val="tx2"/>
          </a:solidFill>
          <a:latin typeface="Arial" charset="0"/>
        </a:defRPr>
      </a:lvl9pPr>
    </p:titleStyle>
    <p:bodyStyle>
      <a:lvl1pPr marL="306388" indent="-306388" algn="l" defTabSz="812800" rtl="0" eaLnBrk="0" fontAlgn="base" hangingPunct="0">
        <a:spcBef>
          <a:spcPct val="20000"/>
        </a:spcBef>
        <a:spcAft>
          <a:spcPct val="0"/>
        </a:spcAft>
        <a:buChar char="•"/>
        <a:defRPr sz="2900">
          <a:solidFill>
            <a:schemeClr val="tx1"/>
          </a:solidFill>
          <a:latin typeface="+mn-lt"/>
          <a:ea typeface="ＭＳ Ｐゴシック" charset="-128"/>
          <a:cs typeface="ＭＳ Ｐゴシック" charset="-128"/>
        </a:defRPr>
      </a:lvl1pPr>
      <a:lvl2pPr marL="661988" indent="-254000" algn="l" defTabSz="812800" rtl="0" eaLnBrk="0" fontAlgn="base" hangingPunct="0">
        <a:spcBef>
          <a:spcPct val="20000"/>
        </a:spcBef>
        <a:spcAft>
          <a:spcPct val="0"/>
        </a:spcAft>
        <a:buChar char="–"/>
        <a:defRPr sz="2500">
          <a:solidFill>
            <a:schemeClr val="tx1"/>
          </a:solidFill>
          <a:latin typeface="+mn-lt"/>
          <a:ea typeface="ＭＳ Ｐゴシック" charset="-128"/>
        </a:defRPr>
      </a:lvl2pPr>
      <a:lvl3pPr marL="1019175" indent="-206375" algn="l" defTabSz="812800" rtl="0" eaLnBrk="0" fontAlgn="base" hangingPunct="0">
        <a:spcBef>
          <a:spcPct val="20000"/>
        </a:spcBef>
        <a:spcAft>
          <a:spcPct val="0"/>
        </a:spcAft>
        <a:buChar char="•"/>
        <a:defRPr sz="2100">
          <a:solidFill>
            <a:schemeClr val="tx1"/>
          </a:solidFill>
          <a:latin typeface="+mn-lt"/>
          <a:ea typeface="ＭＳ Ｐゴシック" charset="-128"/>
        </a:defRPr>
      </a:lvl3pPr>
      <a:lvl4pPr marL="1425575" indent="-203200" algn="l" defTabSz="812800" rtl="0" eaLnBrk="0" fontAlgn="base" hangingPunct="0">
        <a:spcBef>
          <a:spcPct val="20000"/>
        </a:spcBef>
        <a:spcAft>
          <a:spcPct val="0"/>
        </a:spcAft>
        <a:buChar char="–"/>
        <a:defRPr>
          <a:solidFill>
            <a:schemeClr val="tx1"/>
          </a:solidFill>
          <a:latin typeface="+mn-lt"/>
          <a:ea typeface="ＭＳ Ｐゴシック" charset="-128"/>
        </a:defRPr>
      </a:lvl4pPr>
      <a:lvl5pPr marL="1833563" indent="-203200" algn="l" defTabSz="812800" rtl="0" eaLnBrk="0" fontAlgn="base" hangingPunct="0">
        <a:spcBef>
          <a:spcPct val="20000"/>
        </a:spcBef>
        <a:spcAft>
          <a:spcPct val="0"/>
        </a:spcAft>
        <a:buChar char="»"/>
        <a:defRPr>
          <a:solidFill>
            <a:schemeClr val="tx1"/>
          </a:solidFill>
          <a:latin typeface="+mn-lt"/>
          <a:ea typeface="ＭＳ Ｐゴシック" charset="-128"/>
        </a:defRPr>
      </a:lvl5pPr>
      <a:lvl6pPr marL="2290763" indent="-203200" algn="l" defTabSz="812800" rtl="0" fontAlgn="base">
        <a:spcBef>
          <a:spcPct val="20000"/>
        </a:spcBef>
        <a:spcAft>
          <a:spcPct val="0"/>
        </a:spcAft>
        <a:buChar char="»"/>
        <a:defRPr>
          <a:solidFill>
            <a:schemeClr val="tx1"/>
          </a:solidFill>
          <a:latin typeface="+mn-lt"/>
          <a:ea typeface="ＭＳ Ｐゴシック" charset="-128"/>
        </a:defRPr>
      </a:lvl6pPr>
      <a:lvl7pPr marL="2747963" indent="-203200" algn="l" defTabSz="812800" rtl="0" fontAlgn="base">
        <a:spcBef>
          <a:spcPct val="20000"/>
        </a:spcBef>
        <a:spcAft>
          <a:spcPct val="0"/>
        </a:spcAft>
        <a:buChar char="»"/>
        <a:defRPr>
          <a:solidFill>
            <a:schemeClr val="tx1"/>
          </a:solidFill>
          <a:latin typeface="+mn-lt"/>
          <a:ea typeface="ＭＳ Ｐゴシック" charset="-128"/>
        </a:defRPr>
      </a:lvl7pPr>
      <a:lvl8pPr marL="3205163" indent="-203200" algn="l" defTabSz="812800" rtl="0" fontAlgn="base">
        <a:spcBef>
          <a:spcPct val="20000"/>
        </a:spcBef>
        <a:spcAft>
          <a:spcPct val="0"/>
        </a:spcAft>
        <a:buChar char="»"/>
        <a:defRPr>
          <a:solidFill>
            <a:schemeClr val="tx1"/>
          </a:solidFill>
          <a:latin typeface="+mn-lt"/>
          <a:ea typeface="ＭＳ Ｐゴシック" charset="-128"/>
        </a:defRPr>
      </a:lvl8pPr>
      <a:lvl9pPr marL="3662363" indent="-203200" algn="l" defTabSz="812800" rtl="0" fontAlgn="base">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73050" y="990600"/>
            <a:ext cx="7864475" cy="407988"/>
          </a:xfrm>
        </p:spPr>
        <p:txBody>
          <a:bodyPr lIns="81484" tIns="40742" rIns="81484" bIns="40742"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Potential and Kinetic energy: cheetah at rest and running</a:t>
            </a:r>
            <a:br>
              <a:rPr lang="en-US" altLang="en-US" sz="1500" smtClean="0">
                <a:solidFill>
                  <a:schemeClr val="tx1"/>
                </a:solidFill>
                <a:ea typeface="ＭＳ Ｐゴシック" panose="020B0600070205080204" pitchFamily="34" charset="-128"/>
              </a:rPr>
            </a:br>
            <a:endParaRPr lang="en-US" altLang="en-US" sz="1500" smtClean="0">
              <a:solidFill>
                <a:schemeClr val="tx1"/>
              </a:solidFill>
              <a:ea typeface="ＭＳ Ｐゴシック" panose="020B0600070205080204" pitchFamily="34" charset="-128"/>
            </a:endParaRPr>
          </a:p>
        </p:txBody>
      </p:sp>
      <p:sp>
        <p:nvSpPr>
          <p:cNvPr id="15363"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5364"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0"/>
            <a:ext cx="4751388"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1447800" y="381000"/>
            <a:ext cx="518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Chapter 8 Introduction to metabolism</a:t>
            </a:r>
          </a:p>
        </p:txBody>
      </p:sp>
      <p:pic>
        <p:nvPicPr>
          <p:cNvPr id="15366" name="Picture 7"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124200"/>
            <a:ext cx="2227263"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0"/>
            <a:ext cx="7864475" cy="407988"/>
          </a:xfrm>
        </p:spPr>
        <p:txBody>
          <a:bodyPr lIns="81484" tIns="40742" rIns="81484" bIns="40742"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8.5  The relationship of free energy to stability, work capacity, and spontaneous change</a:t>
            </a:r>
            <a:br>
              <a:rPr lang="en-US" altLang="en-US" sz="1500" smtClean="0">
                <a:solidFill>
                  <a:schemeClr val="tx1"/>
                </a:solidFill>
                <a:ea typeface="ＭＳ Ｐゴシック" panose="020B0600070205080204" pitchFamily="34" charset="-128"/>
              </a:rPr>
            </a:br>
            <a:endParaRPr lang="en-US" altLang="en-US" smtClean="0">
              <a:solidFill>
                <a:schemeClr val="tx1"/>
              </a:solidFill>
              <a:ea typeface="ＭＳ Ｐゴシック" panose="020B0600070205080204" pitchFamily="34" charset="-128"/>
            </a:endParaRPr>
          </a:p>
        </p:txBody>
      </p:sp>
      <p:sp>
        <p:nvSpPr>
          <p:cNvPr id="27651"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2" name="Rectangle 5"/>
          <p:cNvSpPr>
            <a:spLocks noChangeArrowheads="1"/>
          </p:cNvSpPr>
          <p:nvPr/>
        </p:nvSpPr>
        <p:spPr bwMode="auto">
          <a:xfrm>
            <a:off x="2895600" y="5486400"/>
            <a:ext cx="153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t>Combustion</a:t>
            </a:r>
          </a:p>
        </p:txBody>
      </p:sp>
      <p:pic>
        <p:nvPicPr>
          <p:cNvPr id="27653" name="Picture 6"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6625"/>
            <a:ext cx="8137525"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0"/>
            <a:ext cx="7864475" cy="407988"/>
          </a:xfrm>
        </p:spPr>
        <p:txBody>
          <a:bodyPr lIns="81484" tIns="40742" rIns="81484" bIns="40742"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8.6  Energy changes in exergonic and endergonic reactions</a:t>
            </a:r>
            <a:br>
              <a:rPr lang="en-US" altLang="en-US" sz="1500" smtClean="0">
                <a:solidFill>
                  <a:schemeClr val="tx1"/>
                </a:solidFill>
                <a:ea typeface="ＭＳ Ｐゴシック" panose="020B0600070205080204" pitchFamily="34" charset="-128"/>
              </a:rPr>
            </a:br>
            <a:endParaRPr lang="en-US" altLang="en-US" smtClean="0">
              <a:solidFill>
                <a:schemeClr val="tx1"/>
              </a:solidFill>
              <a:ea typeface="ＭＳ Ｐゴシック" panose="020B0600070205080204" pitchFamily="34" charset="-128"/>
            </a:endParaRPr>
          </a:p>
        </p:txBody>
      </p:sp>
      <p:sp>
        <p:nvSpPr>
          <p:cNvPr id="29699"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0" name="Rectangle 5"/>
          <p:cNvSpPr>
            <a:spLocks noChangeArrowheads="1"/>
          </p:cNvSpPr>
          <p:nvPr/>
        </p:nvSpPr>
        <p:spPr bwMode="auto">
          <a:xfrm>
            <a:off x="4787900" y="4876800"/>
            <a:ext cx="3349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Gibbs free energy 	G</a:t>
            </a:r>
          </a:p>
          <a:p>
            <a:r>
              <a:rPr lang="en-US" altLang="en-US" sz="1800"/>
              <a:t>Change in free energy 	</a:t>
            </a:r>
            <a:r>
              <a:rPr lang="en-US" altLang="en-US" sz="1800">
                <a:latin typeface="Symbol" panose="05050102010706020507" pitchFamily="18" charset="2"/>
                <a:sym typeface="Symbol" panose="05050102010706020507" pitchFamily="18" charset="2"/>
              </a:rPr>
              <a:t></a:t>
            </a:r>
            <a:r>
              <a:rPr lang="en-US" altLang="en-US" sz="1800"/>
              <a:t>G</a:t>
            </a:r>
          </a:p>
          <a:p>
            <a:r>
              <a:rPr lang="en-US" altLang="en-US" sz="1800">
                <a:solidFill>
                  <a:srgbClr val="FF0B23"/>
                </a:solidFill>
              </a:rPr>
              <a:t>Coupled reactions</a:t>
            </a:r>
            <a:endParaRPr lang="en-US" altLang="en-US"/>
          </a:p>
        </p:txBody>
      </p:sp>
      <p:sp>
        <p:nvSpPr>
          <p:cNvPr id="29701" name="Rectangle 6"/>
          <p:cNvSpPr>
            <a:spLocks noChangeArrowheads="1"/>
          </p:cNvSpPr>
          <p:nvPr/>
        </p:nvSpPr>
        <p:spPr bwMode="auto">
          <a:xfrm>
            <a:off x="4953000" y="12954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t>Exothermic</a:t>
            </a:r>
          </a:p>
        </p:txBody>
      </p:sp>
      <p:sp>
        <p:nvSpPr>
          <p:cNvPr id="29702" name="Rectangle 7"/>
          <p:cNvSpPr>
            <a:spLocks noChangeArrowheads="1"/>
          </p:cNvSpPr>
          <p:nvPr/>
        </p:nvSpPr>
        <p:spPr bwMode="auto">
          <a:xfrm>
            <a:off x="5029200" y="4038600"/>
            <a:ext cx="160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t>Endothermic</a:t>
            </a:r>
          </a:p>
        </p:txBody>
      </p:sp>
      <p:pic>
        <p:nvPicPr>
          <p:cNvPr id="29703" name="Picture 8"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43561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0"/>
            <a:ext cx="7864475" cy="407988"/>
          </a:xfrm>
        </p:spPr>
        <p:txBody>
          <a:bodyPr lIns="81484" tIns="40742" rIns="81484" bIns="40742"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8.8/8.9  The structure and hydrolysis of ATP</a:t>
            </a:r>
            <a:br>
              <a:rPr lang="en-US" altLang="en-US" sz="1500" smtClean="0">
                <a:solidFill>
                  <a:schemeClr val="tx1"/>
                </a:solidFill>
                <a:ea typeface="ＭＳ Ｐゴシック" panose="020B0600070205080204" pitchFamily="34" charset="-128"/>
              </a:rPr>
            </a:br>
            <a:endParaRPr lang="en-US" altLang="en-US" smtClean="0">
              <a:solidFill>
                <a:schemeClr val="tx1"/>
              </a:solidFill>
              <a:ea typeface="ＭＳ Ｐゴシック" panose="020B0600070205080204" pitchFamily="34" charset="-128"/>
            </a:endParaRPr>
          </a:p>
        </p:txBody>
      </p:sp>
      <p:sp>
        <p:nvSpPr>
          <p:cNvPr id="31747"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8" name="Rectangle 4"/>
          <p:cNvSpPr>
            <a:spLocks noChangeArrowheads="1"/>
          </p:cNvSpPr>
          <p:nvPr/>
        </p:nvSpPr>
        <p:spPr bwMode="auto">
          <a:xfrm>
            <a:off x="304800" y="685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grpSp>
        <p:nvGrpSpPr>
          <p:cNvPr id="31749" name="Group 5" descr="image" title="image"/>
          <p:cNvGrpSpPr>
            <a:grpSpLocks/>
          </p:cNvGrpSpPr>
          <p:nvPr/>
        </p:nvGrpSpPr>
        <p:grpSpPr bwMode="auto">
          <a:xfrm>
            <a:off x="61913" y="381000"/>
            <a:ext cx="8007350" cy="5427663"/>
            <a:chOff x="39" y="325"/>
            <a:chExt cx="5044" cy="3419"/>
          </a:xfrm>
        </p:grpSpPr>
        <p:pic>
          <p:nvPicPr>
            <p:cNvPr id="317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 y="325"/>
              <a:ext cx="5044" cy="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p:cNvPicPr>
              <a:picLocks noChangeAspect="1" noChangeArrowheads="1"/>
            </p:cNvPicPr>
            <p:nvPr/>
          </p:nvPicPr>
          <p:blipFill>
            <a:blip r:embed="rId4">
              <a:extLst>
                <a:ext uri="{28A0092B-C50C-407E-A947-70E740481C1C}">
                  <a14:useLocalDpi xmlns:a14="http://schemas.microsoft.com/office/drawing/2010/main" val="0"/>
                </a:ext>
              </a:extLst>
            </a:blip>
            <a:srcRect l="14085" t="6859" r="11964" b="12274"/>
            <a:stretch>
              <a:fillRect/>
            </a:stretch>
          </p:blipFill>
          <p:spPr bwMode="auto">
            <a:xfrm>
              <a:off x="3312" y="622"/>
              <a:ext cx="1718" cy="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8"/>
            <p:cNvSpPr>
              <a:spLocks noChangeArrowheads="1"/>
            </p:cNvSpPr>
            <p:nvPr/>
          </p:nvSpPr>
          <p:spPr bwMode="auto">
            <a:xfrm>
              <a:off x="288" y="480"/>
              <a:ext cx="10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latin typeface="Symbol" panose="05050102010706020507" pitchFamily="18" charset="2"/>
                  <a:sym typeface="Symbol" panose="05050102010706020507" pitchFamily="18" charset="2"/>
                </a:rPr>
                <a:t></a:t>
              </a:r>
              <a:endParaRPr lang="en-US" altLang="en-US" dirty="0">
                <a:latin typeface="Times New Roman" panose="02020603050405020304" pitchFamily="18" charset="0"/>
              </a:endParaRP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endParaRPr lang="en-US" altLang="en-US" smtClean="0">
              <a:ea typeface="ＭＳ Ｐゴシック" panose="020B0600070205080204" pitchFamily="34" charset="-128"/>
            </a:endParaRPr>
          </a:p>
        </p:txBody>
      </p:sp>
      <p:sp>
        <p:nvSpPr>
          <p:cNvPr id="33795" name="Rectangle 3"/>
          <p:cNvSpPr>
            <a:spLocks noGrp="1" noChangeArrowheads="1"/>
          </p:cNvSpPr>
          <p:nvPr>
            <p:ph type="body" idx="4294967295"/>
          </p:nvPr>
        </p:nvSpPr>
        <p:spPr/>
        <p:txBody>
          <a:bodyPr/>
          <a:lstStyle/>
          <a:p>
            <a:pPr eaLnBrk="1" hangingPunct="1"/>
            <a:endParaRPr lang="en-US" altLang="en-US" smtClean="0">
              <a:ea typeface="ＭＳ Ｐゴシック" panose="020B0600070205080204" pitchFamily="34" charset="-128"/>
            </a:endParaRPr>
          </a:p>
        </p:txBody>
      </p:sp>
      <p:pic>
        <p:nvPicPr>
          <p:cNvPr id="33796"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6858000"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0" y="0"/>
            <a:ext cx="78644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84" tIns="40742" rIns="81484" bIns="40742"/>
          <a:lstStyle>
            <a:lvl1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500"/>
              <a:t>Figure 8.10  Energy coupling using ATP hydrolysis</a:t>
            </a:r>
            <a:endParaRPr lang="en-US" altLang="en-US" sz="39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endParaRPr lang="en-US" altLang="en-US" smtClean="0">
              <a:ea typeface="ＭＳ Ｐゴシック" panose="020B0600070205080204" pitchFamily="34" charset="-128"/>
            </a:endParaRPr>
          </a:p>
        </p:txBody>
      </p:sp>
      <p:sp>
        <p:nvSpPr>
          <p:cNvPr id="35843" name="Rectangle 3"/>
          <p:cNvSpPr>
            <a:spLocks noGrp="1" noChangeArrowheads="1"/>
          </p:cNvSpPr>
          <p:nvPr>
            <p:ph type="body" idx="4294967295"/>
          </p:nvPr>
        </p:nvSpPr>
        <p:spPr/>
        <p:txBody>
          <a:bodyPr/>
          <a:lstStyle/>
          <a:p>
            <a:pPr eaLnBrk="1" hangingPunct="1"/>
            <a:endParaRPr lang="en-US" altLang="en-US" smtClean="0">
              <a:ea typeface="ＭＳ Ｐゴシック" panose="020B0600070205080204" pitchFamily="34" charset="-128"/>
            </a:endParaRPr>
          </a:p>
        </p:txBody>
      </p:sp>
      <p:pic>
        <p:nvPicPr>
          <p:cNvPr id="35844"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1000"/>
            <a:ext cx="53657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ChangeArrowheads="1"/>
          </p:cNvSpPr>
          <p:nvPr/>
        </p:nvSpPr>
        <p:spPr bwMode="auto">
          <a:xfrm>
            <a:off x="0" y="0"/>
            <a:ext cx="78644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84" tIns="40742" rIns="81484" bIns="40742"/>
          <a:lstStyle>
            <a:lvl1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0287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0287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500"/>
              <a:t>Figure 8.11  How ATP drives cellular work</a:t>
            </a:r>
            <a:endParaRPr lang="en-US" altLang="en-US" sz="39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0"/>
            <a:ext cx="7864475" cy="407988"/>
          </a:xfrm>
        </p:spPr>
        <p:txBody>
          <a:bodyPr lIns="81484" tIns="40742" rIns="81484" bIns="40742"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8.14  Energy profile of an exergonic reaction</a:t>
            </a:r>
            <a:endParaRPr lang="en-US" altLang="en-US" smtClean="0">
              <a:solidFill>
                <a:schemeClr val="tx1"/>
              </a:solidFill>
              <a:ea typeface="ＭＳ Ｐゴシック" panose="020B0600070205080204" pitchFamily="34" charset="-128"/>
            </a:endParaRPr>
          </a:p>
        </p:txBody>
      </p:sp>
      <p:sp>
        <p:nvSpPr>
          <p:cNvPr id="37891"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2" name="Line 5"/>
          <p:cNvSpPr>
            <a:spLocks noChangeShapeType="1"/>
          </p:cNvSpPr>
          <p:nvPr/>
        </p:nvSpPr>
        <p:spPr bwMode="auto">
          <a:xfrm flipV="1">
            <a:off x="3962400" y="914400"/>
            <a:ext cx="0" cy="381000"/>
          </a:xfrm>
          <a:prstGeom prst="line">
            <a:avLst/>
          </a:prstGeom>
          <a:noFill/>
          <a:ln w="28575">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3" name="Line 6"/>
          <p:cNvSpPr>
            <a:spLocks noChangeShapeType="1"/>
          </p:cNvSpPr>
          <p:nvPr/>
        </p:nvSpPr>
        <p:spPr bwMode="auto">
          <a:xfrm flipV="1">
            <a:off x="3581400" y="914400"/>
            <a:ext cx="0" cy="381000"/>
          </a:xfrm>
          <a:prstGeom prst="line">
            <a:avLst/>
          </a:prstGeom>
          <a:noFill/>
          <a:ln w="28575">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7894" name="Picture 7"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60198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0"/>
            <a:ext cx="7864475" cy="407988"/>
          </a:xfrm>
        </p:spPr>
        <p:txBody>
          <a:bodyPr lIns="81484" tIns="40742" rIns="81484" bIns="40742"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8.15  Enzymes lower the barrier of activation energy</a:t>
            </a:r>
            <a:endParaRPr lang="en-US" altLang="en-US" smtClean="0">
              <a:solidFill>
                <a:schemeClr val="tx1"/>
              </a:solidFill>
              <a:ea typeface="ＭＳ Ｐゴシック" panose="020B0600070205080204" pitchFamily="34" charset="-128"/>
            </a:endParaRPr>
          </a:p>
        </p:txBody>
      </p:sp>
      <p:sp>
        <p:nvSpPr>
          <p:cNvPr id="39939"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9940" name="Picture 5"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6294438"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57200" y="304800"/>
            <a:ext cx="6918325" cy="1020763"/>
          </a:xfrm>
        </p:spPr>
        <p:txBody>
          <a:bodyPr/>
          <a:lstStyle/>
          <a:p>
            <a:pPr algn="l" eaLnBrk="1" hangingPunct="1"/>
            <a:r>
              <a:rPr lang="en-US" altLang="en-US" smtClean="0">
                <a:ea typeface="ＭＳ Ｐゴシック" panose="020B0600070205080204" pitchFamily="34" charset="-128"/>
              </a:rPr>
              <a:t>Enzymes</a:t>
            </a:r>
          </a:p>
        </p:txBody>
      </p:sp>
      <p:sp>
        <p:nvSpPr>
          <p:cNvPr id="41987" name="Rectangle 3"/>
          <p:cNvSpPr>
            <a:spLocks noGrp="1" noChangeArrowheads="1"/>
          </p:cNvSpPr>
          <p:nvPr>
            <p:ph type="body" idx="4294967295"/>
          </p:nvPr>
        </p:nvSpPr>
        <p:spPr>
          <a:xfrm>
            <a:off x="381000" y="1219200"/>
            <a:ext cx="7324725" cy="4019550"/>
          </a:xfrm>
        </p:spPr>
        <p:txBody>
          <a:bodyPr/>
          <a:lstStyle/>
          <a:p>
            <a:pPr eaLnBrk="1" hangingPunct="1"/>
            <a:r>
              <a:rPr lang="en-US" altLang="en-US" smtClean="0">
                <a:ea typeface="ＭＳ Ｐゴシック" panose="020B0600070205080204" pitchFamily="34" charset="-128"/>
              </a:rPr>
              <a:t>Powerful and specific catalysts</a:t>
            </a:r>
          </a:p>
          <a:p>
            <a:pPr eaLnBrk="1" hangingPunct="1"/>
            <a:r>
              <a:rPr lang="en-US" altLang="en-US" smtClean="0">
                <a:ea typeface="ＭＳ Ｐゴシック" panose="020B0600070205080204" pitchFamily="34" charset="-128"/>
              </a:rPr>
              <a:t>S+E      </a:t>
            </a:r>
            <a:r>
              <a:rPr lang="en-US" altLang="en-US" smtClean="0">
                <a:solidFill>
                  <a:srgbClr val="FF0B23"/>
                </a:solidFill>
                <a:ea typeface="ＭＳ Ｐゴシック" panose="020B0600070205080204" pitchFamily="34" charset="-128"/>
              </a:rPr>
              <a:t>ES       EP</a:t>
            </a:r>
            <a:r>
              <a:rPr lang="en-US" altLang="en-US" smtClean="0">
                <a:ea typeface="ＭＳ Ｐゴシック" panose="020B0600070205080204" pitchFamily="34" charset="-128"/>
              </a:rPr>
              <a:t>       E+P</a:t>
            </a:r>
          </a:p>
        </p:txBody>
      </p:sp>
      <p:sp>
        <p:nvSpPr>
          <p:cNvPr id="41988" name="Line 4"/>
          <p:cNvSpPr>
            <a:spLocks noChangeShapeType="1"/>
          </p:cNvSpPr>
          <p:nvPr/>
        </p:nvSpPr>
        <p:spPr bwMode="auto">
          <a:xfrm>
            <a:off x="1600200" y="2057400"/>
            <a:ext cx="2714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9" name="Line 5"/>
          <p:cNvSpPr>
            <a:spLocks noChangeShapeType="1"/>
          </p:cNvSpPr>
          <p:nvPr/>
        </p:nvSpPr>
        <p:spPr bwMode="auto">
          <a:xfrm>
            <a:off x="3886200" y="2057400"/>
            <a:ext cx="2714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0" name="Line 6"/>
          <p:cNvSpPr>
            <a:spLocks noChangeShapeType="1"/>
          </p:cNvSpPr>
          <p:nvPr/>
        </p:nvSpPr>
        <p:spPr bwMode="auto">
          <a:xfrm>
            <a:off x="2743200" y="2057400"/>
            <a:ext cx="2714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1991" name="Picture 7"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71800"/>
            <a:ext cx="67818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l="2438" r="41493" b="16084"/>
          <a:stretch>
            <a:fillRect/>
          </a:stretch>
        </p:blipFill>
        <p:spPr bwMode="auto">
          <a:xfrm>
            <a:off x="6238875" y="476250"/>
            <a:ext cx="15589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 Box 9"/>
          <p:cNvSpPr txBox="1">
            <a:spLocks noChangeArrowheads="1"/>
          </p:cNvSpPr>
          <p:nvPr/>
        </p:nvSpPr>
        <p:spPr bwMode="auto">
          <a:xfrm>
            <a:off x="1730375" y="2133600"/>
            <a:ext cx="23225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489" tIns="40744" rIns="81489" bIns="40744" anchor="ctr">
            <a:spAutoFit/>
          </a:bodyPr>
          <a:lstStyle>
            <a:lvl1pPr defTabSz="812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128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rgbClr val="FF0B23"/>
                </a:solidFill>
              </a:rPr>
              <a:t>Unstable/high energy</a:t>
            </a:r>
            <a:endParaRPr lang="en-US" altLang="en-US" sz="2100">
              <a:solidFill>
                <a:srgbClr val="FF0B23"/>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xfrm>
            <a:off x="0" y="5581650"/>
            <a:ext cx="2035175" cy="40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2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128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t>Cell and Organismal Biology 2009</a:t>
            </a:r>
            <a:endParaRPr lang="en-US" altLang="en-US" sz="1200"/>
          </a:p>
        </p:txBody>
      </p:sp>
      <p:sp>
        <p:nvSpPr>
          <p:cNvPr id="44035" name="Rectangle 2"/>
          <p:cNvSpPr>
            <a:spLocks noGrp="1" noChangeArrowheads="1"/>
          </p:cNvSpPr>
          <p:nvPr>
            <p:ph type="title" idx="4294967295"/>
          </p:nvPr>
        </p:nvSpPr>
        <p:spPr/>
        <p:txBody>
          <a:bodyPr/>
          <a:lstStyle/>
          <a:p>
            <a:pPr eaLnBrk="1" hangingPunct="1"/>
            <a:r>
              <a:rPr lang="en-US" altLang="en-US" smtClean="0">
                <a:ea typeface="ＭＳ Ｐゴシック" panose="020B0600070205080204" pitchFamily="34" charset="-128"/>
              </a:rPr>
              <a:t>Mechanisms of enzyme action</a:t>
            </a:r>
          </a:p>
        </p:txBody>
      </p:sp>
      <p:sp>
        <p:nvSpPr>
          <p:cNvPr id="44036" name="Rectangle 3"/>
          <p:cNvSpPr>
            <a:spLocks noGrp="1" noChangeArrowheads="1"/>
          </p:cNvSpPr>
          <p:nvPr>
            <p:ph type="body" idx="4294967295"/>
          </p:nvPr>
        </p:nvSpPr>
        <p:spPr>
          <a:xfrm>
            <a:off x="406400" y="1428750"/>
            <a:ext cx="5157788" cy="2165350"/>
          </a:xfrm>
        </p:spPr>
        <p:txBody>
          <a:bodyPr/>
          <a:lstStyle/>
          <a:p>
            <a:pPr eaLnBrk="1" hangingPunct="1">
              <a:lnSpc>
                <a:spcPct val="90000"/>
              </a:lnSpc>
            </a:pPr>
            <a:r>
              <a:rPr lang="en-US" altLang="en-US" sz="1700" smtClean="0">
                <a:ea typeface="ＭＳ Ｐゴシック" panose="020B0600070205080204" pitchFamily="34" charset="-128"/>
              </a:rPr>
              <a:t>Increase local concentrations of substrates</a:t>
            </a:r>
          </a:p>
          <a:p>
            <a:pPr eaLnBrk="1" hangingPunct="1">
              <a:lnSpc>
                <a:spcPct val="90000"/>
              </a:lnSpc>
            </a:pPr>
            <a:r>
              <a:rPr lang="en-US" altLang="en-US" sz="1700" smtClean="0">
                <a:ea typeface="ＭＳ Ｐゴシック" panose="020B0600070205080204" pitchFamily="34" charset="-128"/>
              </a:rPr>
              <a:t>Strain bonds to increase likelihood of reaction (induced fit)</a:t>
            </a:r>
          </a:p>
          <a:p>
            <a:pPr eaLnBrk="1" hangingPunct="1">
              <a:lnSpc>
                <a:spcPct val="90000"/>
              </a:lnSpc>
            </a:pPr>
            <a:r>
              <a:rPr lang="en-US" altLang="en-US" sz="1700" smtClean="0">
                <a:ea typeface="ＭＳ Ｐゴシック" panose="020B0600070205080204" pitchFamily="34" charset="-128"/>
              </a:rPr>
              <a:t>Form covalent intermediates</a:t>
            </a:r>
          </a:p>
          <a:p>
            <a:pPr eaLnBrk="1" hangingPunct="1">
              <a:lnSpc>
                <a:spcPct val="90000"/>
              </a:lnSpc>
            </a:pPr>
            <a:r>
              <a:rPr lang="en-US" altLang="en-US" sz="1700" smtClean="0">
                <a:ea typeface="ＭＳ Ｐゴシック" panose="020B0600070205080204" pitchFamily="34" charset="-128"/>
              </a:rPr>
              <a:t>Stabilize transitional state of reaction</a:t>
            </a:r>
          </a:p>
          <a:p>
            <a:pPr eaLnBrk="1" hangingPunct="1">
              <a:lnSpc>
                <a:spcPct val="90000"/>
              </a:lnSpc>
            </a:pPr>
            <a:endParaRPr lang="en-US" altLang="en-US" sz="1700" smtClean="0">
              <a:ea typeface="ＭＳ Ｐゴシック" panose="020B0600070205080204" pitchFamily="34" charset="-128"/>
            </a:endParaRPr>
          </a:p>
        </p:txBody>
      </p:sp>
      <p:pic>
        <p:nvPicPr>
          <p:cNvPr id="44037"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l="44003" t="22447" r="25996" b="11484"/>
          <a:stretch>
            <a:fillRect/>
          </a:stretch>
        </p:blipFill>
        <p:spPr bwMode="auto">
          <a:xfrm>
            <a:off x="6248400" y="1371600"/>
            <a:ext cx="16144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5"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3463"/>
            <a:ext cx="60515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7864475" cy="407988"/>
          </a:xfrm>
        </p:spPr>
        <p:txBody>
          <a:bodyPr lIns="81484" tIns="40742" rIns="81484" bIns="40742" anchor="t"/>
          <a:lstStyle/>
          <a:p>
            <a:pPr defTabSz="914400" eaLnBrk="1" hangingPunct="1">
              <a:tabLst>
                <a:tab pos="1028700" algn="l"/>
              </a:tabLst>
            </a:pPr>
            <a:r>
              <a:rPr lang="en-US" altLang="en-US" sz="1500" dirty="0" smtClean="0">
                <a:solidFill>
                  <a:schemeClr val="tx1"/>
                </a:solidFill>
                <a:ea typeface="ＭＳ Ｐゴシック" panose="020B0600070205080204" pitchFamily="34" charset="-128"/>
              </a:rPr>
              <a:t>Figure 8.16  The </a:t>
            </a:r>
            <a:r>
              <a:rPr lang="en-US" altLang="en-US" sz="1500" dirty="0" smtClean="0">
                <a:solidFill>
                  <a:srgbClr val="C00000"/>
                </a:solidFill>
                <a:ea typeface="ＭＳ Ｐゴシック" panose="020B0600070205080204" pitchFamily="34" charset="-128"/>
              </a:rPr>
              <a:t>induced fit </a:t>
            </a:r>
            <a:r>
              <a:rPr lang="en-US" altLang="en-US" sz="1500" dirty="0" smtClean="0">
                <a:solidFill>
                  <a:schemeClr val="tx1"/>
                </a:solidFill>
                <a:ea typeface="ＭＳ Ｐゴシック" panose="020B0600070205080204" pitchFamily="34" charset="-128"/>
              </a:rPr>
              <a:t>between an enzyme and its substrate</a:t>
            </a:r>
            <a:endParaRPr lang="en-US" altLang="en-US" dirty="0" smtClean="0">
              <a:solidFill>
                <a:schemeClr val="tx1"/>
              </a:solidFill>
              <a:ea typeface="ＭＳ Ｐゴシック" panose="020B0600070205080204" pitchFamily="34" charset="-128"/>
            </a:endParaRPr>
          </a:p>
        </p:txBody>
      </p:sp>
      <p:sp>
        <p:nvSpPr>
          <p:cNvPr id="46083"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6084"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2" y="853281"/>
            <a:ext cx="76279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9"/>
          <p:cNvSpPr>
            <a:spLocks noGrp="1"/>
          </p:cNvSpPr>
          <p:nvPr>
            <p:ph type="title"/>
          </p:nvPr>
        </p:nvSpPr>
        <p:spPr/>
        <p:txBody>
          <a:bodyPr/>
          <a:lstStyle/>
          <a:p>
            <a:pPr eaLnBrk="1" hangingPunct="1"/>
            <a:r>
              <a:rPr lang="en-US" altLang="en-US" smtClean="0">
                <a:ea typeface="ＭＳ Ｐゴシック" panose="020B0600070205080204" pitchFamily="34" charset="-128"/>
              </a:rPr>
              <a:t>Use of Energy by Cells </a:t>
            </a:r>
          </a:p>
        </p:txBody>
      </p:sp>
      <p:sp>
        <p:nvSpPr>
          <p:cNvPr id="17411" name="Content Placeholder 10"/>
          <p:cNvSpPr>
            <a:spLocks noGrp="1"/>
          </p:cNvSpPr>
          <p:nvPr>
            <p:ph idx="1"/>
          </p:nvPr>
        </p:nvSpPr>
        <p:spPr/>
        <p:txBody>
          <a:bodyPr/>
          <a:lstStyle/>
          <a:p>
            <a:pPr eaLnBrk="1" hangingPunct="1"/>
            <a:r>
              <a:rPr lang="en-US" altLang="en-US" smtClean="0">
                <a:ea typeface="ＭＳ Ｐゴシック" panose="020B0600070205080204" pitchFamily="34" charset="-128"/>
              </a:rPr>
              <a:t>One property of living things above all makes them seem almost miraculously different from nonliving matter: they create and maintain order, in a universe that is tending always to greater disorder.</a:t>
            </a:r>
          </a:p>
          <a:p>
            <a:pPr lvl="1" eaLnBrk="1" hangingPunct="1"/>
            <a:r>
              <a:rPr lang="en-US" altLang="en-US" smtClean="0">
                <a:ea typeface="ＭＳ Ｐゴシック" panose="020B0600070205080204" pitchFamily="34" charset="-128"/>
              </a:rPr>
              <a:t>to create this order, the cells in a living organism must perform a never-ending stream of chemical reactions.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0"/>
            <a:ext cx="7864475" cy="407988"/>
          </a:xfrm>
        </p:spPr>
        <p:txBody>
          <a:bodyPr lIns="81484" tIns="40742" rIns="81484" bIns="40742"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8.18  Environmental factors affecting enzyme activity</a:t>
            </a:r>
            <a:endParaRPr lang="en-US" altLang="en-US" smtClean="0">
              <a:solidFill>
                <a:schemeClr val="tx1"/>
              </a:solidFill>
              <a:ea typeface="ＭＳ Ｐゴシック" panose="020B0600070205080204" pitchFamily="34" charset="-128"/>
            </a:endParaRPr>
          </a:p>
        </p:txBody>
      </p:sp>
      <p:sp>
        <p:nvSpPr>
          <p:cNvPr id="48131"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2" name="Rectangle 5"/>
          <p:cNvSpPr>
            <a:spLocks noChangeArrowheads="1"/>
          </p:cNvSpPr>
          <p:nvPr/>
        </p:nvSpPr>
        <p:spPr bwMode="auto">
          <a:xfrm>
            <a:off x="6096000" y="4495800"/>
            <a:ext cx="96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Why?</a:t>
            </a:r>
          </a:p>
        </p:txBody>
      </p:sp>
      <p:pic>
        <p:nvPicPr>
          <p:cNvPr id="48133" name="Picture 6"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48799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7"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05000"/>
            <a:ext cx="31750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304800" y="1143000"/>
            <a:ext cx="7527925" cy="498475"/>
          </a:xfrm>
        </p:spPr>
        <p:txBody>
          <a:bodyPr/>
          <a:lstStyle/>
          <a:p>
            <a:pPr eaLnBrk="1" hangingPunct="1"/>
            <a:r>
              <a:rPr lang="en-US" altLang="en-US" sz="2100" smtClean="0">
                <a:ea typeface="ＭＳ Ｐゴシック" panose="020B0600070205080204" pitchFamily="34" charset="-128"/>
              </a:rPr>
              <a:t>Regulation of Cyclin Dependent Kinase by phosphorylation</a:t>
            </a:r>
            <a:br>
              <a:rPr lang="en-US" altLang="en-US" sz="2100" smtClean="0">
                <a:ea typeface="ＭＳ Ｐゴシック" panose="020B0600070205080204" pitchFamily="34" charset="-128"/>
              </a:rPr>
            </a:br>
            <a:endParaRPr lang="en-US" altLang="en-US" sz="3100" smtClean="0">
              <a:ea typeface="ＭＳ Ｐゴシック" panose="020B0600070205080204" pitchFamily="34" charset="-128"/>
            </a:endParaRPr>
          </a:p>
        </p:txBody>
      </p:sp>
      <p:sp>
        <p:nvSpPr>
          <p:cNvPr id="50179" name="Rectangle 3"/>
          <p:cNvSpPr>
            <a:spLocks noGrp="1" noChangeArrowheads="1"/>
          </p:cNvSpPr>
          <p:nvPr>
            <p:ph type="body" idx="4294967295"/>
          </p:nvPr>
        </p:nvSpPr>
        <p:spPr>
          <a:xfrm>
            <a:off x="381000" y="5181600"/>
            <a:ext cx="7324725" cy="495300"/>
          </a:xfrm>
        </p:spPr>
        <p:txBody>
          <a:bodyPr/>
          <a:lstStyle/>
          <a:p>
            <a:pPr eaLnBrk="1" hangingPunct="1"/>
            <a:r>
              <a:rPr lang="en-US" altLang="en-US" sz="1800" smtClean="0">
                <a:ea typeface="ＭＳ Ｐゴシック" panose="020B0600070205080204" pitchFamily="34" charset="-128"/>
              </a:rPr>
              <a:t>Substrate protein is also phosphorylated</a:t>
            </a:r>
          </a:p>
        </p:txBody>
      </p:sp>
      <p:pic>
        <p:nvPicPr>
          <p:cNvPr id="50180"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t="15459" b="15515"/>
          <a:stretch>
            <a:fillRect/>
          </a:stretch>
        </p:blipFill>
        <p:spPr bwMode="auto">
          <a:xfrm>
            <a:off x="609600" y="1447800"/>
            <a:ext cx="69342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5"/>
          <p:cNvSpPr>
            <a:spLocks noChangeArrowheads="1"/>
          </p:cNvSpPr>
          <p:nvPr/>
        </p:nvSpPr>
        <p:spPr bwMode="auto">
          <a:xfrm>
            <a:off x="2057400" y="228600"/>
            <a:ext cx="4357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Regulation of Enzymes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0"/>
            <a:ext cx="7864475" cy="407988"/>
          </a:xfrm>
        </p:spPr>
        <p:txBody>
          <a:bodyPr lIns="81484" tIns="40742" rIns="81484" bIns="40742"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8.19  Inhibition of enzyme activity</a:t>
            </a:r>
            <a:endParaRPr lang="en-US" altLang="en-US" smtClean="0">
              <a:solidFill>
                <a:schemeClr val="tx1"/>
              </a:solidFill>
              <a:ea typeface="ＭＳ Ｐゴシック" panose="020B0600070205080204" pitchFamily="34" charset="-128"/>
            </a:endParaRPr>
          </a:p>
        </p:txBody>
      </p:sp>
      <p:sp>
        <p:nvSpPr>
          <p:cNvPr id="52227"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28" name="Rectangle 5"/>
          <p:cNvSpPr>
            <a:spLocks noChangeArrowheads="1"/>
          </p:cNvSpPr>
          <p:nvPr/>
        </p:nvSpPr>
        <p:spPr bwMode="auto">
          <a:xfrm>
            <a:off x="609600" y="49530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ヒラギノ角ゴ Pro W3" charset="-128"/>
              </a:rPr>
              <a:t>Allosteric inhibitor</a:t>
            </a:r>
            <a:endParaRPr lang="en-US" altLang="en-US">
              <a:latin typeface="Times New Roman" panose="02020603050405020304" pitchFamily="18" charset="0"/>
            </a:endParaRPr>
          </a:p>
        </p:txBody>
      </p:sp>
      <p:pic>
        <p:nvPicPr>
          <p:cNvPr id="52229" name="Picture 6"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4963"/>
            <a:ext cx="36290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7"/>
          <p:cNvSpPr>
            <a:spLocks noChangeArrowheads="1"/>
          </p:cNvSpPr>
          <p:nvPr/>
        </p:nvSpPr>
        <p:spPr bwMode="auto">
          <a:xfrm>
            <a:off x="457200" y="609600"/>
            <a:ext cx="335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Regulation of Enzymes</a:t>
            </a:r>
          </a:p>
        </p:txBody>
      </p:sp>
      <p:sp>
        <p:nvSpPr>
          <p:cNvPr id="52231" name="Rectangle 8"/>
          <p:cNvSpPr>
            <a:spLocks noChangeArrowheads="1"/>
          </p:cNvSpPr>
          <p:nvPr/>
        </p:nvSpPr>
        <p:spPr bwMode="auto">
          <a:xfrm>
            <a:off x="533400" y="2819400"/>
            <a:ext cx="2255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Competitive inhibitor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0"/>
            <a:ext cx="7864475" cy="407988"/>
          </a:xfrm>
        </p:spPr>
        <p:txBody>
          <a:bodyPr lIns="81484" tIns="40742" rIns="81484" bIns="40742"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8.20  Allosteric regulation of enzyme activity</a:t>
            </a:r>
            <a:endParaRPr lang="en-US" altLang="en-US" smtClean="0">
              <a:solidFill>
                <a:schemeClr val="tx1"/>
              </a:solidFill>
              <a:ea typeface="ＭＳ Ｐゴシック" panose="020B0600070205080204" pitchFamily="34" charset="-128"/>
            </a:endParaRPr>
          </a:p>
        </p:txBody>
      </p:sp>
      <p:sp>
        <p:nvSpPr>
          <p:cNvPr id="54275"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4276" name="Picture 5"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32226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6"/>
          <p:cNvSpPr>
            <a:spLocks noChangeArrowheads="1"/>
          </p:cNvSpPr>
          <p:nvPr/>
        </p:nvSpPr>
        <p:spPr bwMode="auto">
          <a:xfrm>
            <a:off x="2590800" y="5105400"/>
            <a:ext cx="151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Cooperativity</a:t>
            </a:r>
            <a:endParaRPr lang="en-US" altLang="en-US">
              <a:latin typeface="Times New Roman" panose="02020603050405020304" pitchFamily="18" charset="0"/>
            </a:endParaRPr>
          </a:p>
        </p:txBody>
      </p:sp>
      <p:sp>
        <p:nvSpPr>
          <p:cNvPr id="54278" name="Rectangle 7"/>
          <p:cNvSpPr>
            <a:spLocks noChangeArrowheads="1"/>
          </p:cNvSpPr>
          <p:nvPr/>
        </p:nvSpPr>
        <p:spPr bwMode="auto">
          <a:xfrm>
            <a:off x="609600" y="1676400"/>
            <a:ext cx="3576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Allosteric inhibitors and activators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0"/>
            <a:ext cx="7864475" cy="407988"/>
          </a:xfrm>
        </p:spPr>
        <p:txBody>
          <a:bodyPr lIns="81484" tIns="40742" rIns="81484" bIns="40742"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8.21  Feedback inhibition</a:t>
            </a:r>
            <a:endParaRPr lang="en-US" altLang="en-US" smtClean="0">
              <a:solidFill>
                <a:schemeClr val="tx1"/>
              </a:solidFill>
              <a:ea typeface="ＭＳ Ｐゴシック" panose="020B0600070205080204" pitchFamily="34" charset="-128"/>
            </a:endParaRPr>
          </a:p>
        </p:txBody>
      </p:sp>
      <p:sp>
        <p:nvSpPr>
          <p:cNvPr id="56323"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6324" name="Picture 5"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4800"/>
            <a:ext cx="4154488"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6"/>
          <p:cNvSpPr>
            <a:spLocks noChangeArrowheads="1"/>
          </p:cNvSpPr>
          <p:nvPr/>
        </p:nvSpPr>
        <p:spPr bwMode="auto">
          <a:xfrm>
            <a:off x="492125" y="1855788"/>
            <a:ext cx="2128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End-point inhibition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0"/>
            <a:ext cx="3584575"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body" sz="half" idx="4294967295"/>
          </p:nvPr>
        </p:nvSpPr>
        <p:spPr>
          <a:xfrm>
            <a:off x="4271963" y="1089025"/>
            <a:ext cx="3390900" cy="3979863"/>
          </a:xfrm>
        </p:spPr>
        <p:txBody>
          <a:bodyPr/>
          <a:lstStyle/>
          <a:p>
            <a:pPr eaLnBrk="1" hangingPunct="1"/>
            <a:r>
              <a:rPr lang="en-US" altLang="en-US" sz="2500" smtClean="0">
                <a:ea typeface="ＭＳ Ｐゴシック" panose="020B0600070205080204" pitchFamily="34" charset="-128"/>
              </a:rPr>
              <a:t>Multiple feedback systems typical of biochemical systems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152400" y="4343400"/>
            <a:ext cx="3810000" cy="407988"/>
          </a:xfrm>
        </p:spPr>
        <p:txBody>
          <a:bodyPr lIns="81484" tIns="40742" rIns="81484" bIns="40742" anchor="t"/>
          <a:lstStyle/>
          <a:p>
            <a:pPr algn="l" defTabSz="914400" eaLnBrk="1" hangingPunct="1">
              <a:tabLst>
                <a:tab pos="1028700" algn="l"/>
              </a:tabLst>
            </a:pPr>
            <a:r>
              <a:rPr lang="en-US" altLang="en-US" sz="1500" smtClean="0">
                <a:solidFill>
                  <a:schemeClr val="tx1"/>
                </a:solidFill>
                <a:ea typeface="ＭＳ Ｐゴシック" panose="020B0600070205080204" pitchFamily="34" charset="-128"/>
              </a:rPr>
              <a:t>Cooperativity</a:t>
            </a:r>
            <a:endParaRPr lang="en-US" altLang="en-US" smtClean="0">
              <a:solidFill>
                <a:schemeClr val="tx1"/>
              </a:solidFill>
              <a:ea typeface="ＭＳ Ｐゴシック" panose="020B0600070205080204" pitchFamily="34" charset="-128"/>
            </a:endParaRPr>
          </a:p>
        </p:txBody>
      </p:sp>
      <p:sp>
        <p:nvSpPr>
          <p:cNvPr id="60419"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0420"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46402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1" name="Rectangle 5"/>
          <p:cNvSpPr>
            <a:spLocks noChangeArrowheads="1"/>
          </p:cNvSpPr>
          <p:nvPr/>
        </p:nvSpPr>
        <p:spPr bwMode="auto">
          <a:xfrm>
            <a:off x="387350" y="228600"/>
            <a:ext cx="7731125" cy="442913"/>
          </a:xfrm>
          <a:prstGeom prst="rect">
            <a:avLst/>
          </a:prstGeom>
          <a:noFill/>
          <a:ln w="12700">
            <a:noFill/>
            <a:miter lim="800000"/>
            <a:headEnd/>
            <a:tailEnd/>
          </a:ln>
        </p:spPr>
        <p:txBody>
          <a:bodyPr wrap="none" lIns="91427" tIns="45714" rIns="91427" bIns="45714">
            <a:spAutoFit/>
          </a:bodyPr>
          <a:lstStyle/>
          <a:p>
            <a:pPr eaLnBrk="0" hangingPunct="0">
              <a:defRPr/>
            </a:pPr>
            <a:r>
              <a:rPr lang="en-US" sz="2300" b="1" dirty="0">
                <a:solidFill>
                  <a:schemeClr val="tx2"/>
                </a:solidFill>
                <a:latin typeface="Arial" charset="0"/>
                <a:ea typeface="ＭＳ Ｐゴシック" charset="-128"/>
                <a:cs typeface="ＭＳ Ｐゴシック" charset="-128"/>
              </a:rPr>
              <a:t>Mechanisms to increase efficiency of enzyme systems</a:t>
            </a:r>
          </a:p>
        </p:txBody>
      </p:sp>
      <p:pic>
        <p:nvPicPr>
          <p:cNvPr id="60422" name="Picture 6"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l="6485" r="22266"/>
          <a:stretch>
            <a:fillRect/>
          </a:stretch>
        </p:blipFill>
        <p:spPr bwMode="auto">
          <a:xfrm>
            <a:off x="5257800" y="1447800"/>
            <a:ext cx="2376488"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7"/>
          <p:cNvSpPr>
            <a:spLocks noChangeArrowheads="1"/>
          </p:cNvSpPr>
          <p:nvPr/>
        </p:nvSpPr>
        <p:spPr bwMode="auto">
          <a:xfrm>
            <a:off x="4724400" y="609600"/>
            <a:ext cx="3008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p>
          <a:p>
            <a:r>
              <a:rPr lang="en-US" altLang="en-US" sz="2000"/>
              <a:t>Pyruvate dehydrogenase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l="3751" t="3751" r="38126"/>
          <a:stretch>
            <a:fillRect/>
          </a:stretch>
        </p:blipFill>
        <p:spPr bwMode="auto">
          <a:xfrm>
            <a:off x="3962400" y="1295400"/>
            <a:ext cx="35591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9" name="Rectangle 5"/>
          <p:cNvSpPr>
            <a:spLocks noChangeArrowheads="1"/>
          </p:cNvSpPr>
          <p:nvPr/>
        </p:nvSpPr>
        <p:spPr bwMode="auto">
          <a:xfrm>
            <a:off x="533400" y="1371600"/>
            <a:ext cx="2733675" cy="796925"/>
          </a:xfrm>
          <a:prstGeom prst="rect">
            <a:avLst/>
          </a:prstGeom>
          <a:noFill/>
          <a:ln w="12700">
            <a:noFill/>
            <a:miter lim="800000"/>
            <a:headEnd/>
            <a:tailEnd/>
          </a:ln>
        </p:spPr>
        <p:txBody>
          <a:bodyPr wrap="none"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chemeClr val="hlink"/>
              </a:buClr>
              <a:buSzPct val="70000"/>
              <a:buFont typeface="Wingdings" panose="05000000000000000000" pitchFamily="2" charset="2"/>
              <a:buChar char="n"/>
            </a:pPr>
            <a:endParaRPr lang="en-US" altLang="en-US" sz="2100" dirty="0"/>
          </a:p>
          <a:p>
            <a:pPr eaLnBrk="1" hangingPunct="1">
              <a:spcBef>
                <a:spcPct val="20000"/>
              </a:spcBef>
              <a:buClr>
                <a:schemeClr val="hlink"/>
              </a:buClr>
              <a:buSzPct val="70000"/>
              <a:buFont typeface="Wingdings" panose="05000000000000000000" pitchFamily="2" charset="2"/>
              <a:buNone/>
            </a:pPr>
            <a:r>
              <a:rPr lang="en-US" altLang="en-US" sz="2100" dirty="0"/>
              <a:t>Pathway organization</a:t>
            </a:r>
            <a:endParaRPr lang="en-US" altLang="en-US" sz="2900" dirty="0"/>
          </a:p>
        </p:txBody>
      </p:sp>
      <p:sp>
        <p:nvSpPr>
          <p:cNvPr id="164870" name="Rectangle 6"/>
          <p:cNvSpPr>
            <a:spLocks noChangeArrowheads="1"/>
          </p:cNvSpPr>
          <p:nvPr/>
        </p:nvSpPr>
        <p:spPr bwMode="auto">
          <a:xfrm>
            <a:off x="152400" y="228600"/>
            <a:ext cx="7750175" cy="442913"/>
          </a:xfrm>
          <a:prstGeom prst="rect">
            <a:avLst/>
          </a:prstGeom>
          <a:noFill/>
          <a:ln w="12700">
            <a:noFill/>
            <a:miter lim="800000"/>
            <a:headEnd/>
            <a:tailEnd/>
          </a:ln>
        </p:spPr>
        <p:txBody>
          <a:bodyPr wrap="none" lIns="91427" tIns="45714" rIns="91427" bIns="45714">
            <a:spAutoFit/>
          </a:bodyPr>
          <a:lstStyle/>
          <a:p>
            <a:pPr eaLnBrk="0" hangingPunct="0">
              <a:defRPr/>
            </a:pPr>
            <a:r>
              <a:rPr lang="en-US" sz="2300" b="1" dirty="0">
                <a:solidFill>
                  <a:schemeClr val="tx2"/>
                </a:solidFill>
                <a:latin typeface="Arial" charset="0"/>
                <a:ea typeface="ＭＳ Ｐゴシック" charset="-128"/>
                <a:cs typeface="ＭＳ Ｐゴシック" charset="-128"/>
              </a:rPr>
              <a:t>Mechanisms to increase efficiency of enzyme systems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0" y="0"/>
            <a:ext cx="7864475" cy="407988"/>
          </a:xfrm>
        </p:spPr>
        <p:txBody>
          <a:bodyPr lIns="81484" tIns="40742" rIns="81484" bIns="40742" anchor="t"/>
          <a:lstStyle/>
          <a:p>
            <a:pPr defTabSz="914400" eaLnBrk="1" hangingPunct="1">
              <a:tabLst>
                <a:tab pos="1028700" algn="l"/>
              </a:tabLst>
            </a:pPr>
            <a:r>
              <a:rPr lang="en-US" altLang="en-US" sz="1500" smtClean="0">
                <a:solidFill>
                  <a:schemeClr val="tx1"/>
                </a:solidFill>
                <a:ea typeface="ＭＳ Ｐゴシック" panose="020B0600070205080204" pitchFamily="34" charset="-128"/>
              </a:rPr>
              <a:t>Figure 8.22  Organelles and structural order in metabolism</a:t>
            </a:r>
            <a:endParaRPr lang="en-US" altLang="en-US" smtClean="0">
              <a:solidFill>
                <a:schemeClr val="tx1"/>
              </a:solidFill>
              <a:ea typeface="ＭＳ Ｐゴシック" panose="020B0600070205080204" pitchFamily="34" charset="-128"/>
            </a:endParaRPr>
          </a:p>
        </p:txBody>
      </p:sp>
      <p:sp>
        <p:nvSpPr>
          <p:cNvPr id="64515" name="Line 3"/>
          <p:cNvSpPr>
            <a:spLocks noChangeShapeType="1"/>
          </p:cNvSpPr>
          <p:nvPr/>
        </p:nvSpPr>
        <p:spPr bwMode="auto">
          <a:xfrm flipH="1">
            <a:off x="68263" y="273050"/>
            <a:ext cx="793432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4516" name="Picture 4"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07988"/>
            <a:ext cx="5032375"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Rectangle 5"/>
          <p:cNvSpPr>
            <a:spLocks noChangeArrowheads="1"/>
          </p:cNvSpPr>
          <p:nvPr/>
        </p:nvSpPr>
        <p:spPr bwMode="auto">
          <a:xfrm>
            <a:off x="152400" y="685800"/>
            <a:ext cx="2743200" cy="1495425"/>
          </a:xfrm>
          <a:prstGeom prst="rect">
            <a:avLst/>
          </a:prstGeom>
          <a:noFill/>
          <a:ln w="12700">
            <a:noFill/>
            <a:miter lim="800000"/>
            <a:headEnd/>
            <a:tailEnd/>
          </a:ln>
        </p:spPr>
        <p:txBody>
          <a:bodyPr lIns="91427" tIns="45714" rIns="91427" bIns="45714">
            <a:spAutoFit/>
          </a:bodyPr>
          <a:lstStyle/>
          <a:p>
            <a:pPr eaLnBrk="0" hangingPunct="0">
              <a:defRPr/>
            </a:pPr>
            <a:r>
              <a:rPr lang="en-US" sz="2300" b="1" dirty="0">
                <a:solidFill>
                  <a:schemeClr val="tx2"/>
                </a:solidFill>
                <a:latin typeface="Arial" charset="0"/>
                <a:ea typeface="ＭＳ Ｐゴシック" charset="-128"/>
                <a:cs typeface="ＭＳ Ｐゴシック" charset="-128"/>
              </a:rPr>
              <a:t>Mechanisms to increase efficiency of enzyme systems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46063"/>
            <a:ext cx="8137525" cy="1020762"/>
          </a:xfrm>
        </p:spPr>
        <p:txBody>
          <a:bodyPr/>
          <a:lstStyle/>
          <a:p>
            <a:pPr eaLnBrk="1" hangingPunct="1"/>
            <a:r>
              <a:rPr lang="en-US" altLang="en-US" sz="3200" smtClean="0">
                <a:ea typeface="ＭＳ Ｐゴシック" panose="020B0600070205080204" pitchFamily="34" charset="-128"/>
              </a:rPr>
              <a:t>Cell Metabolism is Organized by Enzymes</a:t>
            </a:r>
          </a:p>
        </p:txBody>
      </p:sp>
      <p:sp>
        <p:nvSpPr>
          <p:cNvPr id="18435" name="Content Placeholder 2"/>
          <p:cNvSpPr>
            <a:spLocks noGrp="1"/>
          </p:cNvSpPr>
          <p:nvPr>
            <p:ph idx="1"/>
          </p:nvPr>
        </p:nvSpPr>
        <p:spPr>
          <a:xfrm>
            <a:off x="411163" y="1081088"/>
            <a:ext cx="7324725" cy="4044950"/>
          </a:xfrm>
        </p:spPr>
        <p:txBody>
          <a:bodyPr/>
          <a:lstStyle/>
          <a:p>
            <a:pPr eaLnBrk="1" hangingPunct="1"/>
            <a:r>
              <a:rPr lang="en-US" altLang="en-US" sz="2400" smtClean="0">
                <a:ea typeface="ＭＳ Ｐゴシック" panose="020B0600070205080204" pitchFamily="34" charset="-128"/>
              </a:rPr>
              <a:t>The chemical reactions that a cell carries out would normally occur only at much higher temperatures than those existing inside cells.  </a:t>
            </a:r>
          </a:p>
          <a:p>
            <a:pPr eaLnBrk="1" hangingPunct="1"/>
            <a:r>
              <a:rPr lang="en-US" altLang="en-US" sz="2400" smtClean="0">
                <a:ea typeface="ＭＳ Ｐゴシック" panose="020B0600070205080204" pitchFamily="34" charset="-128"/>
              </a:rPr>
              <a:t>For this reason, each reaction requires a specific boost in chemical reactivity.</a:t>
            </a:r>
          </a:p>
          <a:p>
            <a:pPr eaLnBrk="1" hangingPunct="1"/>
            <a:r>
              <a:rPr lang="en-US" altLang="en-US" sz="2400" smtClean="0">
                <a:ea typeface="ＭＳ Ｐゴシック" panose="020B0600070205080204" pitchFamily="34" charset="-128"/>
              </a:rPr>
              <a:t>This requirement is crucial, because it allows the cell to control each reaction – enzymes</a:t>
            </a:r>
          </a:p>
          <a:p>
            <a:pPr lvl="2" eaLnBrk="1" hangingPunct="1"/>
            <a:r>
              <a:rPr lang="en-US" altLang="en-US" smtClean="0">
                <a:ea typeface="ＭＳ Ｐゴシック" panose="020B0600070205080204" pitchFamily="34" charset="-128"/>
              </a:rPr>
              <a:t>catabolic reactions</a:t>
            </a:r>
          </a:p>
          <a:p>
            <a:pPr lvl="2" eaLnBrk="1" hangingPunct="1"/>
            <a:r>
              <a:rPr lang="en-US" altLang="en-US" smtClean="0">
                <a:ea typeface="ＭＳ Ｐゴシック" panose="020B0600070205080204" pitchFamily="34" charset="-128"/>
              </a:rPr>
              <a:t>anabolic reactions</a:t>
            </a:r>
          </a:p>
          <a:p>
            <a:pPr lvl="1" eaLnBrk="1" hangingPunct="1">
              <a:buFontTx/>
              <a:buNone/>
            </a:pPr>
            <a:endParaRPr lang="en-US" altLang="en-US" sz="2000" smtClean="0">
              <a:ea typeface="ＭＳ Ｐゴシック" panose="020B0600070205080204" pitchFamily="34" charset="-128"/>
            </a:endParaRPr>
          </a:p>
        </p:txBody>
      </p:sp>
      <p:pic>
        <p:nvPicPr>
          <p:cNvPr id="18436" name="Picture 3" descr="image" title="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22825"/>
            <a:ext cx="8137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eaLnBrk="1" hangingPunct="1"/>
            <a:r>
              <a:rPr lang="en-US" altLang="en-US" sz="3200" smtClean="0">
                <a:ea typeface="ＭＳ Ｐゴシック" panose="020B0600070205080204" pitchFamily="34" charset="-128"/>
              </a:rPr>
              <a:t>Biological Order is Made Possible by the Release of Heat Energy from Cells </a:t>
            </a:r>
          </a:p>
        </p:txBody>
      </p:sp>
      <p:sp>
        <p:nvSpPr>
          <p:cNvPr id="19459" name="Content Placeholder 6"/>
          <p:cNvSpPr>
            <a:spLocks noGrp="1"/>
          </p:cNvSpPr>
          <p:nvPr>
            <p:ph idx="1"/>
          </p:nvPr>
        </p:nvSpPr>
        <p:spPr/>
        <p:txBody>
          <a:bodyPr/>
          <a:lstStyle/>
          <a:p>
            <a:pPr eaLnBrk="1" hangingPunct="1"/>
            <a:r>
              <a:rPr lang="en-US" altLang="en-US" smtClean="0">
                <a:ea typeface="ＭＳ Ｐゴシック" panose="020B0600070205080204" pitchFamily="34" charset="-128"/>
              </a:rPr>
              <a:t>The universal tendency of things to become disordered is a fundamental law of physics – the </a:t>
            </a:r>
            <a:r>
              <a:rPr lang="en-US" altLang="en-US" i="1" smtClean="0">
                <a:ea typeface="ＭＳ Ｐゴシック" panose="020B0600070205080204" pitchFamily="34" charset="-128"/>
              </a:rPr>
              <a:t>second law of thermodynamics	</a:t>
            </a:r>
            <a:endParaRPr lang="en-US" altLang="en-US" smtClean="0">
              <a:ea typeface="ＭＳ Ｐゴシック" panose="020B0600070205080204" pitchFamily="34" charset="-128"/>
            </a:endParaRPr>
          </a:p>
          <a:p>
            <a:pPr lvl="1" eaLnBrk="1" hangingPunct="1"/>
            <a:r>
              <a:rPr lang="en-US" altLang="en-US" smtClean="0">
                <a:ea typeface="ＭＳ Ｐゴシック" panose="020B0600070205080204" pitchFamily="34" charset="-128"/>
              </a:rPr>
              <a:t>In the universe, or any isolated system (a collection of matter that is completely isolated from the rest of the universe), the degree of disorder only increases (quantified and expressed as entropy)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xfrm>
            <a:off x="0" y="5581650"/>
            <a:ext cx="2035175" cy="40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2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128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t>Cell and Organismal Biology 2009</a:t>
            </a:r>
            <a:endParaRPr lang="en-US" altLang="en-US" sz="1200"/>
          </a:p>
        </p:txBody>
      </p:sp>
      <p:pic>
        <p:nvPicPr>
          <p:cNvPr id="20483" name="Picture 2"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3"/>
          <p:cNvSpPr txBox="1">
            <a:spLocks noChangeArrowheads="1"/>
          </p:cNvSpPr>
          <p:nvPr/>
        </p:nvSpPr>
        <p:spPr bwMode="auto">
          <a:xfrm>
            <a:off x="1219200" y="1143000"/>
            <a:ext cx="2438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000000"/>
                </a:solidFill>
              </a:rPr>
              <a:t>High Energy</a:t>
            </a:r>
          </a:p>
          <a:p>
            <a:pPr>
              <a:spcBef>
                <a:spcPct val="50000"/>
              </a:spcBef>
            </a:pPr>
            <a:r>
              <a:rPr lang="en-US" altLang="en-US">
                <a:solidFill>
                  <a:srgbClr val="000000"/>
                </a:solidFill>
              </a:rPr>
              <a:t>(Low Entropy)</a:t>
            </a:r>
          </a:p>
        </p:txBody>
      </p:sp>
      <p:sp>
        <p:nvSpPr>
          <p:cNvPr id="20485" name="Text Box 4"/>
          <p:cNvSpPr txBox="1">
            <a:spLocks noChangeArrowheads="1"/>
          </p:cNvSpPr>
          <p:nvPr/>
        </p:nvSpPr>
        <p:spPr bwMode="auto">
          <a:xfrm>
            <a:off x="4495800" y="1143000"/>
            <a:ext cx="2209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000000"/>
                </a:solidFill>
              </a:rPr>
              <a:t>Low Energy</a:t>
            </a:r>
          </a:p>
          <a:p>
            <a:pPr>
              <a:spcBef>
                <a:spcPct val="50000"/>
              </a:spcBef>
            </a:pPr>
            <a:r>
              <a:rPr lang="en-US" altLang="en-US">
                <a:solidFill>
                  <a:srgbClr val="000000"/>
                </a:solidFill>
              </a:rPr>
              <a:t>(High Entropy)</a:t>
            </a:r>
          </a:p>
        </p:txBody>
      </p:sp>
      <p:sp>
        <p:nvSpPr>
          <p:cNvPr id="20486" name="Line 5"/>
          <p:cNvSpPr>
            <a:spLocks noChangeShapeType="1"/>
          </p:cNvSpPr>
          <p:nvPr/>
        </p:nvSpPr>
        <p:spPr bwMode="auto">
          <a:xfrm>
            <a:off x="3352800" y="1676400"/>
            <a:ext cx="1219200"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11163" y="0"/>
            <a:ext cx="7324725" cy="700088"/>
          </a:xfrm>
        </p:spPr>
        <p:txBody>
          <a:bodyPr/>
          <a:lstStyle/>
          <a:p>
            <a:pPr eaLnBrk="1" hangingPunct="1"/>
            <a:r>
              <a:rPr lang="en-US" altLang="en-US" smtClean="0">
                <a:ea typeface="ＭＳ Ｐゴシック" panose="020B0600070205080204" pitchFamily="34" charset="-128"/>
              </a:rPr>
              <a:t>Super cells?</a:t>
            </a:r>
          </a:p>
        </p:txBody>
      </p:sp>
      <p:sp>
        <p:nvSpPr>
          <p:cNvPr id="22531" name="Content Placeholder 2"/>
          <p:cNvSpPr>
            <a:spLocks noGrp="1"/>
          </p:cNvSpPr>
          <p:nvPr>
            <p:ph idx="1"/>
          </p:nvPr>
        </p:nvSpPr>
        <p:spPr>
          <a:xfrm>
            <a:off x="0" y="776288"/>
            <a:ext cx="8137525" cy="4391025"/>
          </a:xfrm>
        </p:spPr>
        <p:txBody>
          <a:bodyPr/>
          <a:lstStyle/>
          <a:p>
            <a:pPr eaLnBrk="1" hangingPunct="1"/>
            <a:r>
              <a:rPr lang="en-US" altLang="en-US" smtClean="0">
                <a:ea typeface="ＭＳ Ｐゴシック" panose="020B0600070205080204" pitchFamily="34" charset="-128"/>
              </a:rPr>
              <a:t>So cells might appear to defy the second law of thermodynamics – by surviving, growing, and forming complex organisms How?</a:t>
            </a:r>
          </a:p>
          <a:p>
            <a:pPr eaLnBrk="1" hangingPunct="1"/>
            <a:r>
              <a:rPr lang="en-US" altLang="en-US" smtClean="0">
                <a:ea typeface="ＭＳ Ｐゴシック" panose="020B0600070205080204" pitchFamily="34" charset="-128"/>
              </a:rPr>
              <a:t>The answer is that a cell is not an isolated system, it takes in energy from its environment in the form of food, or photons from the sun (or even, from inorganic molecules alone) and uses this energy to generate order within itself.</a:t>
            </a:r>
          </a:p>
          <a:p>
            <a:pPr eaLnBrk="1" hangingPunct="1"/>
            <a:r>
              <a:rPr lang="en-US" altLang="en-US" smtClean="0">
                <a:ea typeface="ＭＳ Ｐゴシック" panose="020B0600070205080204" pitchFamily="34" charset="-128"/>
              </a:rPr>
              <a:t>During all of these energy conversions some of the energy is converted into heat </a:t>
            </a:r>
            <a:r>
              <a:rPr lang="en-US" altLang="en-US" smtClean="0">
                <a:ea typeface="ＭＳ Ｐゴシック" panose="020B0600070205080204" pitchFamily="34" charset="-128"/>
                <a:sym typeface="Wingdings" panose="05000000000000000000" pitchFamily="2" charset="2"/>
              </a:rPr>
              <a:t> increases surrounding entropy</a:t>
            </a:r>
            <a:endParaRPr lang="en-US" altLang="en-US" smtClean="0">
              <a:ea typeface="ＭＳ Ｐゴシック" panose="020B0600070205080204" pitchFamily="34" charset="-128"/>
            </a:endParaRPr>
          </a:p>
        </p:txBody>
      </p:sp>
      <p:pic>
        <p:nvPicPr>
          <p:cNvPr id="5" name="Picture 4" descr="image" title="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0763" y="1614488"/>
            <a:ext cx="58547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2206" y="0"/>
            <a:ext cx="8137525" cy="1020762"/>
          </a:xfrm>
        </p:spPr>
        <p:txBody>
          <a:bodyPr/>
          <a:lstStyle/>
          <a:p>
            <a:pPr eaLnBrk="1" hangingPunct="1"/>
            <a:r>
              <a:rPr lang="en-US" altLang="en-US" dirty="0" smtClean="0">
                <a:ea typeface="ＭＳ Ｐゴシック" panose="020B0600070205080204" pitchFamily="34" charset="-128"/>
              </a:rPr>
              <a:t>First Law of Thermodynamics	</a:t>
            </a:r>
          </a:p>
        </p:txBody>
      </p:sp>
      <p:sp>
        <p:nvSpPr>
          <p:cNvPr id="23555" name="Content Placeholder 4"/>
          <p:cNvSpPr>
            <a:spLocks noGrp="1"/>
          </p:cNvSpPr>
          <p:nvPr>
            <p:ph idx="1"/>
          </p:nvPr>
        </p:nvSpPr>
        <p:spPr>
          <a:xfrm>
            <a:off x="404193" y="777081"/>
            <a:ext cx="7324725" cy="4043363"/>
          </a:xfrm>
        </p:spPr>
        <p:txBody>
          <a:bodyPr/>
          <a:lstStyle/>
          <a:p>
            <a:pPr eaLnBrk="1" hangingPunct="1"/>
            <a:r>
              <a:rPr lang="en-US" altLang="en-US" dirty="0" smtClean="0">
                <a:ea typeface="ＭＳ Ｐゴシック" panose="020B0600070205080204" pitchFamily="34" charset="-128"/>
              </a:rPr>
              <a:t>First law of thermodynamics – states that energy can be converted from one form to another, but that it cannot be created or destroyed.  </a:t>
            </a:r>
          </a:p>
        </p:txBody>
      </p:sp>
      <p:pic>
        <p:nvPicPr>
          <p:cNvPr id="6" name="Picture 5" descr="image" title="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5362" y="2148681"/>
            <a:ext cx="2733153" cy="382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altLang="en-US" smtClean="0">
                <a:ea typeface="ＭＳ Ｐゴシック" panose="020B0600070205080204" pitchFamily="34" charset="-128"/>
              </a:rPr>
              <a:t>Laws of Thermodynamics</a:t>
            </a:r>
          </a:p>
        </p:txBody>
      </p:sp>
      <p:sp>
        <p:nvSpPr>
          <p:cNvPr id="24579" name="Rectangle 3"/>
          <p:cNvSpPr>
            <a:spLocks noGrp="1" noChangeArrowheads="1"/>
          </p:cNvSpPr>
          <p:nvPr>
            <p:ph type="body" idx="4294967295"/>
          </p:nvPr>
        </p:nvSpPr>
        <p:spPr/>
        <p:txBody>
          <a:bodyPr/>
          <a:lstStyle/>
          <a:p>
            <a:pPr eaLnBrk="1" hangingPunct="1"/>
            <a:r>
              <a:rPr lang="en-US" altLang="en-US" sz="2500" smtClean="0">
                <a:ea typeface="ＭＳ Ｐゴシック" panose="020B0600070205080204" pitchFamily="34" charset="-128"/>
              </a:rPr>
              <a:t>First Law</a:t>
            </a:r>
          </a:p>
          <a:p>
            <a:pPr lvl="1" eaLnBrk="1" hangingPunct="1"/>
            <a:r>
              <a:rPr lang="en-US" altLang="en-US" sz="2100" smtClean="0">
                <a:ea typeface="ＭＳ Ｐゴシック" panose="020B0600070205080204" pitchFamily="34" charset="-128"/>
              </a:rPr>
              <a:t>Energy can neither be created nor destroyed, it can only change from one form to another</a:t>
            </a:r>
          </a:p>
          <a:p>
            <a:pPr lvl="1" eaLnBrk="1" hangingPunct="1"/>
            <a:endParaRPr lang="en-US" altLang="en-US" sz="2100" smtClean="0">
              <a:ea typeface="ＭＳ Ｐゴシック" panose="020B0600070205080204" pitchFamily="34" charset="-128"/>
            </a:endParaRPr>
          </a:p>
          <a:p>
            <a:pPr eaLnBrk="1" hangingPunct="1"/>
            <a:r>
              <a:rPr lang="en-US" altLang="en-US" sz="2500" smtClean="0">
                <a:ea typeface="ＭＳ Ｐゴシック" panose="020B0600070205080204" pitchFamily="34" charset="-128"/>
              </a:rPr>
              <a:t>Second Law</a:t>
            </a:r>
          </a:p>
          <a:p>
            <a:pPr lvl="1" eaLnBrk="1" hangingPunct="1"/>
            <a:r>
              <a:rPr lang="en-US" altLang="en-US" sz="2100" smtClean="0">
                <a:ea typeface="ＭＳ Ｐゴシック" panose="020B0600070205080204" pitchFamily="34" charset="-128"/>
              </a:rPr>
              <a:t>Disorder in the Universe is increasing (i.e. entropy is increasing)</a:t>
            </a:r>
          </a:p>
          <a:p>
            <a:pPr eaLnBrk="1" hangingPunct="1"/>
            <a:endParaRPr lang="en-US" altLang="en-US" sz="2500" smtClean="0">
              <a:ea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ea typeface="ＭＳ Ｐゴシック" panose="020B0600070205080204" pitchFamily="34" charset="-128"/>
              </a:rPr>
              <a:t>Unfavorable reactions</a:t>
            </a:r>
          </a:p>
        </p:txBody>
      </p:sp>
      <p:sp>
        <p:nvSpPr>
          <p:cNvPr id="26627" name="Content Placeholder 2"/>
          <p:cNvSpPr>
            <a:spLocks noGrp="1"/>
          </p:cNvSpPr>
          <p:nvPr>
            <p:ph idx="1"/>
          </p:nvPr>
        </p:nvSpPr>
        <p:spPr/>
        <p:txBody>
          <a:bodyPr/>
          <a:lstStyle/>
          <a:p>
            <a:pPr eaLnBrk="1" hangingPunct="1"/>
            <a:r>
              <a:rPr lang="en-US" altLang="en-US" sz="2400" smtClean="0">
                <a:ea typeface="ＭＳ Ｐゴシック" panose="020B0600070205080204" pitchFamily="34" charset="-128"/>
              </a:rPr>
              <a:t>Cells are chemical systems that must obey all chemical and physical laws.</a:t>
            </a:r>
          </a:p>
          <a:p>
            <a:pPr eaLnBrk="1" hangingPunct="1"/>
            <a:r>
              <a:rPr lang="en-US" altLang="en-US" sz="2400" smtClean="0">
                <a:ea typeface="ＭＳ Ｐゴシック" panose="020B0600070205080204" pitchFamily="34" charset="-128"/>
              </a:rPr>
              <a:t>Although enzymes speed up reactions, they cannot by themselves force energetically unfavorable reactions to occur.  </a:t>
            </a:r>
          </a:p>
          <a:p>
            <a:pPr eaLnBrk="1" hangingPunct="1"/>
            <a:r>
              <a:rPr lang="en-US" altLang="en-US" sz="2400" smtClean="0">
                <a:ea typeface="ＭＳ Ｐゴシック" panose="020B0600070205080204" pitchFamily="34" charset="-128"/>
              </a:rPr>
              <a:t>Therefore ezymes directly </a:t>
            </a:r>
            <a:r>
              <a:rPr lang="en-US" altLang="en-US" sz="2400" i="1" smtClean="0">
                <a:ea typeface="ＭＳ Ｐゴシック" panose="020B0600070205080204" pitchFamily="34" charset="-128"/>
              </a:rPr>
              <a:t>couple</a:t>
            </a:r>
            <a:r>
              <a:rPr lang="en-US" altLang="en-US" sz="2400" smtClean="0">
                <a:ea typeface="ＭＳ Ｐゴシック" panose="020B0600070205080204" pitchFamily="34" charset="-128"/>
              </a:rPr>
              <a:t> energetically favorable reactions, which release energy and produce heat, to energetically unfavorable reactions, which produce biological order.</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46297894</TotalTime>
  <Pages>14</Pages>
  <Words>811</Words>
  <Application>Microsoft Office PowerPoint</Application>
  <PresentationFormat>Custom</PresentationFormat>
  <Paragraphs>108</Paragraphs>
  <Slides>28</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ＭＳ Ｐゴシック</vt:lpstr>
      <vt:lpstr>Times New Roman</vt:lpstr>
      <vt:lpstr>Wingdings</vt:lpstr>
      <vt:lpstr>Symbol</vt:lpstr>
      <vt:lpstr>ヒラギノ角ゴ Pro W3</vt:lpstr>
      <vt:lpstr>Default Design</vt:lpstr>
      <vt:lpstr>Potential and Kinetic energy: cheetah at rest and running </vt:lpstr>
      <vt:lpstr>Use of Energy by Cells </vt:lpstr>
      <vt:lpstr>Cell Metabolism is Organized by Enzymes</vt:lpstr>
      <vt:lpstr>Biological Order is Made Possible by the Release of Heat Energy from Cells </vt:lpstr>
      <vt:lpstr>PowerPoint Presentation</vt:lpstr>
      <vt:lpstr>Super cells?</vt:lpstr>
      <vt:lpstr>First Law of Thermodynamics </vt:lpstr>
      <vt:lpstr>Laws of Thermodynamics</vt:lpstr>
      <vt:lpstr>Unfavorable reactions</vt:lpstr>
      <vt:lpstr>Figure 8.5  The relationship of free energy to stability, work capacity, and spontaneous change </vt:lpstr>
      <vt:lpstr>Figure 8.6  Energy changes in exergonic and endergonic reactions </vt:lpstr>
      <vt:lpstr>Figure 8.8/8.9  The structure and hydrolysis of ATP </vt:lpstr>
      <vt:lpstr>PowerPoint Presentation</vt:lpstr>
      <vt:lpstr>PowerPoint Presentation</vt:lpstr>
      <vt:lpstr>Figure 8.14  Energy profile of an exergonic reaction</vt:lpstr>
      <vt:lpstr>Figure 8.15  Enzymes lower the barrier of activation energy</vt:lpstr>
      <vt:lpstr>Enzymes</vt:lpstr>
      <vt:lpstr>Mechanisms of enzyme action</vt:lpstr>
      <vt:lpstr>Figure 8.16  The induced fit between an enzyme and its substrate</vt:lpstr>
      <vt:lpstr>Figure 8.18  Environmental factors affecting enzyme activity</vt:lpstr>
      <vt:lpstr>Regulation of Cyclin Dependent Kinase by phosphorylation </vt:lpstr>
      <vt:lpstr>Figure 8.19  Inhibition of enzyme activity</vt:lpstr>
      <vt:lpstr>Figure 8.20  Allosteric regulation of enzyme activity</vt:lpstr>
      <vt:lpstr>Figure 8.21  Feedback inhibition</vt:lpstr>
      <vt:lpstr>PowerPoint Presentation</vt:lpstr>
      <vt:lpstr>Cooperativity</vt:lpstr>
      <vt:lpstr>PowerPoint Presentation</vt:lpstr>
      <vt:lpstr>Figure 8.22  Organelles and structural order in metabolism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III and Chapter 8</dc:title>
  <dc:subject>Biology, 6e</dc:subject>
  <dc:creator>Raven/Johnson</dc:creator>
  <cp:keywords/>
  <dc:description/>
  <cp:lastModifiedBy>Swerdlow, Greg</cp:lastModifiedBy>
  <cp:revision>116</cp:revision>
  <cp:lastPrinted>2002-03-17T23:34:29Z</cp:lastPrinted>
  <dcterms:created xsi:type="dcterms:W3CDTF">2012-11-13T12:18:15Z</dcterms:created>
  <dcterms:modified xsi:type="dcterms:W3CDTF">2023-04-03T15:55:19Z</dcterms:modified>
</cp:coreProperties>
</file>