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9"/>
  </p:notesMasterIdLst>
  <p:handoutMasterIdLst>
    <p:handoutMasterId r:id="rId40"/>
  </p:handout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38" r:id="rId12"/>
    <p:sldId id="363" r:id="rId13"/>
    <p:sldId id="376" r:id="rId14"/>
    <p:sldId id="342" r:id="rId15"/>
    <p:sldId id="292" r:id="rId16"/>
    <p:sldId id="360" r:id="rId17"/>
    <p:sldId id="343" r:id="rId18"/>
    <p:sldId id="348" r:id="rId19"/>
    <p:sldId id="347" r:id="rId20"/>
    <p:sldId id="294" r:id="rId21"/>
    <p:sldId id="362" r:id="rId22"/>
    <p:sldId id="335" r:id="rId23"/>
    <p:sldId id="365" r:id="rId24"/>
    <p:sldId id="350" r:id="rId25"/>
    <p:sldId id="349" r:id="rId26"/>
    <p:sldId id="351" r:id="rId27"/>
    <p:sldId id="293" r:id="rId28"/>
    <p:sldId id="352" r:id="rId29"/>
    <p:sldId id="295" r:id="rId30"/>
    <p:sldId id="377" r:id="rId31"/>
    <p:sldId id="378" r:id="rId32"/>
    <p:sldId id="379" r:id="rId33"/>
    <p:sldId id="358" r:id="rId34"/>
    <p:sldId id="357" r:id="rId35"/>
    <p:sldId id="285" r:id="rId36"/>
    <p:sldId id="266" r:id="rId37"/>
    <p:sldId id="286" r:id="rId38"/>
  </p:sldIdLst>
  <p:sldSz cx="8137525" cy="61261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9">
          <p15:clr>
            <a:srgbClr val="A4A3A4"/>
          </p15:clr>
        </p15:guide>
        <p15:guide id="2" pos="25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0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936" y="108"/>
      </p:cViewPr>
      <p:guideLst>
        <p:guide orient="horz" pos="1929"/>
        <p:guide pos="25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0" y="869950"/>
            <a:ext cx="4064000" cy="306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Draw carbons and phosphates at each step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 how does this gradient arise?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53kCal/mol energy loss from NADH to H2O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Reduced compounds are high energy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Oxidized compounds are low energy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During beta oxidation,  each acetyl group gives 4 ATPs for the break, and 12 in the Krebs cycle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Carbon loses electrons as oxygen is more electrophilic.  Look at charge distribution.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Oxidized compounds low energy,  reduced are high energy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Molecule most involved in supply of energy for reactions and movements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breakdown of sugar</a:t>
            </a:r>
          </a:p>
          <a:p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Negative phosphates repel therefore high energy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solidFill>
            <a:srgbClr val="FFFFFF"/>
          </a:solidFill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3413"/>
            <a:ext cx="6918325" cy="1312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788" y="3471863"/>
            <a:ext cx="5695950" cy="1565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596E6-7C01-46BA-9598-18E5820ADE75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9BE34-F8B3-4685-868E-42832B64F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56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D8322-D580-4786-9D9C-5DC6943668CC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F1843-9F7A-448C-81BE-17E5738B6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14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0738" y="246063"/>
            <a:ext cx="1830387" cy="5226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46063"/>
            <a:ext cx="5341938" cy="5226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5F06B-6B4D-4458-AF39-6F1355BE677E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12E21-7FE8-46A4-829E-8E6B5F25E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62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336A4-1651-438C-A552-96E43734AE8C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BA6F3-BDBB-4A40-9BC8-21C85B1BF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07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3937000"/>
            <a:ext cx="6916737" cy="1216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597150"/>
            <a:ext cx="6916737" cy="1339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A8AEB-AA46-4CBA-B5CF-B6C7921A5F51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F284B-67B7-4D5D-83A4-D5310629F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05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28750"/>
            <a:ext cx="3586163" cy="404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4963" y="1428750"/>
            <a:ext cx="3586162" cy="404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635E3-C7FC-467F-85EB-E7E5A5CC0A87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CB2CC-6DC7-4B0D-896D-32A24CD8B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59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71600"/>
            <a:ext cx="3595688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43100"/>
            <a:ext cx="35956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3850" y="1371600"/>
            <a:ext cx="3597275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3850" y="1943100"/>
            <a:ext cx="35972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8647D-F48A-4E00-AC3E-AF7AFC2E68BF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616E2-5D3D-42B3-83AB-F00EC16EF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17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85438-DB8F-4D67-AA78-7C8C7F6D78FE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EAEF1-92A4-4DF7-8E97-C24D95BB9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35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4ED9D-9C50-4FAB-8A4D-35CD356DDC3B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C9615-6618-490F-AC18-83550F186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42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2678113" cy="1038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350" y="244475"/>
            <a:ext cx="4549775" cy="5227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1282700"/>
            <a:ext cx="2678113" cy="4189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65755-28CE-45BD-9C52-2224DA78A3E0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391CB-860E-4439-AA0E-51AA54556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62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438" y="4287838"/>
            <a:ext cx="4881562" cy="506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5438" y="547688"/>
            <a:ext cx="4881562" cy="3675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5438" y="4794250"/>
            <a:ext cx="4881562" cy="719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05323-ECD3-48B8-8E4F-3E94A62C3A95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E68F2-1F9F-45B2-AC6B-D87F5BEDD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25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46063"/>
            <a:ext cx="73247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0" tIns="40750" rIns="81500" bIns="40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28750"/>
            <a:ext cx="732472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0" tIns="40750" rIns="81500" bIns="40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5578475"/>
            <a:ext cx="18986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00" tIns="40750" rIns="81500" bIns="407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C5860F4-9C0C-45AE-95FA-EAD2DBA6AA59}" type="datetime1">
              <a:rPr lang="en-US" altLang="en-US"/>
              <a:pPr/>
              <a:t>4/3/2023</a:t>
            </a:fld>
            <a:endParaRPr lang="en-US" alt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9713" y="5578475"/>
            <a:ext cx="2578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00" tIns="40750" rIns="81500" bIns="4075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32475" y="5578475"/>
            <a:ext cx="18986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00" tIns="40750" rIns="81500" bIns="407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84E97D-0103-4CAE-A45F-54A877D6B8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81438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ctr" defTabSz="81438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ctr" defTabSz="81438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ctr" defTabSz="81438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6388" indent="-306388" algn="l" defTabSz="81438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1988" indent="-254000" algn="l" defTabSz="81438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charset="-128"/>
        </a:defRPr>
      </a:lvl2pPr>
      <a:lvl3pPr marL="1019175" indent="-204788" algn="l" defTabSz="814388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3pPr>
      <a:lvl4pPr marL="1425575" indent="-203200" algn="l" defTabSz="81438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833563" indent="-203200" algn="l" defTabSz="81438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290763" indent="-203200" algn="l" defTabSz="81438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747963" indent="-203200" algn="l" defTabSz="81438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205163" indent="-203200" algn="l" defTabSz="81438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662363" indent="-203200" algn="l" defTabSz="81438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533400"/>
            <a:ext cx="6934200" cy="1752600"/>
          </a:xfrm>
        </p:spPr>
        <p:txBody>
          <a:bodyPr lIns="82550" tIns="41275" rIns="82550" bIns="41275"/>
          <a:lstStyle/>
          <a:p>
            <a:pPr algn="l"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Chapter 9</a:t>
            </a:r>
            <a:r>
              <a:rPr lang="en-US" altLang="en-US" b="1" smtClean="0">
                <a:ea typeface="ＭＳ Ｐゴシック" panose="020B0600070205080204" pitchFamily="34" charset="-128"/>
              </a:rPr>
              <a:t/>
            </a:r>
            <a:br>
              <a:rPr lang="en-US" altLang="en-US" b="1" smtClean="0">
                <a:ea typeface="ＭＳ Ｐゴシック" panose="020B0600070205080204" pitchFamily="34" charset="-128"/>
              </a:rPr>
            </a:br>
            <a:r>
              <a:rPr lang="en-US" altLang="en-US" b="1" smtClean="0">
                <a:ea typeface="ＭＳ Ｐゴシック" panose="020B0600070205080204" pitchFamily="34" charset="-128"/>
              </a:rPr>
              <a:t/>
            </a:r>
            <a:br>
              <a:rPr lang="en-US" altLang="en-US" b="1" smtClean="0">
                <a:ea typeface="ＭＳ Ｐゴシック" panose="020B0600070205080204" pitchFamily="34" charset="-128"/>
              </a:rPr>
            </a:br>
            <a:r>
              <a:rPr lang="en-US" altLang="en-US" sz="1800" b="1" smtClean="0">
                <a:ea typeface="ＭＳ Ｐゴシック" panose="020B0600070205080204" pitchFamily="34" charset="-128"/>
              </a:rPr>
              <a:t>Cellular respiration: Harvesting Chemical energy</a:t>
            </a:r>
            <a:endParaRPr lang="en-US" altLang="en-US" b="1" smtClean="0">
              <a:ea typeface="ＭＳ Ｐゴシック" panose="020B0600070205080204" pitchFamily="34" charset="-128"/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363" y="1325563"/>
            <a:ext cx="7772400" cy="4252912"/>
          </a:xfrm>
        </p:spPr>
        <p:txBody>
          <a:bodyPr lIns="82550" tIns="41275" rIns="82550" bIns="41275"/>
          <a:lstStyle/>
          <a:p>
            <a:pPr marL="304800" indent="-304800" algn="ctr" eaLnBrk="1" hangingPunct="1">
              <a:buFontTx/>
              <a:buNone/>
            </a:pPr>
            <a:r>
              <a:rPr lang="en-US" altLang="en-US" sz="3200" b="1" smtClean="0">
                <a:ea typeface="ＭＳ Ｐゴシック" panose="020B0600070205080204" pitchFamily="34" charset="-128"/>
              </a:rPr>
              <a:t> </a:t>
            </a:r>
          </a:p>
          <a:p>
            <a:pPr marL="304800" indent="-304800" algn="ctr" eaLnBrk="1" hangingPunct="1">
              <a:buFontTx/>
              <a:buNone/>
            </a:pPr>
            <a:endParaRPr lang="en-US" altLang="en-US" sz="2000" smtClean="0">
              <a:ea typeface="ＭＳ Ｐゴシック" panose="020B0600070205080204" pitchFamily="34" charset="-128"/>
            </a:endParaRPr>
          </a:p>
          <a:p>
            <a:pPr marL="304800" indent="-304800" algn="ctr" eaLnBrk="1" hangingPunct="1">
              <a:buFontTx/>
              <a:buNone/>
            </a:pPr>
            <a:endParaRPr lang="en-US" altLang="en-US" sz="1400" b="1" smtClean="0">
              <a:ea typeface="ＭＳ Ｐゴシック" panose="020B0600070205080204" pitchFamily="34" charset="-128"/>
            </a:endParaRPr>
          </a:p>
        </p:txBody>
      </p:sp>
      <p:pic>
        <p:nvPicPr>
          <p:cNvPr id="15364" name="Picture 1028" descr="0178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11757" r="11081"/>
          <a:stretch>
            <a:fillRect/>
          </a:stretch>
        </p:blipFill>
        <p:spPr bwMode="auto">
          <a:xfrm>
            <a:off x="4114800" y="2819400"/>
            <a:ext cx="37338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103a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6"/>
          <a:stretch>
            <a:fillRect/>
          </a:stretch>
        </p:blipFill>
        <p:spPr bwMode="auto">
          <a:xfrm>
            <a:off x="1295400" y="2209800"/>
            <a:ext cx="6472238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27083" b="14166"/>
          <a:stretch>
            <a:fillRect/>
          </a:stretch>
        </p:blipFill>
        <p:spPr bwMode="auto">
          <a:xfrm>
            <a:off x="4114800" y="304800"/>
            <a:ext cx="36449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>
                <a:ea typeface="ＭＳ Ｐゴシック" panose="020B0600070205080204" pitchFamily="34" charset="-128"/>
              </a:rPr>
              <a:t>Mitochondria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9.6  An overview of cellular respiration (Layer 3)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39725"/>
            <a:ext cx="7697788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Glucose</a:t>
            </a:r>
          </a:p>
        </p:txBody>
      </p:sp>
      <p:pic>
        <p:nvPicPr>
          <p:cNvPr id="37891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2634" r="78743" b="82913"/>
          <a:stretch>
            <a:fillRect/>
          </a:stretch>
        </p:blipFill>
        <p:spPr bwMode="auto">
          <a:xfrm>
            <a:off x="2133600" y="1752600"/>
            <a:ext cx="36591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105400" y="3200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AA030D"/>
                </a:solidFill>
                <a:latin typeface="Times New Roman" panose="02020603050405020304" pitchFamily="18" charset="0"/>
              </a:rPr>
              <a:t>1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3528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AA030D"/>
                </a:solidFill>
                <a:latin typeface="Times New Roman" panose="02020603050405020304" pitchFamily="18" charset="0"/>
              </a:rPr>
              <a:t>3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2438400" y="327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AA030D"/>
                </a:solidFill>
                <a:latin typeface="Times New Roman" panose="02020603050405020304" pitchFamily="18" charset="0"/>
              </a:rPr>
              <a:t>4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342900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AA030D"/>
                </a:solidFill>
                <a:latin typeface="Times New Roman" panose="02020603050405020304" pitchFamily="18" charset="0"/>
              </a:rPr>
              <a:t>5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2895600" y="1905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AA030D"/>
                </a:solidFill>
                <a:latin typeface="Times New Roman" panose="02020603050405020304" pitchFamily="18" charset="0"/>
              </a:rPr>
              <a:t>6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7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4054475"/>
            <a:ext cx="584200" cy="5540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AA030D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en-US" altLang="en-US" sz="240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1905000" y="5181600"/>
            <a:ext cx="410051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00" dirty="0"/>
              <a:t>C</a:t>
            </a:r>
            <a:r>
              <a:rPr lang="en-US" altLang="en-US" sz="2100" baseline="-25000" dirty="0"/>
              <a:t>6</a:t>
            </a:r>
            <a:r>
              <a:rPr lang="en-US" altLang="en-US" sz="2100" dirty="0"/>
              <a:t>H</a:t>
            </a:r>
            <a:r>
              <a:rPr lang="en-US" altLang="en-US" sz="2100" baseline="-25000" dirty="0"/>
              <a:t>12</a:t>
            </a:r>
            <a:r>
              <a:rPr lang="en-US" altLang="en-US" sz="2100" dirty="0"/>
              <a:t>O</a:t>
            </a:r>
            <a:r>
              <a:rPr lang="en-US" altLang="en-US" sz="2100" baseline="-25000" dirty="0"/>
              <a:t>6</a:t>
            </a:r>
            <a:r>
              <a:rPr lang="en-US" altLang="en-US" sz="2100" dirty="0"/>
              <a:t> + 6O</a:t>
            </a:r>
            <a:r>
              <a:rPr lang="en-US" altLang="en-US" sz="2100" baseline="-25000" dirty="0"/>
              <a:t>2</a:t>
            </a:r>
            <a:r>
              <a:rPr lang="en-US" altLang="en-US" sz="2100" dirty="0"/>
              <a:t> ---&gt; 6CO</a:t>
            </a:r>
            <a:r>
              <a:rPr lang="en-US" altLang="en-US" sz="2100" baseline="-25000" dirty="0"/>
              <a:t>2</a:t>
            </a:r>
            <a:r>
              <a:rPr lang="en-US" altLang="en-US" sz="2100" dirty="0"/>
              <a:t> + 6H</a:t>
            </a:r>
            <a:r>
              <a:rPr lang="en-US" altLang="en-US" sz="2100" baseline="-25000" dirty="0"/>
              <a:t>2</a:t>
            </a:r>
            <a:r>
              <a:rPr lang="en-US" altLang="en-US" sz="2100" dirty="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9.9  A closer look at glycolysis: energy investment phase (Layer 2)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939" name="Line 3" descr="image" title="image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0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425"/>
            <a:ext cx="75279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29464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9.9  A closer look at glycolysis: energy payoff phase (Layer 4)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8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9725"/>
            <a:ext cx="7019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65100" y="614363"/>
            <a:ext cx="32766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 u="sng" dirty="0">
                <a:solidFill>
                  <a:schemeClr val="tx2"/>
                </a:solidFill>
              </a:rPr>
              <a:t>Metabolic Energy Production Summary</a:t>
            </a:r>
          </a:p>
          <a:p>
            <a:endParaRPr lang="en-US" altLang="en-US" sz="1200" dirty="0">
              <a:solidFill>
                <a:schemeClr val="tx2"/>
              </a:solidFill>
            </a:endParaRPr>
          </a:p>
          <a:p>
            <a:r>
              <a:rPr lang="en-US" altLang="en-US" sz="1200" dirty="0">
                <a:solidFill>
                  <a:schemeClr val="tx2"/>
                </a:solidFill>
              </a:rPr>
              <a:t>C</a:t>
            </a:r>
            <a:r>
              <a:rPr lang="en-US" altLang="en-US" sz="1200" baseline="-25000" dirty="0">
                <a:solidFill>
                  <a:schemeClr val="tx2"/>
                </a:solidFill>
              </a:rPr>
              <a:t>6</a:t>
            </a:r>
            <a:r>
              <a:rPr lang="en-US" altLang="en-US" sz="1200" dirty="0">
                <a:solidFill>
                  <a:schemeClr val="tx2"/>
                </a:solidFill>
              </a:rPr>
              <a:t>H</a:t>
            </a:r>
            <a:r>
              <a:rPr lang="en-US" altLang="en-US" sz="1200" baseline="-25000" dirty="0">
                <a:solidFill>
                  <a:schemeClr val="tx2"/>
                </a:solidFill>
              </a:rPr>
              <a:t>12</a:t>
            </a:r>
            <a:r>
              <a:rPr lang="en-US" altLang="en-US" sz="1200" dirty="0">
                <a:solidFill>
                  <a:schemeClr val="tx2"/>
                </a:solidFill>
              </a:rPr>
              <a:t>O</a:t>
            </a:r>
            <a:r>
              <a:rPr lang="en-US" altLang="en-US" sz="1200" baseline="-25000" dirty="0">
                <a:solidFill>
                  <a:schemeClr val="tx2"/>
                </a:solidFill>
              </a:rPr>
              <a:t>6</a:t>
            </a:r>
            <a:r>
              <a:rPr lang="en-US" altLang="en-US" sz="1200" dirty="0">
                <a:solidFill>
                  <a:schemeClr val="tx2"/>
                </a:solidFill>
              </a:rPr>
              <a:t> + 6O</a:t>
            </a:r>
            <a:r>
              <a:rPr lang="en-US" altLang="en-US" sz="1200" baseline="-25000" dirty="0">
                <a:solidFill>
                  <a:schemeClr val="tx2"/>
                </a:solidFill>
              </a:rPr>
              <a:t>2</a:t>
            </a:r>
            <a:r>
              <a:rPr lang="en-US" altLang="en-US" sz="1200" dirty="0">
                <a:solidFill>
                  <a:schemeClr val="tx2"/>
                </a:solidFill>
              </a:rPr>
              <a:t>       6H</a:t>
            </a:r>
            <a:r>
              <a:rPr lang="en-US" altLang="en-US" sz="1200" baseline="-25000" dirty="0">
                <a:solidFill>
                  <a:schemeClr val="tx2"/>
                </a:solidFill>
              </a:rPr>
              <a:t>2</a:t>
            </a:r>
            <a:r>
              <a:rPr lang="en-US" altLang="en-US" sz="1200" dirty="0">
                <a:solidFill>
                  <a:schemeClr val="tx2"/>
                </a:solidFill>
              </a:rPr>
              <a:t>O + 6CO</a:t>
            </a:r>
            <a:r>
              <a:rPr lang="en-US" altLang="en-US" sz="1200" baseline="-25000" dirty="0">
                <a:solidFill>
                  <a:schemeClr val="tx2"/>
                </a:solidFill>
              </a:rPr>
              <a:t>2</a:t>
            </a:r>
            <a:r>
              <a:rPr lang="en-US" altLang="en-US" sz="1200" dirty="0">
                <a:solidFill>
                  <a:schemeClr val="tx2"/>
                </a:solidFill>
              </a:rPr>
              <a:t> + energy (36 ATP)</a:t>
            </a:r>
          </a:p>
          <a:p>
            <a:endParaRPr lang="en-US" altLang="en-US" sz="1200" dirty="0">
              <a:solidFill>
                <a:schemeClr val="tx2"/>
              </a:solidFill>
            </a:endParaRPr>
          </a:p>
          <a:p>
            <a:r>
              <a:rPr lang="en-US" altLang="en-US" sz="1200" b="1" dirty="0">
                <a:solidFill>
                  <a:schemeClr val="tx2"/>
                </a:solidFill>
              </a:rPr>
              <a:t>1.   Glycolysis</a:t>
            </a:r>
            <a:r>
              <a:rPr lang="en-US" altLang="en-US" sz="1200" dirty="0">
                <a:solidFill>
                  <a:schemeClr val="tx2"/>
                </a:solidFill>
              </a:rPr>
              <a:t>: (Outside mitochondria in the cytoplasm)</a:t>
            </a:r>
          </a:p>
          <a:p>
            <a:endParaRPr lang="en-US" altLang="en-US" sz="12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Glucose (6-carbon) is phosphorylated to Fructose 1,6-bisphosphate (2 ATP used up)</a:t>
            </a:r>
          </a:p>
          <a:p>
            <a:pPr>
              <a:buFontTx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F 1,6 BP split to two PGAL(G3P)(3-carbon each)</a:t>
            </a:r>
          </a:p>
          <a:p>
            <a:pPr>
              <a:buFontTx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Two PGAL phosphorylated to two DPGA (BPG)(2 NADH +2H+ produced)</a:t>
            </a:r>
          </a:p>
          <a:p>
            <a:pPr>
              <a:buFontTx/>
              <a:buChar char="•"/>
            </a:pPr>
            <a:r>
              <a:rPr lang="en-US" altLang="en-US" sz="1200" dirty="0">
                <a:solidFill>
                  <a:schemeClr val="tx2"/>
                </a:solidFill>
              </a:rPr>
              <a:t>Two DPGA dephosphorylated to two pyruvate molecules (3-carbon) (4 ATP produced)</a:t>
            </a:r>
          </a:p>
          <a:p>
            <a:endParaRPr lang="en-US" altLang="en-US" sz="1200" dirty="0">
              <a:solidFill>
                <a:schemeClr val="tx2"/>
              </a:solidFill>
            </a:endParaRPr>
          </a:p>
          <a:p>
            <a:r>
              <a:rPr lang="en-US" altLang="en-US" sz="1200" b="1" u="sng" dirty="0">
                <a:solidFill>
                  <a:schemeClr val="tx2"/>
                </a:solidFill>
              </a:rPr>
              <a:t>Net Gain:  </a:t>
            </a:r>
            <a:r>
              <a:rPr lang="en-US" altLang="en-US" sz="1200" b="1" u="sng" dirty="0">
                <a:solidFill>
                  <a:schemeClr val="accent1">
                    <a:lumMod val="25000"/>
                  </a:schemeClr>
                </a:solidFill>
              </a:rPr>
              <a:t>2 NADH + H</a:t>
            </a:r>
            <a:r>
              <a:rPr lang="en-US" altLang="en-US" sz="1200" b="1" baseline="30000" dirty="0">
                <a:solidFill>
                  <a:schemeClr val="accent1">
                    <a:lumMod val="25000"/>
                  </a:schemeClr>
                </a:solidFill>
              </a:rPr>
              <a:t>+</a:t>
            </a:r>
            <a:r>
              <a:rPr lang="en-US" altLang="en-US" sz="1200" b="1" u="sng" dirty="0">
                <a:solidFill>
                  <a:schemeClr val="accent1">
                    <a:lumMod val="25000"/>
                  </a:schemeClr>
                </a:solidFill>
              </a:rPr>
              <a:t>; 2ATP</a:t>
            </a:r>
            <a:r>
              <a:rPr lang="en-US" altLang="en-US" sz="1200" b="1" u="sng" dirty="0">
                <a:solidFill>
                  <a:schemeClr val="tx2"/>
                </a:solidFill>
              </a:rPr>
              <a:t>.  (These two ATPs may be used up transporting the NADH + H+ to the mitochondria)</a:t>
            </a:r>
            <a:endParaRPr lang="en-US" altLang="en-US" sz="1000" u="sng" dirty="0">
              <a:solidFill>
                <a:schemeClr val="tx2"/>
              </a:solidFill>
            </a:endParaRPr>
          </a:p>
          <a:p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295400" y="1122363"/>
            <a:ext cx="228600" cy="20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78644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96" tIns="40748" rIns="81496" bIns="40748"/>
          <a:lstStyle>
            <a:lvl1pPr defTabSz="912813"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500"/>
              <a:t>Figure 9.8  The energy input and output of glycolysis</a:t>
            </a:r>
            <a:endParaRPr lang="en-US" altLang="en-US" sz="3900"/>
          </a:p>
        </p:txBody>
      </p:sp>
      <p:pic>
        <p:nvPicPr>
          <p:cNvPr id="44037" name="Picture 5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4386263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9.6  An overview of cellular respiration (Layer 3)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4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39725"/>
            <a:ext cx="7697788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9.10  Conversion of pyruvate to acetyl CoA, the junction between glycolysis and the Krebs cycle (Citric Acid Cycle)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304800" y="3962400"/>
            <a:ext cx="69342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600" dirty="0">
              <a:solidFill>
                <a:schemeClr val="tx2"/>
              </a:solidFill>
              <a:latin typeface="Geneva" charset="0"/>
            </a:endParaRPr>
          </a:p>
          <a:p>
            <a:r>
              <a:rPr lang="en-US" altLang="en-US" sz="1600" b="1" dirty="0">
                <a:solidFill>
                  <a:schemeClr val="tx2"/>
                </a:solidFill>
                <a:latin typeface="Geneva" charset="0"/>
              </a:rPr>
              <a:t>2.   Preparation for Krebs cycle:</a:t>
            </a:r>
            <a:r>
              <a:rPr lang="en-US" altLang="en-US" sz="1600" dirty="0">
                <a:solidFill>
                  <a:schemeClr val="tx2"/>
                </a:solidFill>
                <a:latin typeface="Geneva" charset="0"/>
              </a:rPr>
              <a:t> (In mitochondria)</a:t>
            </a:r>
          </a:p>
          <a:p>
            <a:r>
              <a:rPr lang="en-US" altLang="en-US" sz="1600" dirty="0">
                <a:solidFill>
                  <a:schemeClr val="tx2"/>
                </a:solidFill>
                <a:latin typeface="Geneva" charset="0"/>
              </a:rPr>
              <a:t>CO</a:t>
            </a:r>
            <a:r>
              <a:rPr lang="en-US" altLang="en-US" sz="1600" baseline="-25000" dirty="0">
                <a:solidFill>
                  <a:schemeClr val="tx2"/>
                </a:solidFill>
                <a:latin typeface="Geneva" charset="0"/>
              </a:rPr>
              <a:t>2</a:t>
            </a:r>
            <a:r>
              <a:rPr lang="en-US" altLang="en-US" sz="1600" dirty="0">
                <a:solidFill>
                  <a:schemeClr val="tx2"/>
                </a:solidFill>
                <a:latin typeface="Geneva" charset="0"/>
              </a:rPr>
              <a:t> removed from pyruvate as Acetyl-CoA formed (2 NADH + 2H</a:t>
            </a:r>
            <a:r>
              <a:rPr lang="en-US" altLang="en-US" sz="1600" baseline="30000" dirty="0">
                <a:solidFill>
                  <a:schemeClr val="tx2"/>
                </a:solidFill>
                <a:latin typeface="Geneva" charset="0"/>
              </a:rPr>
              <a:t>+</a:t>
            </a:r>
            <a:r>
              <a:rPr lang="en-US" altLang="en-US" sz="1600" dirty="0">
                <a:solidFill>
                  <a:schemeClr val="tx2"/>
                </a:solidFill>
                <a:latin typeface="Geneva" charset="0"/>
              </a:rPr>
              <a:t> produced per 2 pyruvate)</a:t>
            </a:r>
          </a:p>
          <a:p>
            <a:endParaRPr lang="en-US" altLang="en-US" sz="1600" dirty="0">
              <a:solidFill>
                <a:schemeClr val="tx2"/>
              </a:solidFill>
              <a:latin typeface="Geneva" charset="0"/>
            </a:endParaRPr>
          </a:p>
          <a:p>
            <a:r>
              <a:rPr lang="en-US" altLang="en-US" sz="1600" b="1" u="sng" dirty="0">
                <a:solidFill>
                  <a:schemeClr val="tx2"/>
                </a:solidFill>
                <a:latin typeface="Geneva" charset="0"/>
              </a:rPr>
              <a:t>Net Gain:  </a:t>
            </a:r>
            <a:r>
              <a:rPr lang="en-US" altLang="en-US" sz="1600" b="1" u="sng" dirty="0">
                <a:solidFill>
                  <a:schemeClr val="accent1">
                    <a:lumMod val="25000"/>
                  </a:schemeClr>
                </a:solidFill>
                <a:latin typeface="Geneva" charset="0"/>
              </a:rPr>
              <a:t>2 NADH + H</a:t>
            </a:r>
            <a:r>
              <a:rPr lang="en-US" altLang="en-US" sz="1600" b="1" baseline="30000" dirty="0">
                <a:solidFill>
                  <a:schemeClr val="accent1">
                    <a:lumMod val="25000"/>
                  </a:schemeClr>
                </a:solidFill>
                <a:latin typeface="Geneva" charset="0"/>
              </a:rPr>
              <a:t>+</a:t>
            </a:r>
            <a:endParaRPr lang="en-US" altLang="en-US" sz="1600" b="1" dirty="0">
              <a:solidFill>
                <a:schemeClr val="accent1">
                  <a:lumMod val="25000"/>
                </a:schemeClr>
              </a:solidFill>
              <a:latin typeface="Geneva" charset="0"/>
            </a:endParaRPr>
          </a:p>
        </p:txBody>
      </p:sp>
      <p:pic>
        <p:nvPicPr>
          <p:cNvPr id="48133" name="Picture 6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59436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9.11  A summary of the Krebs cycle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0" name="Picture 5" descr="09_11CitAcidCycleOverview_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304800"/>
            <a:ext cx="3851275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9.11  A closer look at the Krebs cycle (Layer 4)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8" name="Picture 5" descr="09_12CitricAcidCycle_4_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/>
          <a:stretch>
            <a:fillRect/>
          </a:stretch>
        </p:blipFill>
        <p:spPr bwMode="auto">
          <a:xfrm>
            <a:off x="1676400" y="304800"/>
            <a:ext cx="5113338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09_12CitricAcidCycle_1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9" r="61255" b="27698"/>
          <a:stretch>
            <a:fillRect/>
          </a:stretch>
        </p:blipFill>
        <p:spPr bwMode="auto">
          <a:xfrm>
            <a:off x="1676400" y="3048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09_12CitricAcidCycle_4_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9" b="84001"/>
          <a:stretch>
            <a:fillRect/>
          </a:stretch>
        </p:blipFill>
        <p:spPr bwMode="auto">
          <a:xfrm>
            <a:off x="0" y="304800"/>
            <a:ext cx="2286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  Energy flow and chemical recycling in ecosystems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1" name="Line 1027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1028" descr="09_02EcosystemRecycling_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41894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1000" y="533400"/>
            <a:ext cx="77565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 dirty="0">
                <a:solidFill>
                  <a:schemeClr val="tx2"/>
                </a:solidFill>
              </a:rPr>
              <a:t>3.   Citric Acid Cycle (Krebs Cycle, CAC</a:t>
            </a:r>
            <a:r>
              <a:rPr lang="en-US" altLang="en-US" sz="1600" dirty="0">
                <a:solidFill>
                  <a:schemeClr val="tx2"/>
                </a:solidFill>
              </a:rPr>
              <a:t>)</a:t>
            </a:r>
            <a:r>
              <a:rPr lang="en-US" altLang="en-US" sz="1600" b="1" dirty="0">
                <a:solidFill>
                  <a:schemeClr val="tx2"/>
                </a:solidFill>
              </a:rPr>
              <a:t> </a:t>
            </a:r>
            <a:r>
              <a:rPr lang="en-US" altLang="en-US" sz="1600" dirty="0">
                <a:solidFill>
                  <a:schemeClr val="tx2"/>
                </a:solidFill>
              </a:rPr>
              <a:t>(In mitochondria)</a:t>
            </a:r>
          </a:p>
          <a:p>
            <a:endParaRPr lang="en-US" altLang="en-US" sz="1600" dirty="0">
              <a:solidFill>
                <a:schemeClr val="tx2"/>
              </a:solidFill>
            </a:endParaRPr>
          </a:p>
          <a:p>
            <a:r>
              <a:rPr lang="en-US" altLang="en-US" sz="1600" dirty="0">
                <a:solidFill>
                  <a:schemeClr val="tx2"/>
                </a:solidFill>
              </a:rPr>
              <a:t>Acetyl-CoA combines with </a:t>
            </a:r>
            <a:r>
              <a:rPr lang="en-US" altLang="en-US" sz="1600" dirty="0" err="1">
                <a:solidFill>
                  <a:schemeClr val="tx2"/>
                </a:solidFill>
              </a:rPr>
              <a:t>oxaloacetic</a:t>
            </a:r>
            <a:r>
              <a:rPr lang="en-US" altLang="en-US" sz="1600" dirty="0">
                <a:solidFill>
                  <a:schemeClr val="tx2"/>
                </a:solidFill>
              </a:rPr>
              <a:t> acid (4-carbon) to give 6-carbon molecule.  Molecule gradually rearranged and broken down. Co-A is re-used. </a:t>
            </a:r>
            <a:r>
              <a:rPr lang="en-US" altLang="en-US" sz="1600" dirty="0" err="1">
                <a:solidFill>
                  <a:schemeClr val="tx2"/>
                </a:solidFill>
              </a:rPr>
              <a:t>Oxaloacetic</a:t>
            </a:r>
            <a:r>
              <a:rPr lang="en-US" altLang="en-US" sz="1600" dirty="0">
                <a:solidFill>
                  <a:schemeClr val="tx2"/>
                </a:solidFill>
              </a:rPr>
              <a:t> acid regenerated for re-use.</a:t>
            </a:r>
          </a:p>
          <a:p>
            <a:endParaRPr lang="en-US" altLang="en-US" sz="1600" dirty="0">
              <a:solidFill>
                <a:schemeClr val="tx2"/>
              </a:solidFill>
            </a:endParaRPr>
          </a:p>
          <a:p>
            <a:r>
              <a:rPr lang="en-US" altLang="en-US" sz="1600" dirty="0">
                <a:solidFill>
                  <a:schemeClr val="tx2"/>
                </a:solidFill>
              </a:rPr>
              <a:t>2 x 3 NADH + H</a:t>
            </a:r>
            <a:r>
              <a:rPr lang="en-US" altLang="en-US" sz="1600" baseline="30000" dirty="0">
                <a:solidFill>
                  <a:schemeClr val="tx2"/>
                </a:solidFill>
              </a:rPr>
              <a:t>+</a:t>
            </a:r>
            <a:r>
              <a:rPr lang="en-US" altLang="en-US" sz="1600" dirty="0">
                <a:solidFill>
                  <a:schemeClr val="tx2"/>
                </a:solidFill>
              </a:rPr>
              <a:t> produced (2 x 3 because two Acetyl-CoA enter cycle per glucose)</a:t>
            </a:r>
          </a:p>
          <a:p>
            <a:r>
              <a:rPr lang="en-US" altLang="en-US" sz="1600" dirty="0">
                <a:solidFill>
                  <a:schemeClr val="tx2"/>
                </a:solidFill>
              </a:rPr>
              <a:t>2 x 1 FADH</a:t>
            </a:r>
            <a:r>
              <a:rPr lang="en-US" altLang="en-US" sz="1600" baseline="-25000" dirty="0">
                <a:solidFill>
                  <a:schemeClr val="tx2"/>
                </a:solidFill>
              </a:rPr>
              <a:t>2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600" dirty="0">
                <a:solidFill>
                  <a:schemeClr val="tx2"/>
                </a:solidFill>
              </a:rPr>
              <a:t>produced</a:t>
            </a:r>
          </a:p>
          <a:p>
            <a:r>
              <a:rPr lang="en-US" altLang="en-US" sz="1600" dirty="0">
                <a:solidFill>
                  <a:schemeClr val="tx2"/>
                </a:solidFill>
              </a:rPr>
              <a:t>2 x 1GTP produced (later converted to ATP)</a:t>
            </a:r>
          </a:p>
          <a:p>
            <a:r>
              <a:rPr lang="en-US" altLang="en-US" sz="1600" dirty="0">
                <a:solidFill>
                  <a:schemeClr val="tx2"/>
                </a:solidFill>
              </a:rPr>
              <a:t>2 x 2 CO</a:t>
            </a:r>
            <a:r>
              <a:rPr lang="en-US" altLang="en-US" sz="1600" baseline="-25000" dirty="0">
                <a:solidFill>
                  <a:schemeClr val="tx2"/>
                </a:solidFill>
              </a:rPr>
              <a:t>2</a:t>
            </a:r>
            <a:r>
              <a:rPr lang="en-US" altLang="en-US" sz="1600" dirty="0">
                <a:solidFill>
                  <a:schemeClr val="tx2"/>
                </a:solidFill>
              </a:rPr>
              <a:t> released</a:t>
            </a:r>
          </a:p>
          <a:p>
            <a:endParaRPr lang="en-US" altLang="en-US" sz="1600" dirty="0">
              <a:solidFill>
                <a:schemeClr val="tx2"/>
              </a:solidFill>
            </a:endParaRPr>
          </a:p>
          <a:p>
            <a:r>
              <a:rPr lang="en-US" altLang="en-US" sz="1600" dirty="0">
                <a:solidFill>
                  <a:schemeClr val="tx2"/>
                </a:solidFill>
              </a:rPr>
              <a:t>So,   glucose completely broken down to CO</a:t>
            </a:r>
            <a:r>
              <a:rPr lang="en-US" altLang="en-US" sz="1600" baseline="-25000" dirty="0">
                <a:solidFill>
                  <a:schemeClr val="tx2"/>
                </a:solidFill>
              </a:rPr>
              <a:t>2 </a:t>
            </a:r>
            <a:r>
              <a:rPr lang="en-US" altLang="en-US" sz="1600" dirty="0">
                <a:solidFill>
                  <a:schemeClr val="tx2"/>
                </a:solidFill>
              </a:rPr>
              <a:t>and high energy compounds produced</a:t>
            </a:r>
          </a:p>
          <a:p>
            <a:endParaRPr lang="en-US" altLang="en-US" sz="1600" dirty="0">
              <a:solidFill>
                <a:schemeClr val="tx2"/>
              </a:solidFill>
            </a:endParaRPr>
          </a:p>
          <a:p>
            <a:r>
              <a:rPr lang="en-US" altLang="en-US" sz="1600" b="1" u="sng" dirty="0">
                <a:solidFill>
                  <a:schemeClr val="tx2"/>
                </a:solidFill>
              </a:rPr>
              <a:t>Net Gain		</a:t>
            </a:r>
            <a:r>
              <a:rPr lang="en-US" altLang="en-US" sz="1600" b="1" u="sng" dirty="0">
                <a:solidFill>
                  <a:schemeClr val="accent1">
                    <a:lumMod val="25000"/>
                  </a:schemeClr>
                </a:solidFill>
              </a:rPr>
              <a:t>10 NADH + H</a:t>
            </a:r>
            <a:r>
              <a:rPr lang="en-US" altLang="en-US" sz="1600" b="1" baseline="30000" dirty="0">
                <a:solidFill>
                  <a:schemeClr val="accent1">
                    <a:lumMod val="25000"/>
                  </a:schemeClr>
                </a:solidFill>
              </a:rPr>
              <a:t>+</a:t>
            </a:r>
            <a:endParaRPr lang="en-US" altLang="en-US" sz="1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altLang="en-US" sz="1600" b="1" u="sng" dirty="0">
                <a:solidFill>
                  <a:schemeClr val="accent1">
                    <a:lumMod val="25000"/>
                  </a:schemeClr>
                </a:solidFill>
              </a:rPr>
              <a:t>		2 FADH</a:t>
            </a:r>
            <a:r>
              <a:rPr lang="en-US" altLang="en-US" sz="1600" b="1" baseline="-25000" dirty="0">
                <a:solidFill>
                  <a:schemeClr val="accent1">
                    <a:lumMod val="25000"/>
                  </a:schemeClr>
                </a:solidFill>
              </a:rPr>
              <a:t>2</a:t>
            </a:r>
            <a:endParaRPr lang="en-US" altLang="en-US" sz="14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altLang="en-US" sz="1600" b="1" u="sng" dirty="0">
                <a:solidFill>
                  <a:schemeClr val="accent1">
                    <a:lumMod val="25000"/>
                  </a:schemeClr>
                </a:solidFill>
              </a:rPr>
              <a:t>		2 ATP (via GTP) </a:t>
            </a:r>
            <a:r>
              <a:rPr lang="en-US" altLang="en-US" sz="1600" dirty="0">
                <a:solidFill>
                  <a:schemeClr val="tx2"/>
                </a:solidFill>
              </a:rPr>
              <a:t>(This is used directly in the cell)</a:t>
            </a:r>
            <a:endParaRPr lang="en-US" altLang="en-US" sz="1000" dirty="0">
              <a:solidFill>
                <a:srgbClr val="000000"/>
              </a:solidFill>
            </a:endParaRPr>
          </a:p>
          <a:p>
            <a:endParaRPr lang="en-US" altLang="en-US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9.6  An overview of cellular respiration (Layer 3)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24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39725"/>
            <a:ext cx="7697788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9.5  An introduction to electron transport chains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2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20675"/>
            <a:ext cx="73374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6"/>
          <a:stretch>
            <a:fillRect/>
          </a:stretch>
        </p:blipFill>
        <p:spPr bwMode="auto">
          <a:xfrm>
            <a:off x="1295400" y="2209800"/>
            <a:ext cx="6472238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27083" b="14166"/>
          <a:stretch>
            <a:fillRect/>
          </a:stretch>
        </p:blipFill>
        <p:spPr bwMode="auto">
          <a:xfrm>
            <a:off x="4114800" y="304800"/>
            <a:ext cx="36449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>
                <a:ea typeface="ＭＳ Ｐゴシック" panose="020B0600070205080204" pitchFamily="34" charset="-128"/>
              </a:rPr>
              <a:t>Mitochondria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9.14  ATP synthase, a molecular mill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68" name="Picture 5" descr="covermed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2882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 descr="09_14ATPSynthase_L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7275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324725" cy="211138"/>
          </a:xfrm>
        </p:spPr>
        <p:txBody>
          <a:bodyPr/>
          <a:lstStyle/>
          <a:p>
            <a:pPr eaLnBrk="1" hangingPunct="1"/>
            <a:r>
              <a:rPr lang="en-US" altLang="en-US" sz="1500" smtClean="0">
                <a:ea typeface="ＭＳ Ｐゴシック" panose="020B0600070205080204" pitchFamily="34" charset="-128"/>
              </a:rPr>
              <a:t>Figure 9.13  Free-energy change during electron transport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4516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4191000" cy="4019550"/>
          </a:xfrm>
        </p:spPr>
        <p:txBody>
          <a:bodyPr/>
          <a:lstStyle/>
          <a:p>
            <a:pPr eaLnBrk="1" hangingPunct="1"/>
            <a:r>
              <a:rPr lang="en-US" altLang="en-US" sz="1900" smtClean="0">
                <a:ea typeface="ＭＳ Ｐゴシック" panose="020B0600070205080204" pitchFamily="34" charset="-128"/>
              </a:rPr>
              <a:t>FMN	Flavin 				Mononucleotide</a:t>
            </a:r>
          </a:p>
          <a:p>
            <a:pPr eaLnBrk="1" hangingPunct="1"/>
            <a:r>
              <a:rPr lang="en-US" altLang="en-US" sz="1900" smtClean="0">
                <a:ea typeface="ＭＳ Ｐゴシック" panose="020B0600070205080204" pitchFamily="34" charset="-128"/>
              </a:rPr>
              <a:t>FeS		Iron Sulfur 			protein</a:t>
            </a:r>
          </a:p>
          <a:p>
            <a:pPr eaLnBrk="1" hangingPunct="1"/>
            <a:r>
              <a:rPr lang="en-US" altLang="en-US" sz="1900" smtClean="0">
                <a:ea typeface="ＭＳ Ｐゴシック" panose="020B0600070205080204" pitchFamily="34" charset="-128"/>
              </a:rPr>
              <a:t>Q		Ubiquinone</a:t>
            </a:r>
          </a:p>
          <a:p>
            <a:pPr eaLnBrk="1" hangingPunct="1"/>
            <a:r>
              <a:rPr lang="en-US" altLang="en-US" sz="1900" smtClean="0">
                <a:ea typeface="ＭＳ Ｐゴシック" panose="020B0600070205080204" pitchFamily="34" charset="-128"/>
              </a:rPr>
              <a:t>Cyt		Cytochromes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4517" name="Picture 11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56" y="472281"/>
            <a:ext cx="3129995" cy="563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9.15  Chemiosmosis couples the electron transport chain to ATP synthesis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64" name="Picture 9" descr="09_15Chemiosmosis_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8163"/>
            <a:ext cx="762000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57200" y="228600"/>
            <a:ext cx="73914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</a:rPr>
              <a:t>4.   Chemiosmotic ATP Synthesis</a:t>
            </a:r>
            <a:r>
              <a:rPr lang="en-US" altLang="en-US" sz="1600">
                <a:solidFill>
                  <a:schemeClr val="tx2"/>
                </a:solidFill>
              </a:rPr>
              <a:t>: (In inner mitochondrial membrane)</a:t>
            </a:r>
          </a:p>
          <a:p>
            <a:endParaRPr lang="en-US" altLang="en-US" sz="1600">
              <a:solidFill>
                <a:schemeClr val="tx2"/>
              </a:solidFill>
            </a:endParaRPr>
          </a:p>
          <a:p>
            <a:r>
              <a:rPr lang="en-US" altLang="en-US" sz="1600">
                <a:solidFill>
                  <a:schemeClr val="tx2"/>
                </a:solidFill>
              </a:rPr>
              <a:t>NADH + H</a:t>
            </a:r>
            <a:r>
              <a:rPr lang="en-US" altLang="en-US" sz="1600" baseline="30000">
                <a:solidFill>
                  <a:schemeClr val="tx2"/>
                </a:solidFill>
              </a:rPr>
              <a:t>+</a:t>
            </a:r>
            <a:r>
              <a:rPr lang="en-US" altLang="en-US" sz="1600">
                <a:solidFill>
                  <a:schemeClr val="tx2"/>
                </a:solidFill>
              </a:rPr>
              <a:t> releases electrons (2e-) plus hydrogen ions (2H</a:t>
            </a:r>
            <a:r>
              <a:rPr lang="en-US" altLang="en-US" sz="1600" baseline="30000">
                <a:solidFill>
                  <a:schemeClr val="tx2"/>
                </a:solidFill>
              </a:rPr>
              <a:t>+</a:t>
            </a:r>
            <a:r>
              <a:rPr lang="en-US" altLang="en-US" sz="1600">
                <a:solidFill>
                  <a:schemeClr val="tx2"/>
                </a:solidFill>
              </a:rPr>
              <a:t>) to electron transport chain. NAD</a:t>
            </a:r>
            <a:r>
              <a:rPr lang="en-US" altLang="en-US" sz="1600" baseline="30000">
                <a:solidFill>
                  <a:schemeClr val="tx2"/>
                </a:solidFill>
              </a:rPr>
              <a:t>+</a:t>
            </a:r>
            <a:r>
              <a:rPr lang="en-US" altLang="en-US" sz="1600">
                <a:solidFill>
                  <a:schemeClr val="tx2"/>
                </a:solidFill>
              </a:rPr>
              <a:t> goes back to earlier stages and is reused.   Electrons pass across the membrane three times,  carrying 2H</a:t>
            </a:r>
            <a:r>
              <a:rPr lang="en-US" altLang="en-US" sz="1600" baseline="30000">
                <a:solidFill>
                  <a:schemeClr val="tx2"/>
                </a:solidFill>
              </a:rPr>
              <a:t>+</a:t>
            </a:r>
            <a:r>
              <a:rPr lang="en-US" altLang="en-US" sz="1600">
                <a:solidFill>
                  <a:schemeClr val="tx2"/>
                </a:solidFill>
              </a:rPr>
              <a:t> across each time, and leaving them between the inner and outer mitochondrial membranes.  So each NADH +H</a:t>
            </a:r>
            <a:r>
              <a:rPr lang="en-US" altLang="en-US" sz="1600" baseline="30000">
                <a:solidFill>
                  <a:schemeClr val="tx2"/>
                </a:solidFill>
              </a:rPr>
              <a:t>+</a:t>
            </a:r>
            <a:r>
              <a:rPr lang="en-US" altLang="en-US" sz="1600">
                <a:solidFill>
                  <a:schemeClr val="tx2"/>
                </a:solidFill>
              </a:rPr>
              <a:t> carries six hydrogen ions across.  Electrons from FADH</a:t>
            </a:r>
            <a:r>
              <a:rPr lang="en-US" altLang="en-US" sz="1600" baseline="-25000">
                <a:solidFill>
                  <a:schemeClr val="tx2"/>
                </a:solidFill>
              </a:rPr>
              <a:t>2</a:t>
            </a:r>
            <a:r>
              <a:rPr lang="en-US" altLang="en-US" sz="1800" baseline="-25000">
                <a:solidFill>
                  <a:schemeClr val="tx2"/>
                </a:solidFill>
              </a:rPr>
              <a:t> </a:t>
            </a:r>
            <a:r>
              <a:rPr lang="en-US" altLang="en-US" sz="1600">
                <a:solidFill>
                  <a:schemeClr val="tx2"/>
                </a:solidFill>
              </a:rPr>
              <a:t>carry four hydrogen ions across.  FAD is also re-used in CAC.</a:t>
            </a:r>
          </a:p>
          <a:p>
            <a:endParaRPr lang="en-US" altLang="en-US" sz="1600">
              <a:solidFill>
                <a:schemeClr val="tx2"/>
              </a:solidFill>
            </a:endParaRPr>
          </a:p>
          <a:p>
            <a:r>
              <a:rPr lang="en-US" altLang="en-US" sz="1600">
                <a:solidFill>
                  <a:schemeClr val="tx2"/>
                </a:solidFill>
              </a:rPr>
              <a:t>So, for each glucose molecule, 68 hydrogen ions are moved across the inner mitochondrial membrane.      It takes 2 hydrogen ions moving through the ATP synthase enzyme to convert ADP + P</a:t>
            </a:r>
            <a:r>
              <a:rPr lang="en-US" altLang="en-US" sz="1600" baseline="-25000">
                <a:solidFill>
                  <a:schemeClr val="tx2"/>
                </a:solidFill>
              </a:rPr>
              <a:t>i</a:t>
            </a:r>
            <a:r>
              <a:rPr lang="en-US" altLang="en-US" sz="1600">
                <a:solidFill>
                  <a:schemeClr val="tx2"/>
                </a:solidFill>
              </a:rPr>
              <a:t> to ATP (34 total.)</a:t>
            </a:r>
          </a:p>
          <a:p>
            <a:endParaRPr lang="en-US" altLang="en-US" sz="1600">
              <a:solidFill>
                <a:schemeClr val="tx2"/>
              </a:solidFill>
            </a:endParaRPr>
          </a:p>
          <a:p>
            <a:r>
              <a:rPr lang="en-US" altLang="en-US" sz="1600">
                <a:solidFill>
                  <a:schemeClr val="tx2"/>
                </a:solidFill>
              </a:rPr>
              <a:t>The electron pairs must now combine with half of an O</a:t>
            </a:r>
            <a:r>
              <a:rPr lang="en-US" altLang="en-US" sz="1400" baseline="-25000">
                <a:solidFill>
                  <a:schemeClr val="tx2"/>
                </a:solidFill>
              </a:rPr>
              <a:t>2</a:t>
            </a:r>
            <a:r>
              <a:rPr lang="en-US" altLang="en-US" sz="1600">
                <a:solidFill>
                  <a:schemeClr val="tx2"/>
                </a:solidFill>
              </a:rPr>
              <a:t> molecule, and two H+ to give H</a:t>
            </a:r>
            <a:r>
              <a:rPr lang="en-US" altLang="en-US" sz="1600" baseline="-25000">
                <a:solidFill>
                  <a:schemeClr val="tx2"/>
                </a:solidFill>
              </a:rPr>
              <a:t>2</a:t>
            </a:r>
            <a:r>
              <a:rPr lang="en-US" altLang="en-US" sz="1600">
                <a:solidFill>
                  <a:schemeClr val="tx2"/>
                </a:solidFill>
              </a:rPr>
              <a:t>O.  This is the source of the water in the respiration equation.</a:t>
            </a:r>
          </a:p>
          <a:p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62000" y="4267200"/>
            <a:ext cx="64277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 u="sng" dirty="0">
                <a:solidFill>
                  <a:schemeClr val="tx2"/>
                </a:solidFill>
              </a:rPr>
              <a:t>Net Gain		</a:t>
            </a:r>
            <a:r>
              <a:rPr lang="en-US" altLang="en-US" sz="1600" b="1" u="sng" dirty="0">
                <a:solidFill>
                  <a:schemeClr val="accent1">
                    <a:lumMod val="25000"/>
                  </a:schemeClr>
                </a:solidFill>
              </a:rPr>
              <a:t>10 NADH + H</a:t>
            </a:r>
            <a:r>
              <a:rPr lang="en-US" altLang="en-US" sz="1600" b="1" baseline="30000" dirty="0">
                <a:solidFill>
                  <a:schemeClr val="accent1">
                    <a:lumMod val="25000"/>
                  </a:schemeClr>
                </a:solidFill>
              </a:rPr>
              <a:t>+</a:t>
            </a:r>
            <a:endParaRPr lang="en-US" altLang="en-US" sz="1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altLang="en-US" sz="1600" b="1" u="sng" dirty="0">
                <a:solidFill>
                  <a:schemeClr val="accent1">
                    <a:lumMod val="25000"/>
                  </a:schemeClr>
                </a:solidFill>
              </a:rPr>
              <a:t>		2 FADH</a:t>
            </a:r>
            <a:r>
              <a:rPr lang="en-US" altLang="en-US" sz="1600" b="1" baseline="-25000" dirty="0">
                <a:solidFill>
                  <a:schemeClr val="accent1">
                    <a:lumMod val="25000"/>
                  </a:schemeClr>
                </a:solidFill>
              </a:rPr>
              <a:t>2</a:t>
            </a:r>
            <a:endParaRPr lang="en-US" altLang="en-US" sz="14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altLang="en-US" sz="1600" b="1" u="sng" dirty="0">
                <a:solidFill>
                  <a:schemeClr val="accent1">
                    <a:lumMod val="25000"/>
                  </a:schemeClr>
                </a:solidFill>
              </a:rPr>
              <a:t>		2 ATP (via GTP)</a:t>
            </a:r>
            <a:r>
              <a:rPr lang="en-US" altLang="en-US" sz="1600" b="1" u="sng" dirty="0">
                <a:solidFill>
                  <a:schemeClr val="tx2"/>
                </a:solidFill>
              </a:rPr>
              <a:t> </a:t>
            </a:r>
            <a:r>
              <a:rPr lang="en-US" altLang="en-US" sz="1600" dirty="0">
                <a:solidFill>
                  <a:schemeClr val="tx2"/>
                </a:solidFill>
              </a:rPr>
              <a:t>(This is used directly in the cell)</a:t>
            </a:r>
            <a:endParaRPr lang="en-US" altLang="en-US" sz="1000" dirty="0">
              <a:solidFill>
                <a:srgbClr val="000000"/>
              </a:solidFill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9.16  Review: how each molecule of glucose yields many ATP molecules during cellular respiration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60" name="Picture 5" descr="09_16ATPYieldPerGlucose_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3300"/>
            <a:ext cx="76200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04800" y="914400"/>
            <a:ext cx="75438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600">
              <a:solidFill>
                <a:schemeClr val="tx2"/>
              </a:solidFill>
            </a:endParaRPr>
          </a:p>
          <a:p>
            <a:r>
              <a:rPr lang="en-US" altLang="en-US" sz="1600" b="1">
                <a:solidFill>
                  <a:schemeClr val="tx2"/>
                </a:solidFill>
              </a:rPr>
              <a:t>5.    Conclusion</a:t>
            </a:r>
          </a:p>
          <a:p>
            <a:endParaRPr lang="en-US" altLang="en-US" sz="1600">
              <a:solidFill>
                <a:schemeClr val="tx2"/>
              </a:solidFill>
            </a:endParaRPr>
          </a:p>
          <a:p>
            <a:r>
              <a:rPr lang="en-US" altLang="en-US" sz="1600">
                <a:solidFill>
                  <a:schemeClr val="tx2"/>
                </a:solidFill>
              </a:rPr>
              <a:t>So, 34  ATP are formed by chemisosmotic ATP synthesis.  Add these to the net gain of 2 ATP  from the Krebs Cycle to give a grand total of </a:t>
            </a:r>
            <a:r>
              <a:rPr lang="en-US" altLang="en-US" sz="1600" b="1">
                <a:solidFill>
                  <a:schemeClr val="tx2"/>
                </a:solidFill>
              </a:rPr>
              <a:t>36 ATP</a:t>
            </a:r>
            <a:r>
              <a:rPr lang="en-US" altLang="en-US" sz="1600">
                <a:solidFill>
                  <a:schemeClr val="tx2"/>
                </a:solidFill>
              </a:rPr>
              <a:t>s formed from one molecule of glucose as it is broken down to six CO</a:t>
            </a:r>
            <a:r>
              <a:rPr lang="en-US" altLang="en-US" sz="1400">
                <a:solidFill>
                  <a:schemeClr val="tx2"/>
                </a:solidFill>
              </a:rPr>
              <a:t>2</a:t>
            </a:r>
            <a:r>
              <a:rPr lang="en-US" altLang="en-US" sz="1600">
                <a:solidFill>
                  <a:schemeClr val="tx2"/>
                </a:solidFill>
              </a:rPr>
              <a:t> and 6H</a:t>
            </a:r>
            <a:r>
              <a:rPr lang="en-US" altLang="en-US" sz="1600" baseline="-25000">
                <a:solidFill>
                  <a:schemeClr val="tx2"/>
                </a:solidFill>
              </a:rPr>
              <a:t>2</a:t>
            </a:r>
            <a:r>
              <a:rPr lang="en-US" altLang="en-US" sz="1600">
                <a:solidFill>
                  <a:schemeClr val="tx2"/>
                </a:solidFill>
              </a:rPr>
              <a:t>O molecules.  The ATP is then used elsewhere in the cell.</a:t>
            </a:r>
          </a:p>
          <a:p>
            <a:endParaRPr lang="en-US" altLang="en-US" sz="1600">
              <a:solidFill>
                <a:schemeClr val="tx2"/>
              </a:solidFill>
            </a:endParaRPr>
          </a:p>
          <a:p>
            <a:r>
              <a:rPr lang="en-US" altLang="en-US" sz="1600">
                <a:solidFill>
                  <a:schemeClr val="tx2"/>
                </a:solidFill>
              </a:rPr>
              <a:t>Depending on how the cytosolic electrons are transferred to the mitochondria,  yield may include the ATPs from Glycolysis (so, yield may be 38 ATP)</a:t>
            </a:r>
          </a:p>
          <a:p>
            <a:endParaRPr lang="en-US" altLang="en-US" sz="1600">
              <a:solidFill>
                <a:schemeClr val="tx2"/>
              </a:solidFill>
            </a:endParaRPr>
          </a:p>
          <a:p>
            <a:r>
              <a:rPr lang="en-US" altLang="en-US" sz="1600">
                <a:solidFill>
                  <a:schemeClr val="tx2"/>
                </a:solidFill>
              </a:rPr>
              <a:t>Note that this is the theoretical yield.</a:t>
            </a:r>
          </a:p>
          <a:p>
            <a:r>
              <a:rPr lang="en-US" altLang="en-US" sz="1600">
                <a:solidFill>
                  <a:schemeClr val="tx2"/>
                </a:solidFill>
              </a:rPr>
              <a:t>Actual yield is lower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6918325" cy="1020763"/>
          </a:xfrm>
        </p:spPr>
        <p:txBody>
          <a:bodyPr/>
          <a:lstStyle/>
          <a:p>
            <a:pPr eaLnBrk="1" hangingPunct="1"/>
            <a:r>
              <a:rPr lang="en-US" altLang="en-US" sz="2700" smtClean="0">
                <a:ea typeface="ＭＳ Ｐゴシック" panose="020B0600070205080204" pitchFamily="34" charset="-128"/>
              </a:rPr>
              <a:t>REDOX (Reduction/Oxidation)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324725" cy="3714750"/>
          </a:xfrm>
        </p:spPr>
        <p:txBody>
          <a:bodyPr/>
          <a:lstStyle/>
          <a:p>
            <a:pPr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Redox can involve loss or gain of an electron or a hydrogen (contains an electron)</a:t>
            </a:r>
          </a:p>
          <a:p>
            <a:pPr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C</a:t>
            </a:r>
            <a:r>
              <a:rPr lang="en-US" altLang="en-US" sz="1700" baseline="-25000" smtClean="0">
                <a:ea typeface="ＭＳ Ｐゴシック" panose="020B0600070205080204" pitchFamily="34" charset="-128"/>
              </a:rPr>
              <a:t>6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H</a:t>
            </a:r>
            <a:r>
              <a:rPr lang="en-US" altLang="en-US" sz="1700" baseline="-25000" smtClean="0">
                <a:ea typeface="ＭＳ Ｐゴシック" panose="020B0600070205080204" pitchFamily="34" charset="-128"/>
              </a:rPr>
              <a:t>12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O</a:t>
            </a:r>
            <a:r>
              <a:rPr lang="en-US" altLang="en-US" sz="1700" baseline="-25000" smtClean="0">
                <a:ea typeface="ＭＳ Ｐゴシック" panose="020B0600070205080204" pitchFamily="34" charset="-128"/>
              </a:rPr>
              <a:t>6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 + 6O</a:t>
            </a:r>
            <a:r>
              <a:rPr lang="en-US" altLang="en-US" sz="1700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 ---&gt; 6CO</a:t>
            </a:r>
            <a:r>
              <a:rPr lang="en-US" altLang="en-US" sz="1700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 + 6H</a:t>
            </a:r>
            <a:r>
              <a:rPr lang="en-US" altLang="en-US" sz="1700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O</a:t>
            </a:r>
          </a:p>
          <a:p>
            <a:pPr lvl="1" eaLnBrk="1" hangingPunct="1"/>
            <a:r>
              <a:rPr lang="en-US" altLang="en-US" sz="1500" smtClean="0">
                <a:ea typeface="ＭＳ Ｐゴシック" panose="020B0600070205080204" pitchFamily="34" charset="-128"/>
              </a:rPr>
              <a:t>Carbon loses hydrogen therefore is </a:t>
            </a:r>
            <a:r>
              <a:rPr lang="en-US" altLang="en-US" sz="150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oxidized.</a:t>
            </a:r>
            <a:endParaRPr lang="en-US" altLang="en-US" sz="150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500" smtClean="0">
                <a:ea typeface="ＭＳ Ｐゴシック" panose="020B0600070205080204" pitchFamily="34" charset="-128"/>
              </a:rPr>
              <a:t>Oxygen gains hydrogen therefore is </a:t>
            </a:r>
            <a:r>
              <a:rPr lang="en-US" altLang="en-US" sz="150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reduced.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4" descr="0163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7" b="6563"/>
          <a:stretch>
            <a:fillRect/>
          </a:stretch>
        </p:blipFill>
        <p:spPr bwMode="auto">
          <a:xfrm>
            <a:off x="2057400" y="3178175"/>
            <a:ext cx="52578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9.18  Pyruvate as a key juncture in catabolism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56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878388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8255" r="51309" b="4245"/>
          <a:stretch>
            <a:fillRect/>
          </a:stretch>
        </p:blipFill>
        <p:spPr bwMode="auto">
          <a:xfrm>
            <a:off x="6022975" y="304800"/>
            <a:ext cx="18907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image" title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2" t="12437" r="27939" b="7594"/>
          <a:stretch>
            <a:fillRect/>
          </a:stretch>
        </p:blipFill>
        <p:spPr bwMode="auto">
          <a:xfrm>
            <a:off x="6021388" y="3398838"/>
            <a:ext cx="18859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9.17a  Fermentation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04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611663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8255" r="51309" b="4245"/>
          <a:stretch>
            <a:fillRect/>
          </a:stretch>
        </p:blipFill>
        <p:spPr bwMode="auto">
          <a:xfrm>
            <a:off x="228600" y="609600"/>
            <a:ext cx="14303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9.17b  Fermentation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52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304800"/>
            <a:ext cx="59499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2" t="12437" r="27939" b="7594"/>
          <a:stretch>
            <a:fillRect/>
          </a:stretch>
        </p:blipFill>
        <p:spPr bwMode="auto">
          <a:xfrm>
            <a:off x="95250" y="323850"/>
            <a:ext cx="188595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9.20  The control of cellular respiration 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900" name="Picture 5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37322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9.19  The catabolism of various food molecules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948" name="Picture 5" descr="09_19Catabolism_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4956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0" y="5581650"/>
            <a:ext cx="2035175" cy="407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/>
              <a:t>Cell and Organismal Biology 2009</a:t>
            </a:r>
            <a:endParaRPr lang="en-US" altLang="en-US" sz="1200"/>
          </a:p>
        </p:txBody>
      </p:sp>
      <p:pic>
        <p:nvPicPr>
          <p:cNvPr id="84995" name="Picture 2" descr="0198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288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0195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523163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7" descr="image" title="image"/>
          <p:cNvGrpSpPr>
            <a:grpSpLocks/>
          </p:cNvGrpSpPr>
          <p:nvPr/>
        </p:nvGrpSpPr>
        <p:grpSpPr bwMode="auto">
          <a:xfrm>
            <a:off x="487363" y="244475"/>
            <a:ext cx="2633662" cy="5702300"/>
            <a:chOff x="224" y="72"/>
            <a:chExt cx="1659" cy="3592"/>
          </a:xfrm>
        </p:grpSpPr>
        <p:pic>
          <p:nvPicPr>
            <p:cNvPr id="89093" name="Picture 2" descr="0199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052" b="9982"/>
            <a:stretch>
              <a:fillRect/>
            </a:stretch>
          </p:blipFill>
          <p:spPr bwMode="auto">
            <a:xfrm>
              <a:off x="226" y="72"/>
              <a:ext cx="1646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4" name="Picture 3" descr="0199b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2005" r="38580"/>
            <a:stretch>
              <a:fillRect/>
            </a:stretch>
          </p:blipFill>
          <p:spPr bwMode="auto">
            <a:xfrm>
              <a:off x="224" y="1760"/>
              <a:ext cx="1659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09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246063"/>
            <a:ext cx="4683125" cy="102076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ymbol" panose="05050102010706020507" pitchFamily="18" charset="2"/>
                <a:ea typeface="ＭＳ Ｐゴシック" panose="020B0600070205080204" pitchFamily="34" charset="-128"/>
              </a:rPr>
              <a:t>b</a:t>
            </a:r>
            <a:r>
              <a:rPr lang="en-US" altLang="en-US" smtClean="0">
                <a:ea typeface="ＭＳ Ｐゴシック" panose="020B0600070205080204" pitchFamily="34" charset="-128"/>
              </a:rPr>
              <a:t>-oxidation</a:t>
            </a:r>
          </a:p>
        </p:txBody>
      </p:sp>
      <p:sp>
        <p:nvSpPr>
          <p:cNvPr id="8909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733800" y="1428750"/>
            <a:ext cx="3997325" cy="4043363"/>
          </a:xfrm>
        </p:spPr>
        <p:txBody>
          <a:bodyPr/>
          <a:lstStyle/>
          <a:p>
            <a:pPr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Invest ATP to prime system (</a:t>
            </a:r>
            <a:r>
              <a:rPr lang="en-US" altLang="en-US" sz="250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-1ATP)</a:t>
            </a:r>
            <a:endParaRPr lang="en-US" altLang="en-US" sz="25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Harvest FADH2 </a:t>
            </a:r>
            <a:r>
              <a:rPr lang="en-US" altLang="en-US" sz="250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(2ATP)</a:t>
            </a:r>
            <a:endParaRPr lang="en-US" altLang="en-US" sz="25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Harvest NADH </a:t>
            </a:r>
            <a:r>
              <a:rPr lang="en-US" altLang="en-US" sz="250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(3ATP)</a:t>
            </a:r>
          </a:p>
          <a:p>
            <a:pPr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Net gain</a:t>
            </a:r>
            <a:r>
              <a:rPr lang="en-US" altLang="en-US" sz="250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 4ATP</a:t>
            </a:r>
          </a:p>
          <a:p>
            <a:pPr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Plus </a:t>
            </a:r>
            <a:r>
              <a:rPr lang="en-US" altLang="en-US" sz="250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12 ATP </a:t>
            </a:r>
            <a:r>
              <a:rPr lang="en-US" altLang="en-US" sz="2500" smtClean="0">
                <a:ea typeface="ＭＳ Ｐゴシック" panose="020B0600070205080204" pitchFamily="34" charset="-128"/>
              </a:rPr>
              <a:t>from Krebs 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9.3  Methane combustion as an energy-yielding redox reaction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07" name="Line 1027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1028" descr="09_03MethaneCombustRedox_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827838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09_04NADElectronShuttle_L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71628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9.4  Nicotinamide Adenine Dinucleotide</a:t>
            </a:r>
            <a:r>
              <a:rPr lang="en-US" altLang="en-US" sz="1500" baseline="300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as an electron shuttle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6" name="Line 1028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Rectangle 1029"/>
          <p:cNvSpPr>
            <a:spLocks noChangeArrowheads="1"/>
          </p:cNvSpPr>
          <p:nvPr/>
        </p:nvSpPr>
        <p:spPr bwMode="auto">
          <a:xfrm>
            <a:off x="4648200" y="4953000"/>
            <a:ext cx="2443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</a:rPr>
              <a:t>FAD +2H      FADH</a:t>
            </a:r>
            <a:r>
              <a:rPr lang="en-US" altLang="en-US" sz="2000" baseline="-25000" dirty="0">
                <a:solidFill>
                  <a:srgbClr val="000000"/>
                </a:solidFill>
              </a:rPr>
              <a:t>2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3558" name="Line 1030"/>
          <p:cNvSpPr>
            <a:spLocks noChangeShapeType="1"/>
          </p:cNvSpPr>
          <p:nvPr/>
        </p:nvSpPr>
        <p:spPr bwMode="auto">
          <a:xfrm>
            <a:off x="5853113" y="5126038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1031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304800"/>
            <a:ext cx="6918325" cy="4302125"/>
          </a:xfrm>
        </p:spPr>
        <p:txBody>
          <a:bodyPr/>
          <a:lstStyle/>
          <a:p>
            <a:pPr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NAD</a:t>
            </a:r>
            <a:r>
              <a:rPr lang="en-US" altLang="en-US" sz="1700" baseline="30000" smtClean="0">
                <a:ea typeface="ＭＳ Ｐゴシック" panose="020B0600070205080204" pitchFamily="34" charset="-128"/>
              </a:rPr>
              <a:t>+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 is reduced to form NADH by gaining a hydrogen atom..and an electron to balance the charge</a:t>
            </a:r>
          </a:p>
          <a:p>
            <a:pPr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The electron come from water therefore a proton is formed</a:t>
            </a:r>
          </a:p>
          <a:p>
            <a:pPr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Therefore…</a:t>
            </a:r>
          </a:p>
          <a:p>
            <a:pPr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NAD</a:t>
            </a:r>
            <a:r>
              <a:rPr lang="en-US" altLang="en-US" sz="1700" baseline="30000" smtClean="0">
                <a:ea typeface="ＭＳ Ｐゴシック" panose="020B0600070205080204" pitchFamily="34" charset="-128"/>
              </a:rPr>
              <a:t>+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 &gt; NADH + H</a:t>
            </a:r>
            <a:r>
              <a:rPr lang="en-US" altLang="en-US" sz="1700" baseline="30000" smtClean="0">
                <a:ea typeface="ＭＳ Ｐゴシック" panose="020B0600070205080204" pitchFamily="34" charset="-128"/>
              </a:rPr>
              <a:t>+</a:t>
            </a:r>
            <a:endParaRPr lang="en-US" altLang="en-US" sz="21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5581650"/>
            <a:ext cx="2035175" cy="407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/>
              <a:t>Cell and Organismal Biology 2009</a:t>
            </a:r>
            <a:endParaRPr lang="en-US" altLang="en-US" sz="1200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6.8  The structure and hydrolysis of ATP</a:t>
            </a:r>
            <a:b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04" name="Line 1027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8"/>
          <p:cNvSpPr>
            <a:spLocks noChangeArrowheads="1"/>
          </p:cNvSpPr>
          <p:nvPr/>
        </p:nvSpPr>
        <p:spPr bwMode="auto">
          <a:xfrm>
            <a:off x="304800" y="68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25606" name="Group 1029" descr="image" title="image"/>
          <p:cNvGrpSpPr>
            <a:grpSpLocks/>
          </p:cNvGrpSpPr>
          <p:nvPr/>
        </p:nvGrpSpPr>
        <p:grpSpPr bwMode="auto">
          <a:xfrm>
            <a:off x="61913" y="381000"/>
            <a:ext cx="8007350" cy="5427663"/>
            <a:chOff x="39" y="325"/>
            <a:chExt cx="5044" cy="3419"/>
          </a:xfrm>
        </p:grpSpPr>
        <p:pic>
          <p:nvPicPr>
            <p:cNvPr id="25607" name="Picture 1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325"/>
              <a:ext cx="5044" cy="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1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5" t="6859" r="11964" b="12274"/>
            <a:stretch>
              <a:fillRect/>
            </a:stretch>
          </p:blipFill>
          <p:spPr bwMode="auto">
            <a:xfrm>
              <a:off x="3312" y="622"/>
              <a:ext cx="1718" cy="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Rectangle 1032"/>
            <p:cNvSpPr>
              <a:spLocks noChangeArrowheads="1"/>
            </p:cNvSpPr>
            <p:nvPr/>
          </p:nvSpPr>
          <p:spPr bwMode="auto">
            <a:xfrm>
              <a:off x="288" y="480"/>
              <a:ext cx="10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bg2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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5581650"/>
            <a:ext cx="2035175" cy="407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/>
              <a:t>Cell and Organismal Biology 2009</a:t>
            </a:r>
            <a:endParaRPr lang="en-US" altLang="en-US" sz="1200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6.10  The ATP cycle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2" name="Line 1027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53" name="Picture 1028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231900"/>
            <a:ext cx="7951788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2813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8.11  A review of how ATP drives cellular work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699" name="Line 1027" descr="image" title="image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7" name="Rectangle 1029"/>
          <p:cNvSpPr>
            <a:spLocks noChangeArrowheads="1"/>
          </p:cNvSpPr>
          <p:nvPr/>
        </p:nvSpPr>
        <p:spPr bwMode="auto">
          <a:xfrm>
            <a:off x="152400" y="4876800"/>
            <a:ext cx="7772400" cy="66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</a:pPr>
            <a:r>
              <a:rPr lang="en-US" altLang="en-US" sz="2100" dirty="0"/>
              <a:t>ATP also provides phosphates and energy to phosphorylate and therefore activate or deactivate proteins</a:t>
            </a:r>
            <a:endParaRPr lang="en-US" altLang="en-US" sz="2500" dirty="0">
              <a:latin typeface="Palatino" charset="0"/>
            </a:endParaRPr>
          </a:p>
        </p:txBody>
      </p:sp>
      <p:sp>
        <p:nvSpPr>
          <p:cNvPr id="29701" name="Rectangle 1030"/>
          <p:cNvSpPr>
            <a:spLocks noRot="1" noChangeArrowheads="1"/>
          </p:cNvSpPr>
          <p:nvPr/>
        </p:nvSpPr>
        <p:spPr bwMode="auto">
          <a:xfrm>
            <a:off x="228600" y="381000"/>
            <a:ext cx="73247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/>
              <a:t>Roles for ATP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9702" name="Picture 1031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81000"/>
            <a:ext cx="43830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6918325" cy="1020763"/>
          </a:xfrm>
        </p:spPr>
        <p:txBody>
          <a:bodyPr/>
          <a:lstStyle/>
          <a:p>
            <a:pPr algn="l"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2 ways to make ATP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4800600" cy="192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300" smtClean="0">
                <a:ea typeface="ＭＳ Ｐゴシック" panose="020B0600070205080204" pitchFamily="34" charset="-128"/>
              </a:rPr>
              <a:t>Substrate level phosphorylation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100" smtClean="0">
                <a:ea typeface="ＭＳ Ｐゴシック" panose="020B0600070205080204" pitchFamily="34" charset="-128"/>
              </a:rPr>
              <a:t>Transfer of a phosphate from an organic molecule to ADP to form ATP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100" smtClean="0">
                <a:ea typeface="ＭＳ Ｐゴシック" panose="020B0600070205080204" pitchFamily="34" charset="-128"/>
              </a:rPr>
              <a:t>Phosphoenolpyruvate (PEP)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1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>
                <a:ea typeface="ＭＳ Ｐゴシック" panose="020B0600070205080204" pitchFamily="34" charset="-128"/>
              </a:rPr>
              <a:t>Oxidative phosphorylation/electron transport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100" smtClean="0">
                <a:ea typeface="ＭＳ Ｐゴシック" panose="020B0600070205080204" pitchFamily="34" charset="-128"/>
              </a:rPr>
              <a:t>Use of NADH + H</a:t>
            </a:r>
            <a:r>
              <a:rPr lang="en-US" altLang="en-US" sz="1100" baseline="30000" smtClean="0">
                <a:ea typeface="ＭＳ Ｐゴシック" panose="020B0600070205080204" pitchFamily="34" charset="-128"/>
              </a:rPr>
              <a:t>+</a:t>
            </a:r>
            <a:r>
              <a:rPr lang="en-US" altLang="en-US" sz="1100" smtClean="0">
                <a:ea typeface="ＭＳ Ｐゴシック" panose="020B0600070205080204" pitchFamily="34" charset="-128"/>
              </a:rPr>
              <a:t> (reduced form) to provide energy to make ATP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100" smtClean="0">
                <a:ea typeface="ＭＳ Ｐゴシック" panose="020B0600070205080204" pitchFamily="34" charset="-128"/>
              </a:rPr>
              <a:t>Requires presence of oxygen </a:t>
            </a:r>
            <a:r>
              <a:rPr lang="en-US" altLang="en-US" sz="1300" smtClean="0">
                <a:ea typeface="ＭＳ Ｐゴシック" panose="020B0600070205080204" pitchFamily="34" charset="-128"/>
              </a:rPr>
              <a:t>(O</a:t>
            </a:r>
            <a:r>
              <a:rPr lang="en-US" altLang="en-US" sz="1300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sz="1300" smtClean="0">
                <a:ea typeface="ＭＳ Ｐゴシック" panose="020B0600070205080204" pitchFamily="34" charset="-128"/>
              </a:rPr>
              <a:t>)</a:t>
            </a:r>
            <a:endParaRPr lang="en-US" altLang="en-US" sz="1700" smtClean="0">
              <a:latin typeface="Palatino" charset="0"/>
              <a:ea typeface="ＭＳ Ｐゴシック" panose="020B0600070205080204" pitchFamily="34" charset="-128"/>
            </a:endParaRPr>
          </a:p>
        </p:txBody>
      </p:sp>
      <p:pic>
        <p:nvPicPr>
          <p:cNvPr id="31748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06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09_07Phosphorylation_L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267200"/>
            <a:ext cx="48768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46300117</TotalTime>
  <Pages>14</Pages>
  <Words>1083</Words>
  <Application>Microsoft Office PowerPoint</Application>
  <PresentationFormat>Custom</PresentationFormat>
  <Paragraphs>133</Paragraphs>
  <Slides>37</Slides>
  <Notes>37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Geneva</vt:lpstr>
      <vt:lpstr>Palatino</vt:lpstr>
      <vt:lpstr>Symbol</vt:lpstr>
      <vt:lpstr>Times New Roman</vt:lpstr>
      <vt:lpstr>Wingdings</vt:lpstr>
      <vt:lpstr>Default Design</vt:lpstr>
      <vt:lpstr>Chapter 9  Cellular respiration: Harvesting Chemical energy</vt:lpstr>
      <vt:lpstr>Figure 9.1  Energy flow and chemical recycling in ecosystems</vt:lpstr>
      <vt:lpstr>REDOX (Reduction/Oxidation)</vt:lpstr>
      <vt:lpstr>Figure 9.3  Methane combustion as an energy-yielding redox reaction</vt:lpstr>
      <vt:lpstr>Figure 9.4  Nicotinamide Adenine Dinucleotide+ as an electron shuttle</vt:lpstr>
      <vt:lpstr>Figure 6.8  The structure and hydrolysis of ATP </vt:lpstr>
      <vt:lpstr>Figure 6.10  The ATP cycle</vt:lpstr>
      <vt:lpstr>8.11  A review of how ATP drives cellular work</vt:lpstr>
      <vt:lpstr>2 ways to make ATP</vt:lpstr>
      <vt:lpstr>Mitochondria</vt:lpstr>
      <vt:lpstr>Figure 9.6  An overview of cellular respiration (Layer 3)</vt:lpstr>
      <vt:lpstr>Glucose</vt:lpstr>
      <vt:lpstr>Figure 9.9  A closer look at glycolysis: energy investment phase (Layer 2)</vt:lpstr>
      <vt:lpstr>Figure 9.9  A closer look at glycolysis: energy payoff phase (Layer 4)</vt:lpstr>
      <vt:lpstr>PowerPoint Presentation</vt:lpstr>
      <vt:lpstr>Figure 9.6  An overview of cellular respiration (Layer 3)</vt:lpstr>
      <vt:lpstr>Figure 9.10  Conversion of pyruvate to acetyl CoA, the junction between glycolysis and the Krebs cycle (Citric Acid Cycle)</vt:lpstr>
      <vt:lpstr>Figure 9.11  A summary of the Krebs cycle</vt:lpstr>
      <vt:lpstr>Figure 9.11  A closer look at the Krebs cycle (Layer 4)</vt:lpstr>
      <vt:lpstr>PowerPoint Presentation</vt:lpstr>
      <vt:lpstr>Figure 9.6  An overview of cellular respiration (Layer 3)</vt:lpstr>
      <vt:lpstr>Figure 9.5  An introduction to electron transport chains</vt:lpstr>
      <vt:lpstr>Mitochondria</vt:lpstr>
      <vt:lpstr>Figure 9.14  ATP synthase, a molecular mill</vt:lpstr>
      <vt:lpstr>Figure 9.13  Free-energy change during electron transport</vt:lpstr>
      <vt:lpstr>Figure 9.15  Chemiosmosis couples the electron transport chain to ATP synthesis</vt:lpstr>
      <vt:lpstr>PowerPoint Presentation</vt:lpstr>
      <vt:lpstr>Figure 9.16  Review: how each molecule of glucose yields many ATP molecules during cellular respiration</vt:lpstr>
      <vt:lpstr>PowerPoint Presentation</vt:lpstr>
      <vt:lpstr>Figure 9.18  Pyruvate as a key juncture in catabolism</vt:lpstr>
      <vt:lpstr>Figure 9.17a  Fermentation</vt:lpstr>
      <vt:lpstr>Figure 9.17b  Fermentation</vt:lpstr>
      <vt:lpstr>Figure 9.20  The control of cellular respiration </vt:lpstr>
      <vt:lpstr>Figure 9.19  The catabolism of various food molecules</vt:lpstr>
      <vt:lpstr>PowerPoint Presentation</vt:lpstr>
      <vt:lpstr>PowerPoint Presentation</vt:lpstr>
      <vt:lpstr>b-oxidation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Cellularrespiration</dc:title>
  <dc:subject>Biology, 6e</dc:subject>
  <dc:creator>Raven/Johnson</dc:creator>
  <cp:keywords/>
  <dc:description/>
  <cp:lastModifiedBy>Swerdlow, Greg</cp:lastModifiedBy>
  <cp:revision>141</cp:revision>
  <cp:lastPrinted>2009-04-22T19:24:48Z</cp:lastPrinted>
  <dcterms:created xsi:type="dcterms:W3CDTF">2012-12-12T15:48:55Z</dcterms:created>
  <dcterms:modified xsi:type="dcterms:W3CDTF">2023-04-03T16:18:06Z</dcterms:modified>
</cp:coreProperties>
</file>