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</p:sldMasterIdLst>
  <p:notesMasterIdLst>
    <p:notesMasterId r:id="rId33"/>
  </p:notesMasterIdLst>
  <p:sldIdLst>
    <p:sldId id="256" r:id="rId16"/>
    <p:sldId id="284" r:id="rId17"/>
    <p:sldId id="285" r:id="rId18"/>
    <p:sldId id="286" r:id="rId19"/>
    <p:sldId id="287" r:id="rId20"/>
    <p:sldId id="288" r:id="rId21"/>
    <p:sldId id="290" r:id="rId22"/>
    <p:sldId id="289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24" y="6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" eaLnBrk="1" hangingPunct="1">
              <a:spcBef>
                <a:spcPts val="588"/>
              </a:spcBef>
            </a:pPr>
            <a:r>
              <a:rPr lang="en-US" altLang="en-US" sz="16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FLuidity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258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1304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1133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8481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75557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9735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9938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799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99879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54143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12594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51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4419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1563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169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7167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049399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8912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8354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03163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92911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73521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3776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2C79C-AFA6-4344-8DB9-2BDCD719A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351390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5849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4998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6279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391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26428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5661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1141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64671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87066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6483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76D35-35DF-4574-B5FE-B0E4070A2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20171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37543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4672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4207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2519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43056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95262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0197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8828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1636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0521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77499-910B-4FA4-B4B8-8F2D3B202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442890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375607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34533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9379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8981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688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48695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69098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0288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55546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281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3DC7B-D5AA-43C2-B6F1-AC33EC7CD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715181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440151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5344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360248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4586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34105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97101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33588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478374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00435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1218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2F784-16C0-419B-8E23-CE36FEC96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56360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26766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170394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77864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40690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34748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8625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D7AD9-D764-4729-AD01-9665E08D8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82576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8358F-DC93-4CAE-86D5-00CFC1A27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3245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946F8-C02B-4939-BE26-FD15A86FF2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8737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8755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C6CB3-D291-42DB-A72D-3B0C3CFE8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8912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C8862-910E-4F97-8012-EF4EF7755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7819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130175"/>
            <a:ext cx="2927350" cy="9623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30175"/>
            <a:ext cx="8629650" cy="9623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23CEE-9B2A-48FF-8B91-B69F76344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35447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597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3352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5042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46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0572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46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1041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74031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26510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67540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0325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6715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4480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1135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62166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916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228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888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8051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82274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8664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81562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6554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2481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2536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892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78890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7423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483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8602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7465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83615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89833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76710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7821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462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0853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5055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562000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192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8762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3660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4281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11123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007674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35820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3134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1650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1353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8686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4336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32724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566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5788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5570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99198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94882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74361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9178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211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5168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746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56454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35085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9461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48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1227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68667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57474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3319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3971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3243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673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071207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2247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8405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3391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7012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7752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5761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28727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84013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70311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916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0175"/>
            <a:ext cx="117094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108599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273300"/>
            <a:ext cx="11709400" cy="74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10859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652125" y="8882063"/>
            <a:ext cx="3683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82F7A28-2F46-4CE3-AB7E-79DA5E0F8D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ftr="0" dt="0"/>
  <p:txStyles>
    <p:titleStyle>
      <a:lvl1pPr marL="6350" indent="-63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6350" indent="-63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panose="020B0604020202020204" pitchFamily="34" charset="0"/>
        </a:defRPr>
      </a:lvl2pPr>
      <a:lvl3pPr marL="6350" indent="-63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panose="020B0604020202020204" pitchFamily="34" charset="0"/>
        </a:defRPr>
      </a:lvl3pPr>
      <a:lvl4pPr marL="6350" indent="-63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panose="020B0604020202020204" pitchFamily="34" charset="0"/>
        </a:defRPr>
      </a:lvl4pPr>
      <a:lvl5pPr marL="6350" indent="-63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panose="020B0604020202020204" pitchFamily="34" charset="0"/>
        </a:defRPr>
      </a:lvl5pPr>
      <a:lvl6pPr marL="463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6pPr>
      <a:lvl7pPr marL="920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7pPr>
      <a:lvl8pPr marL="1377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8pPr>
      <a:lvl9pPr marL="18351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1100"/>
        </a:spcBef>
        <a:spcAft>
          <a:spcPct val="0"/>
        </a:spcAft>
        <a:buSzPct val="100000"/>
        <a:buFont typeface="Arial" panose="020B0604020202020204" pitchFamily="34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eaLnBrk="0" fontAlgn="base" hangingPunct="0">
        <a:spcBef>
          <a:spcPts val="900"/>
        </a:spcBef>
        <a:spcAft>
          <a:spcPct val="0"/>
        </a:spcAft>
        <a:buSzPct val="100000"/>
        <a:buFont typeface="Arial" panose="020B0604020202020204" pitchFamily="34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eaLnBrk="0" fontAlgn="base" hangingPunct="0"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03488" indent="-228600" algn="l" rtl="0" fontAlgn="base">
        <a:spcBef>
          <a:spcPts val="700"/>
        </a:spcBef>
        <a:spcAft>
          <a:spcPct val="0"/>
        </a:spcAft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700"/>
        </a:spcBef>
        <a:spcAft>
          <a:spcPct val="0"/>
        </a:spcAft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700"/>
        </a:spcBef>
        <a:spcAft>
          <a:spcPct val="0"/>
        </a:spcAft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700"/>
        </a:spcBef>
        <a:spcAft>
          <a:spcPct val="0"/>
        </a:spcAft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Biochemistry 	</a:t>
            </a:r>
          </a:p>
        </p:txBody>
      </p:sp>
      <p:sp>
        <p:nvSpPr>
          <p:cNvPr id="18637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smtClean="0"/>
              <a:t>Part 2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1" descr="Guessing these are the Lipids to go with last slide" title="Guessing these are the Lipids to go with last slid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22263"/>
            <a:ext cx="8301037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Rectangle 2"/>
          <p:cNvSpPr>
            <a:spLocks/>
          </p:cNvSpPr>
          <p:nvPr/>
        </p:nvSpPr>
        <p:spPr bwMode="auto">
          <a:xfrm>
            <a:off x="2936875" y="3454400"/>
            <a:ext cx="4902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Dehydration reaction in the synthesis of a fat</a:t>
            </a:r>
          </a:p>
        </p:txBody>
      </p:sp>
      <p:sp>
        <p:nvSpPr>
          <p:cNvPr id="195588" name="Rectangle 3"/>
          <p:cNvSpPr>
            <a:spLocks/>
          </p:cNvSpPr>
          <p:nvPr/>
        </p:nvSpPr>
        <p:spPr bwMode="auto">
          <a:xfrm>
            <a:off x="3094038" y="4230688"/>
            <a:ext cx="1277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Ester linkage</a:t>
            </a:r>
          </a:p>
        </p:txBody>
      </p:sp>
      <p:sp>
        <p:nvSpPr>
          <p:cNvPr id="195589" name="Rectangle 4"/>
          <p:cNvSpPr>
            <a:spLocks/>
          </p:cNvSpPr>
          <p:nvPr/>
        </p:nvSpPr>
        <p:spPr bwMode="auto">
          <a:xfrm>
            <a:off x="2957513" y="8915400"/>
            <a:ext cx="3175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Fat molecule (triacylglycerol)</a:t>
            </a:r>
          </a:p>
        </p:txBody>
      </p:sp>
      <p:sp>
        <p:nvSpPr>
          <p:cNvPr id="195590" name="Rectangle 5"/>
          <p:cNvSpPr>
            <a:spLocks/>
          </p:cNvSpPr>
          <p:nvPr/>
        </p:nvSpPr>
        <p:spPr bwMode="auto">
          <a:xfrm>
            <a:off x="6838950" y="1739900"/>
            <a:ext cx="13795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Fatty acid</a:t>
            </a:r>
          </a:p>
          <a:p>
            <a:pPr eaLnBrk="1" hangingPunct="1"/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(palmitic acid)</a:t>
            </a:r>
          </a:p>
        </p:txBody>
      </p:sp>
      <p:sp>
        <p:nvSpPr>
          <p:cNvPr id="195591" name="Freeform 6"/>
          <p:cNvSpPr>
            <a:spLocks/>
          </p:cNvSpPr>
          <p:nvPr/>
        </p:nvSpPr>
        <p:spPr bwMode="auto">
          <a:xfrm rot="-5400000">
            <a:off x="3629819" y="4207669"/>
            <a:ext cx="261938" cy="711200"/>
          </a:xfrm>
          <a:custGeom>
            <a:avLst/>
            <a:gdLst>
              <a:gd name="T0" fmla="*/ 0 w 21600"/>
              <a:gd name="T1" fmla="*/ 0 h 21600"/>
              <a:gd name="T2" fmla="*/ 130969 w 21600"/>
              <a:gd name="T3" fmla="*/ 59267 h 21600"/>
              <a:gd name="T4" fmla="*/ 130969 w 21600"/>
              <a:gd name="T5" fmla="*/ 296333 h 21600"/>
              <a:gd name="T6" fmla="*/ 261938 w 21600"/>
              <a:gd name="T7" fmla="*/ 355600 h 21600"/>
              <a:gd name="T8" fmla="*/ 130969 w 21600"/>
              <a:gd name="T9" fmla="*/ 414867 h 21600"/>
              <a:gd name="T10" fmla="*/ 130969 w 21600"/>
              <a:gd name="T11" fmla="*/ 651933 h 21600"/>
              <a:gd name="T12" fmla="*/ 0 w 21600"/>
              <a:gd name="T13" fmla="*/ 71120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1" descr="mmmmmmmm.. butter" title="mmmmmmmm.. butter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0"/>
            <a:ext cx="7967662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Rectangle 2"/>
          <p:cNvSpPr>
            <a:spLocks/>
          </p:cNvSpPr>
          <p:nvPr/>
        </p:nvSpPr>
        <p:spPr bwMode="auto">
          <a:xfrm>
            <a:off x="5483225" y="3497263"/>
            <a:ext cx="3009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Saturated fat and fatty acid.</a:t>
            </a:r>
          </a:p>
        </p:txBody>
      </p:sp>
      <p:sp>
        <p:nvSpPr>
          <p:cNvPr id="196612" name="Rectangle 3"/>
          <p:cNvSpPr>
            <a:spLocks/>
          </p:cNvSpPr>
          <p:nvPr/>
        </p:nvSpPr>
        <p:spPr bwMode="auto">
          <a:xfrm>
            <a:off x="5654675" y="8823325"/>
            <a:ext cx="3290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Unsaturated fat and fatty acid.</a:t>
            </a:r>
          </a:p>
        </p:txBody>
      </p:sp>
      <p:sp>
        <p:nvSpPr>
          <p:cNvPr id="196613" name="Rectangle 4"/>
          <p:cNvSpPr>
            <a:spLocks/>
          </p:cNvSpPr>
          <p:nvPr/>
        </p:nvSpPr>
        <p:spPr bwMode="auto">
          <a:xfrm>
            <a:off x="10831513" y="2216150"/>
            <a:ext cx="12969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Stearic acid</a:t>
            </a:r>
          </a:p>
        </p:txBody>
      </p:sp>
      <p:sp>
        <p:nvSpPr>
          <p:cNvPr id="196614" name="Rectangle 5"/>
          <p:cNvSpPr>
            <a:spLocks/>
          </p:cNvSpPr>
          <p:nvPr/>
        </p:nvSpPr>
        <p:spPr bwMode="auto">
          <a:xfrm>
            <a:off x="11622088" y="6472238"/>
            <a:ext cx="1092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Oleic acid</a:t>
            </a:r>
          </a:p>
        </p:txBody>
      </p:sp>
      <p:sp>
        <p:nvSpPr>
          <p:cNvPr id="196615" name="Rectangle 6"/>
          <p:cNvSpPr>
            <a:spLocks/>
          </p:cNvSpPr>
          <p:nvPr/>
        </p:nvSpPr>
        <p:spPr bwMode="auto">
          <a:xfrm>
            <a:off x="9963150" y="8315325"/>
            <a:ext cx="176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18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cis</a:t>
            </a: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double bond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causes bending</a:t>
            </a:r>
          </a:p>
        </p:txBody>
      </p:sp>
      <p:sp>
        <p:nvSpPr>
          <p:cNvPr id="196616" name="Line 7"/>
          <p:cNvSpPr>
            <a:spLocks noChangeShapeType="1"/>
          </p:cNvSpPr>
          <p:nvPr/>
        </p:nvSpPr>
        <p:spPr bwMode="auto">
          <a:xfrm rot="10800000" flipH="1">
            <a:off x="10906125" y="7248525"/>
            <a:ext cx="3175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96617" name="Picture 8" descr="H3C to rook, king 4" title="H3C to rook, king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947738"/>
            <a:ext cx="3875088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8" name="Picture 9" descr="H3C to knight, queen 4" title="H3C to knight, queen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162550"/>
            <a:ext cx="40671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1" descr="looking good Mr. Kot-tere" title="molecules in styl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141413"/>
            <a:ext cx="12139612" cy="746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Rectangle 2"/>
          <p:cNvSpPr>
            <a:spLocks/>
          </p:cNvSpPr>
          <p:nvPr/>
        </p:nvSpPr>
        <p:spPr bwMode="auto">
          <a:xfrm>
            <a:off x="1042988" y="8066088"/>
            <a:ext cx="1993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Structural formula</a:t>
            </a:r>
          </a:p>
        </p:txBody>
      </p:sp>
      <p:sp>
        <p:nvSpPr>
          <p:cNvPr id="197636" name="Rectangle 3"/>
          <p:cNvSpPr>
            <a:spLocks/>
          </p:cNvSpPr>
          <p:nvPr/>
        </p:nvSpPr>
        <p:spPr bwMode="auto">
          <a:xfrm>
            <a:off x="6227763" y="8064500"/>
            <a:ext cx="21097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Space-filling model</a:t>
            </a:r>
          </a:p>
        </p:txBody>
      </p:sp>
      <p:sp>
        <p:nvSpPr>
          <p:cNvPr id="197637" name="Rectangle 4"/>
          <p:cNvSpPr>
            <a:spLocks/>
          </p:cNvSpPr>
          <p:nvPr/>
        </p:nvSpPr>
        <p:spPr bwMode="auto">
          <a:xfrm>
            <a:off x="9963150" y="8066088"/>
            <a:ext cx="2324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Phospholipid symbol</a:t>
            </a:r>
          </a:p>
        </p:txBody>
      </p:sp>
      <p:sp>
        <p:nvSpPr>
          <p:cNvPr id="197638" name="Rectangle 5"/>
          <p:cNvSpPr>
            <a:spLocks/>
          </p:cNvSpPr>
          <p:nvPr/>
        </p:nvSpPr>
        <p:spPr bwMode="auto">
          <a:xfrm>
            <a:off x="10964863" y="6024563"/>
            <a:ext cx="1270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Hydrophilic</a:t>
            </a:r>
          </a:p>
          <a:p>
            <a:pPr algn="l" eaLnBrk="1" hangingPunct="1"/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head</a:t>
            </a:r>
          </a:p>
        </p:txBody>
      </p:sp>
      <p:sp>
        <p:nvSpPr>
          <p:cNvPr id="197639" name="Rectangle 6"/>
          <p:cNvSpPr>
            <a:spLocks/>
          </p:cNvSpPr>
          <p:nvPr/>
        </p:nvSpPr>
        <p:spPr bwMode="auto">
          <a:xfrm>
            <a:off x="10952163" y="7029450"/>
            <a:ext cx="1422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Hydrophobic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tails</a:t>
            </a:r>
          </a:p>
        </p:txBody>
      </p:sp>
      <p:sp>
        <p:nvSpPr>
          <p:cNvPr id="197640" name="Rectangle 7"/>
          <p:cNvSpPr>
            <a:spLocks/>
          </p:cNvSpPr>
          <p:nvPr/>
        </p:nvSpPr>
        <p:spPr bwMode="auto">
          <a:xfrm>
            <a:off x="4414838" y="5402263"/>
            <a:ext cx="12080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Fatty acids</a:t>
            </a:r>
          </a:p>
        </p:txBody>
      </p:sp>
      <p:sp>
        <p:nvSpPr>
          <p:cNvPr id="197641" name="Rectangle 8"/>
          <p:cNvSpPr>
            <a:spLocks/>
          </p:cNvSpPr>
          <p:nvPr/>
        </p:nvSpPr>
        <p:spPr bwMode="auto">
          <a:xfrm>
            <a:off x="4702175" y="1601788"/>
            <a:ext cx="850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Choline</a:t>
            </a:r>
          </a:p>
        </p:txBody>
      </p:sp>
      <p:sp>
        <p:nvSpPr>
          <p:cNvPr id="197642" name="Rectangle 9"/>
          <p:cNvSpPr>
            <a:spLocks/>
          </p:cNvSpPr>
          <p:nvPr/>
        </p:nvSpPr>
        <p:spPr bwMode="auto">
          <a:xfrm>
            <a:off x="4530725" y="2500313"/>
            <a:ext cx="1181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Phosphate</a:t>
            </a:r>
          </a:p>
        </p:txBody>
      </p:sp>
      <p:sp>
        <p:nvSpPr>
          <p:cNvPr id="197643" name="Rectangle 10"/>
          <p:cNvSpPr>
            <a:spLocks/>
          </p:cNvSpPr>
          <p:nvPr/>
        </p:nvSpPr>
        <p:spPr bwMode="auto">
          <a:xfrm>
            <a:off x="4660900" y="3251200"/>
            <a:ext cx="9286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Glycerol</a:t>
            </a:r>
          </a:p>
        </p:txBody>
      </p:sp>
      <p:sp>
        <p:nvSpPr>
          <p:cNvPr id="197644" name="Rectangle 11"/>
          <p:cNvSpPr>
            <a:spLocks/>
          </p:cNvSpPr>
          <p:nvPr/>
        </p:nvSpPr>
        <p:spPr bwMode="auto">
          <a:xfrm rot="-5400000">
            <a:off x="-2382" y="5793582"/>
            <a:ext cx="19415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Hydrophobic tails</a:t>
            </a:r>
          </a:p>
        </p:txBody>
      </p:sp>
      <p:sp>
        <p:nvSpPr>
          <p:cNvPr id="197645" name="Rectangle 12"/>
          <p:cNvSpPr>
            <a:spLocks/>
          </p:cNvSpPr>
          <p:nvPr/>
        </p:nvSpPr>
        <p:spPr bwMode="auto">
          <a:xfrm rot="-5400000">
            <a:off x="35719" y="2642394"/>
            <a:ext cx="18684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Hydrophilic head</a:t>
            </a:r>
          </a:p>
        </p:txBody>
      </p:sp>
      <p:sp>
        <p:nvSpPr>
          <p:cNvPr id="197646" name="Line 13"/>
          <p:cNvSpPr>
            <a:spLocks noChangeShapeType="1"/>
          </p:cNvSpPr>
          <p:nvPr/>
        </p:nvSpPr>
        <p:spPr bwMode="auto">
          <a:xfrm>
            <a:off x="9918700" y="6184900"/>
            <a:ext cx="928688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7647" name="Line 14"/>
          <p:cNvSpPr>
            <a:spLocks noChangeShapeType="1"/>
          </p:cNvSpPr>
          <p:nvPr/>
        </p:nvSpPr>
        <p:spPr bwMode="auto">
          <a:xfrm>
            <a:off x="9937750" y="7161213"/>
            <a:ext cx="92551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7648" name="Line 15"/>
          <p:cNvSpPr>
            <a:spLocks noChangeShapeType="1"/>
          </p:cNvSpPr>
          <p:nvPr/>
        </p:nvSpPr>
        <p:spPr bwMode="auto">
          <a:xfrm flipH="1">
            <a:off x="9739313" y="7161213"/>
            <a:ext cx="1128712" cy="301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1" descr="break it down now" title="break it down 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727200"/>
            <a:ext cx="83185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1" descr="bees making honey" title="bees making honey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4991100"/>
            <a:ext cx="8499475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11709400" cy="1365250"/>
          </a:xfrm>
        </p:spPr>
        <p:txBody>
          <a:bodyPr rIns="166398"/>
          <a:lstStyle/>
          <a:p>
            <a:pPr marL="57150" indent="0" eaLnBrk="1" hangingPunct="1"/>
            <a:r>
              <a:rPr lang="en-US" altLang="en-US" smtClean="0"/>
              <a:t>Sterols</a:t>
            </a:r>
          </a:p>
        </p:txBody>
      </p:sp>
      <p:sp>
        <p:nvSpPr>
          <p:cNvPr id="199684" name="Rectangle 3"/>
          <p:cNvSpPr>
            <a:spLocks/>
          </p:cNvSpPr>
          <p:nvPr/>
        </p:nvSpPr>
        <p:spPr bwMode="auto">
          <a:xfrm>
            <a:off x="762000" y="1409700"/>
            <a:ext cx="113919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>
            <a:lvl1pPr marL="571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Sterols, (steroid alcohols) are a subgroup of steroids with a hydroxyl group at the 3-position of the A-ring</a:t>
            </a:r>
          </a:p>
          <a:p>
            <a:pPr algn="l" eaLnBrk="1" hangingPunct="1"/>
            <a:endParaRPr lang="en-US" altLang="en-US" sz="3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 eaLnBrk="1" hangingPunct="1"/>
            <a:r>
              <a:rPr lang="en-US" altLang="en-US"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Sterols of plants are called phytosterols and sterols of animals are called zoosterols. Important zoosterols are cholesterol and some steroid hormones (estrogen and testosterone)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B1B0852C-9193-4AAB-9186-1CB5E0B2CB45}" type="slidenum"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1" hangingPunct="1"/>
              <a:t>15</a:t>
            </a:fld>
            <a:endParaRPr lang="en-US" altLang="en-US" sz="18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070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66398"/>
          <a:lstStyle/>
          <a:p>
            <a:pPr marL="57150" indent="0" eaLnBrk="1" hangingPunct="1"/>
            <a:r>
              <a:rPr lang="en-US" altLang="en-US" smtClean="0"/>
              <a:t>Lipids spontaneously form Micelles or Lipid Bilayers</a:t>
            </a:r>
          </a:p>
        </p:txBody>
      </p:sp>
      <p:pic>
        <p:nvPicPr>
          <p:cNvPr id="200708" name="Picture 2" descr="Lipids... those nuts!" title="Lipids Spontanteously form Micelles or Lipid Bi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946400"/>
            <a:ext cx="112522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1" descr="Water... Heads or Tails, it's delicious" title="Water... Heads or Tails, it's delicious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130300"/>
            <a:ext cx="12139612" cy="749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1" name="Rectangle 2"/>
          <p:cNvSpPr>
            <a:spLocks/>
          </p:cNvSpPr>
          <p:nvPr/>
        </p:nvSpPr>
        <p:spPr bwMode="auto">
          <a:xfrm>
            <a:off x="5937250" y="1831975"/>
            <a:ext cx="10906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WATER</a:t>
            </a:r>
          </a:p>
        </p:txBody>
      </p:sp>
      <p:sp>
        <p:nvSpPr>
          <p:cNvPr id="201732" name="Rectangle 3"/>
          <p:cNvSpPr>
            <a:spLocks/>
          </p:cNvSpPr>
          <p:nvPr/>
        </p:nvSpPr>
        <p:spPr bwMode="auto">
          <a:xfrm>
            <a:off x="1376363" y="1987550"/>
            <a:ext cx="16891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Hydrophilic</a:t>
            </a:r>
          </a:p>
          <a:p>
            <a:pPr algn="l" eaLnBrk="1" hangingPunct="1"/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head</a:t>
            </a:r>
          </a:p>
        </p:txBody>
      </p:sp>
      <p:sp>
        <p:nvSpPr>
          <p:cNvPr id="201733" name="Rectangle 4"/>
          <p:cNvSpPr>
            <a:spLocks/>
          </p:cNvSpPr>
          <p:nvPr/>
        </p:nvSpPr>
        <p:spPr bwMode="auto">
          <a:xfrm>
            <a:off x="1471613" y="7307263"/>
            <a:ext cx="18923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Hydrophobic</a:t>
            </a:r>
          </a:p>
          <a:p>
            <a:pPr algn="l" eaLnBrk="1" hangingPunct="1"/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tails</a:t>
            </a:r>
          </a:p>
        </p:txBody>
      </p:sp>
      <p:sp>
        <p:nvSpPr>
          <p:cNvPr id="201734" name="Rectangle 5"/>
          <p:cNvSpPr>
            <a:spLocks/>
          </p:cNvSpPr>
          <p:nvPr/>
        </p:nvSpPr>
        <p:spPr bwMode="auto">
          <a:xfrm>
            <a:off x="5943600" y="7537450"/>
            <a:ext cx="10906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WATER</a:t>
            </a:r>
          </a:p>
        </p:txBody>
      </p:sp>
      <p:sp>
        <p:nvSpPr>
          <p:cNvPr id="201735" name="Line 6"/>
          <p:cNvSpPr>
            <a:spLocks noChangeShapeType="1"/>
          </p:cNvSpPr>
          <p:nvPr/>
        </p:nvSpPr>
        <p:spPr bwMode="auto">
          <a:xfrm>
            <a:off x="1873250" y="2786063"/>
            <a:ext cx="1155700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1736" name="Line 7"/>
          <p:cNvSpPr>
            <a:spLocks noChangeShapeType="1"/>
          </p:cNvSpPr>
          <p:nvPr/>
        </p:nvSpPr>
        <p:spPr bwMode="auto">
          <a:xfrm flipH="1">
            <a:off x="2568575" y="4564063"/>
            <a:ext cx="600075" cy="2678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1" descr="too much going on here.." title="too much going on here..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977900"/>
            <a:ext cx="10615613" cy="834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"/>
          <p:cNvSpPr>
            <a:spLocks noGrp="1" noChangeArrowheads="1"/>
          </p:cNvSpPr>
          <p:nvPr>
            <p:ph type="title"/>
          </p:nvPr>
        </p:nvSpPr>
        <p:spPr>
          <a:xfrm>
            <a:off x="1320800" y="228600"/>
            <a:ext cx="10464800" cy="3302000"/>
          </a:xfrm>
        </p:spPr>
        <p:txBody>
          <a:bodyPr rIns="166398"/>
          <a:lstStyle/>
          <a:p>
            <a:pPr marL="57150" eaLnBrk="1" hangingPunct="1"/>
            <a:r>
              <a:rPr lang="en-US" altLang="en-US" smtClean="0"/>
              <a:t>DNA-a type of nucleic acid</a:t>
            </a:r>
          </a:p>
        </p:txBody>
      </p:sp>
      <p:pic>
        <p:nvPicPr>
          <p:cNvPr id="187395" name="Picture 2" descr="DNA-a type of" title="DNA-a type 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2446338"/>
            <a:ext cx="6426200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66398"/>
          <a:lstStyle/>
          <a:p>
            <a:pPr marL="57150" eaLnBrk="1" hangingPunct="1"/>
            <a:r>
              <a:rPr lang="en-US" altLang="en-US" smtClean="0"/>
              <a:t>Nucleotide</a:t>
            </a:r>
          </a:p>
        </p:txBody>
      </p:sp>
      <p:pic>
        <p:nvPicPr>
          <p:cNvPr id="188419" name="Picture 2" descr="structure of a nucleotide" title="structure of a nucleot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762125"/>
            <a:ext cx="6972300" cy="735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1638300"/>
            <a:ext cx="10464800" cy="1104900"/>
          </a:xfrm>
        </p:spPr>
        <p:txBody>
          <a:bodyPr rIns="166398"/>
          <a:lstStyle/>
          <a:p>
            <a:pPr marL="57150" eaLnBrk="1" hangingPunct="1"/>
            <a:r>
              <a:rPr lang="en-US" altLang="en-US" smtClean="0"/>
              <a:t>Nucleic Acid Structure</a:t>
            </a:r>
          </a:p>
        </p:txBody>
      </p:sp>
      <p:sp>
        <p:nvSpPr>
          <p:cNvPr id="18944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66398"/>
          <a:lstStyle/>
          <a:p>
            <a:pPr eaLnBrk="1" hangingPunct="1"/>
            <a:endParaRPr lang="en-US" altLang="en-US" smtClean="0"/>
          </a:p>
        </p:txBody>
      </p:sp>
      <p:pic>
        <p:nvPicPr>
          <p:cNvPr id="189444" name="Picture 4" descr="Nucleic Acid Structure" title="Nucleic Acid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124200"/>
            <a:ext cx="98806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12268200" cy="1447800"/>
          </a:xfrm>
        </p:spPr>
        <p:txBody>
          <a:bodyPr rIns="166398"/>
          <a:lstStyle/>
          <a:p>
            <a:pPr marL="57150" eaLnBrk="1" hangingPunct="1"/>
            <a:r>
              <a:rPr lang="en-US" altLang="en-US" sz="6000" smtClean="0"/>
              <a:t>Structure of a Nucleic Acid: DNA</a:t>
            </a:r>
          </a:p>
        </p:txBody>
      </p:sp>
      <p:sp>
        <p:nvSpPr>
          <p:cNvPr id="19046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66398"/>
          <a:lstStyle/>
          <a:p>
            <a:pPr eaLnBrk="1" hangingPunct="1"/>
            <a:endParaRPr lang="en-US" altLang="en-US" smtClean="0"/>
          </a:p>
        </p:txBody>
      </p:sp>
      <p:pic>
        <p:nvPicPr>
          <p:cNvPr id="190468" name="Picture 4" descr="Structure of a Nucleic Acid: DNA" title="Structure of a Nucleic Acid: 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90800"/>
            <a:ext cx="51562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"/>
          <p:cNvSpPr>
            <a:spLocks noGrp="1" noChangeArrowheads="1"/>
          </p:cNvSpPr>
          <p:nvPr>
            <p:ph type="title"/>
          </p:nvPr>
        </p:nvSpPr>
        <p:spPr>
          <a:xfrm>
            <a:off x="1244600" y="381000"/>
            <a:ext cx="10464800" cy="1371600"/>
          </a:xfrm>
        </p:spPr>
        <p:txBody>
          <a:bodyPr rIns="166398"/>
          <a:lstStyle/>
          <a:p>
            <a:pPr marL="57150" eaLnBrk="1" hangingPunct="1"/>
            <a:r>
              <a:rPr lang="en-US" altLang="en-US" smtClean="0"/>
              <a:t>DNA vs RNA</a:t>
            </a:r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66398"/>
          <a:lstStyle/>
          <a:p>
            <a:pPr eaLnBrk="1" hangingPunct="1"/>
            <a:endParaRPr lang="en-US" altLang="en-US" smtClean="0"/>
          </a:p>
        </p:txBody>
      </p:sp>
      <p:pic>
        <p:nvPicPr>
          <p:cNvPr id="191492" name="Picture 4" descr="Go RNA!" title="DNA vs. 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1752600"/>
            <a:ext cx="4379913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Content Placeholder 2"/>
          <p:cNvSpPr>
            <a:spLocks noGrp="1"/>
          </p:cNvSpPr>
          <p:nvPr>
            <p:ph idx="1"/>
          </p:nvPr>
        </p:nvSpPr>
        <p:spPr>
          <a:xfrm>
            <a:off x="1244600" y="838200"/>
            <a:ext cx="10464800" cy="1130300"/>
          </a:xfrm>
        </p:spPr>
        <p:txBody>
          <a:bodyPr/>
          <a:lstStyle/>
          <a:p>
            <a:r>
              <a:rPr lang="en-US" altLang="en-US" smtClean="0"/>
              <a:t>The Central Dogma of Molecular Biology</a:t>
            </a:r>
          </a:p>
        </p:txBody>
      </p:sp>
      <p:pic>
        <p:nvPicPr>
          <p:cNvPr id="192515" name="Picture 3" descr="Screen shot 2012-09-18 at 7.41.18 PM.jpg" title="Central Cat.. I mean Dog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239963"/>
            <a:ext cx="6477000" cy="751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533400"/>
            <a:ext cx="12268200" cy="2552700"/>
          </a:xfrm>
        </p:spPr>
        <p:txBody>
          <a:bodyPr rIns="166398"/>
          <a:lstStyle/>
          <a:p>
            <a:pPr marL="57150" eaLnBrk="1" hangingPunct="1"/>
            <a:r>
              <a:rPr lang="en-US" altLang="en-US" sz="8000" smtClean="0"/>
              <a:t>Adenosine Triphosphate- another type of nucleotide</a:t>
            </a:r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66398"/>
          <a:lstStyle/>
          <a:p>
            <a:pPr eaLnBrk="1" hangingPunct="1"/>
            <a:endParaRPr lang="en-US" altLang="en-US" smtClean="0"/>
          </a:p>
        </p:txBody>
      </p:sp>
      <p:pic>
        <p:nvPicPr>
          <p:cNvPr id="193540" name="Picture 4" descr="Adenosi.. whatever" title="Adenosi.. whate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3200400"/>
            <a:ext cx="6832600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66398"/>
          <a:lstStyle/>
          <a:p>
            <a:pPr marL="57150" indent="0" eaLnBrk="1" hangingPunct="1"/>
            <a:r>
              <a:rPr lang="en-US" altLang="en-US" smtClean="0"/>
              <a:t>Lipids</a:t>
            </a:r>
          </a:p>
        </p:txBody>
      </p:sp>
      <p:sp>
        <p:nvSpPr>
          <p:cNvPr id="1945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66398"/>
          <a:lstStyle/>
          <a:p>
            <a:pPr eaLnBrk="1" hangingPunct="1">
              <a:buClr>
                <a:srgbClr val="000000"/>
              </a:buClr>
            </a:pPr>
            <a:r>
              <a:rPr lang="en-US" altLang="en-US" smtClean="0"/>
              <a:t>Any fat-soluble </a:t>
            </a:r>
            <a:r>
              <a:rPr lang="en-US" altLang="en-US" b="1" smtClean="0"/>
              <a:t>(lipophilic)</a:t>
            </a:r>
            <a:r>
              <a:rPr lang="en-US" altLang="en-US" smtClean="0"/>
              <a:t>, naturally-occurring molecule, such as </a:t>
            </a:r>
            <a:r>
              <a:rPr lang="en-US" altLang="en-US" i="1" smtClean="0"/>
              <a:t>fats, oils, waxes, cholesterol, sterols, fat-soluble vitamins</a:t>
            </a:r>
            <a:r>
              <a:rPr lang="en-US" altLang="en-US" smtClean="0"/>
              <a:t> (i.e. vitamins A, D, E and K), monoglycerides, diglycerides, triglycerides and phospholipids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7531</TotalTime>
  <Pages>0</Pages>
  <Words>201</Words>
  <Characters>0</Characters>
  <Application>Microsoft Office PowerPoint</Application>
  <PresentationFormat>Custom</PresentationFormat>
  <Lines>0</Lines>
  <Paragraphs>48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ＭＳ Ｐゴシック</vt:lpstr>
      <vt:lpstr>Arial</vt:lpstr>
      <vt:lpstr>Gill Sans</vt:lpstr>
      <vt:lpstr>ヒラギノ角ゴ ProN W3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1_Title &amp; Bullets</vt:lpstr>
      <vt:lpstr>Biochemistry  </vt:lpstr>
      <vt:lpstr>DNA-a type of nucleic acid</vt:lpstr>
      <vt:lpstr>Nucleotide</vt:lpstr>
      <vt:lpstr>Nucleic Acid Structure</vt:lpstr>
      <vt:lpstr>Structure of a Nucleic Acid: DNA</vt:lpstr>
      <vt:lpstr>DNA vs RNA</vt:lpstr>
      <vt:lpstr>PowerPoint Presentation</vt:lpstr>
      <vt:lpstr>Adenosine Triphosphate- another type of nucleotide</vt:lpstr>
      <vt:lpstr>Lipids</vt:lpstr>
      <vt:lpstr>PowerPoint Presentation</vt:lpstr>
      <vt:lpstr>PowerPoint Presentation</vt:lpstr>
      <vt:lpstr>PowerPoint Presentation</vt:lpstr>
      <vt:lpstr>PowerPoint Presentation</vt:lpstr>
      <vt:lpstr>Sterols</vt:lpstr>
      <vt:lpstr>Lipids spontaneously form Micelles or Lipid Bilayers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</dc:title>
  <dc:subject/>
  <dc:creator>Swerdlow, Greg</dc:creator>
  <cp:keywords/>
  <dc:description/>
  <cp:lastModifiedBy>Swerdlow, Greg</cp:lastModifiedBy>
  <cp:revision>4</cp:revision>
  <dcterms:created xsi:type="dcterms:W3CDTF">2012-09-14T11:14:28Z</dcterms:created>
  <dcterms:modified xsi:type="dcterms:W3CDTF">2023-01-23T16:21:42Z</dcterms:modified>
</cp:coreProperties>
</file>