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5"/>
  </p:notesMasterIdLst>
  <p:handoutMasterIdLst>
    <p:handoutMasterId r:id="rId226"/>
  </p:handoutMasterIdLst>
  <p:sldIdLst>
    <p:sldId id="256" r:id="rId2"/>
    <p:sldId id="524" r:id="rId3"/>
    <p:sldId id="287" r:id="rId4"/>
    <p:sldId id="289" r:id="rId5"/>
    <p:sldId id="290" r:id="rId6"/>
    <p:sldId id="291" r:id="rId7"/>
    <p:sldId id="292" r:id="rId8"/>
    <p:sldId id="293" r:id="rId9"/>
    <p:sldId id="294" r:id="rId10"/>
    <p:sldId id="295" r:id="rId11"/>
    <p:sldId id="546"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266" r:id="rId27"/>
    <p:sldId id="267" r:id="rId28"/>
    <p:sldId id="268" r:id="rId29"/>
    <p:sldId id="269" r:id="rId30"/>
    <p:sldId id="270" r:id="rId31"/>
    <p:sldId id="271" r:id="rId32"/>
    <p:sldId id="272" r:id="rId33"/>
    <p:sldId id="275" r:id="rId34"/>
    <p:sldId id="276" r:id="rId35"/>
    <p:sldId id="277" r:id="rId36"/>
    <p:sldId id="278" r:id="rId37"/>
    <p:sldId id="279" r:id="rId38"/>
    <p:sldId id="280" r:id="rId39"/>
    <p:sldId id="281" r:id="rId40"/>
    <p:sldId id="488" r:id="rId41"/>
    <p:sldId id="490" r:id="rId42"/>
    <p:sldId id="491" r:id="rId43"/>
    <p:sldId id="492" r:id="rId44"/>
    <p:sldId id="493" r:id="rId45"/>
    <p:sldId id="494" r:id="rId46"/>
    <p:sldId id="495" r:id="rId47"/>
    <p:sldId id="496" r:id="rId48"/>
    <p:sldId id="497" r:id="rId49"/>
    <p:sldId id="498" r:id="rId50"/>
    <p:sldId id="499" r:id="rId51"/>
    <p:sldId id="500" r:id="rId52"/>
    <p:sldId id="502" r:id="rId53"/>
    <p:sldId id="503" r:id="rId54"/>
    <p:sldId id="504" r:id="rId55"/>
    <p:sldId id="505" r:id="rId56"/>
    <p:sldId id="506" r:id="rId57"/>
    <p:sldId id="507" r:id="rId58"/>
    <p:sldId id="508" r:id="rId59"/>
    <p:sldId id="509" r:id="rId60"/>
    <p:sldId id="510" r:id="rId61"/>
    <p:sldId id="511" r:id="rId62"/>
    <p:sldId id="512" r:id="rId63"/>
    <p:sldId id="513" r:id="rId64"/>
    <p:sldId id="514" r:id="rId65"/>
    <p:sldId id="515" r:id="rId66"/>
    <p:sldId id="516" r:id="rId67"/>
    <p:sldId id="517" r:id="rId68"/>
    <p:sldId id="518" r:id="rId69"/>
    <p:sldId id="519" r:id="rId70"/>
    <p:sldId id="520" r:id="rId71"/>
    <p:sldId id="521" r:id="rId72"/>
    <p:sldId id="522" r:id="rId73"/>
    <p:sldId id="523" r:id="rId74"/>
    <p:sldId id="320" r:id="rId75"/>
    <p:sldId id="321" r:id="rId76"/>
    <p:sldId id="322" r:id="rId77"/>
    <p:sldId id="323" r:id="rId78"/>
    <p:sldId id="324" r:id="rId79"/>
    <p:sldId id="325" r:id="rId80"/>
    <p:sldId id="326" r:id="rId81"/>
    <p:sldId id="327" r:id="rId82"/>
    <p:sldId id="328" r:id="rId83"/>
    <p:sldId id="329" r:id="rId84"/>
    <p:sldId id="330" r:id="rId85"/>
    <p:sldId id="526" r:id="rId86"/>
    <p:sldId id="527" r:id="rId87"/>
    <p:sldId id="528" r:id="rId88"/>
    <p:sldId id="529" r:id="rId89"/>
    <p:sldId id="530" r:id="rId90"/>
    <p:sldId id="531" r:id="rId91"/>
    <p:sldId id="331" r:id="rId92"/>
    <p:sldId id="332" r:id="rId93"/>
    <p:sldId id="333" r:id="rId94"/>
    <p:sldId id="334" r:id="rId95"/>
    <p:sldId id="335" r:id="rId96"/>
    <p:sldId id="387" r:id="rId97"/>
    <p:sldId id="388" r:id="rId98"/>
    <p:sldId id="389" r:id="rId99"/>
    <p:sldId id="390" r:id="rId100"/>
    <p:sldId id="391" r:id="rId101"/>
    <p:sldId id="392" r:id="rId102"/>
    <p:sldId id="393" r:id="rId103"/>
    <p:sldId id="394" r:id="rId104"/>
    <p:sldId id="395" r:id="rId105"/>
    <p:sldId id="396" r:id="rId106"/>
    <p:sldId id="397" r:id="rId107"/>
    <p:sldId id="398" r:id="rId108"/>
    <p:sldId id="399" r:id="rId109"/>
    <p:sldId id="400" r:id="rId110"/>
    <p:sldId id="401" r:id="rId111"/>
    <p:sldId id="402" r:id="rId112"/>
    <p:sldId id="403" r:id="rId113"/>
    <p:sldId id="404" r:id="rId114"/>
    <p:sldId id="406" r:id="rId115"/>
    <p:sldId id="407" r:id="rId116"/>
    <p:sldId id="408" r:id="rId117"/>
    <p:sldId id="409" r:id="rId118"/>
    <p:sldId id="410" r:id="rId119"/>
    <p:sldId id="411" r:id="rId120"/>
    <p:sldId id="412" r:id="rId121"/>
    <p:sldId id="413" r:id="rId122"/>
    <p:sldId id="414" r:id="rId123"/>
    <p:sldId id="415" r:id="rId124"/>
    <p:sldId id="416" r:id="rId125"/>
    <p:sldId id="548" r:id="rId126"/>
    <p:sldId id="549" r:id="rId127"/>
    <p:sldId id="550" r:id="rId128"/>
    <p:sldId id="555" r:id="rId129"/>
    <p:sldId id="556" r:id="rId130"/>
    <p:sldId id="466" r:id="rId131"/>
    <p:sldId id="343" r:id="rId132"/>
    <p:sldId id="344" r:id="rId133"/>
    <p:sldId id="345" r:id="rId134"/>
    <p:sldId id="346" r:id="rId135"/>
    <p:sldId id="347" r:id="rId136"/>
    <p:sldId id="348" r:id="rId137"/>
    <p:sldId id="349" r:id="rId138"/>
    <p:sldId id="350" r:id="rId139"/>
    <p:sldId id="351" r:id="rId140"/>
    <p:sldId id="352" r:id="rId141"/>
    <p:sldId id="353" r:id="rId142"/>
    <p:sldId id="354" r:id="rId143"/>
    <p:sldId id="355" r:id="rId144"/>
    <p:sldId id="356" r:id="rId145"/>
    <p:sldId id="357" r:id="rId146"/>
    <p:sldId id="358" r:id="rId147"/>
    <p:sldId id="359" r:id="rId148"/>
    <p:sldId id="360" r:id="rId149"/>
    <p:sldId id="361" r:id="rId150"/>
    <p:sldId id="362" r:id="rId151"/>
    <p:sldId id="363" r:id="rId152"/>
    <p:sldId id="364" r:id="rId153"/>
    <p:sldId id="365" r:id="rId154"/>
    <p:sldId id="366" r:id="rId155"/>
    <p:sldId id="367" r:id="rId156"/>
    <p:sldId id="368" r:id="rId157"/>
    <p:sldId id="369" r:id="rId158"/>
    <p:sldId id="370" r:id="rId159"/>
    <p:sldId id="371" r:id="rId160"/>
    <p:sldId id="372" r:id="rId161"/>
    <p:sldId id="373" r:id="rId162"/>
    <p:sldId id="374" r:id="rId163"/>
    <p:sldId id="375" r:id="rId164"/>
    <p:sldId id="376" r:id="rId165"/>
    <p:sldId id="377" r:id="rId166"/>
    <p:sldId id="470" r:id="rId167"/>
    <p:sldId id="471" r:id="rId168"/>
    <p:sldId id="472" r:id="rId169"/>
    <p:sldId id="473" r:id="rId170"/>
    <p:sldId id="474" r:id="rId171"/>
    <p:sldId id="475" r:id="rId172"/>
    <p:sldId id="476" r:id="rId173"/>
    <p:sldId id="477" r:id="rId174"/>
    <p:sldId id="478" r:id="rId175"/>
    <p:sldId id="479" r:id="rId176"/>
    <p:sldId id="480" r:id="rId177"/>
    <p:sldId id="481" r:id="rId178"/>
    <p:sldId id="482" r:id="rId179"/>
    <p:sldId id="551" r:id="rId180"/>
    <p:sldId id="552" r:id="rId181"/>
    <p:sldId id="553" r:id="rId182"/>
    <p:sldId id="554" r:id="rId183"/>
    <p:sldId id="557" r:id="rId184"/>
    <p:sldId id="577" r:id="rId185"/>
    <p:sldId id="588" r:id="rId186"/>
    <p:sldId id="532" r:id="rId187"/>
    <p:sldId id="534" r:id="rId188"/>
    <p:sldId id="535" r:id="rId189"/>
    <p:sldId id="538" r:id="rId190"/>
    <p:sldId id="578" r:id="rId191"/>
    <p:sldId id="580" r:id="rId192"/>
    <p:sldId id="558" r:id="rId193"/>
    <p:sldId id="420" r:id="rId194"/>
    <p:sldId id="421" r:id="rId195"/>
    <p:sldId id="422" r:id="rId196"/>
    <p:sldId id="559" r:id="rId197"/>
    <p:sldId id="560" r:id="rId198"/>
    <p:sldId id="561" r:id="rId199"/>
    <p:sldId id="423" r:id="rId200"/>
    <p:sldId id="424" r:id="rId201"/>
    <p:sldId id="425" r:id="rId202"/>
    <p:sldId id="566" r:id="rId203"/>
    <p:sldId id="567" r:id="rId204"/>
    <p:sldId id="571" r:id="rId205"/>
    <p:sldId id="568" r:id="rId206"/>
    <p:sldId id="581" r:id="rId207"/>
    <p:sldId id="563" r:id="rId208"/>
    <p:sldId id="573" r:id="rId209"/>
    <p:sldId id="562" r:id="rId210"/>
    <p:sldId id="454" r:id="rId211"/>
    <p:sldId id="569" r:id="rId212"/>
    <p:sldId id="455" r:id="rId213"/>
    <p:sldId id="456" r:id="rId214"/>
    <p:sldId id="457" r:id="rId215"/>
    <p:sldId id="461" r:id="rId216"/>
    <p:sldId id="462" r:id="rId217"/>
    <p:sldId id="564" r:id="rId218"/>
    <p:sldId id="570" r:id="rId219"/>
    <p:sldId id="585" r:id="rId220"/>
    <p:sldId id="586" r:id="rId221"/>
    <p:sldId id="464" r:id="rId222"/>
    <p:sldId id="465" r:id="rId223"/>
    <p:sldId id="584" r:id="rId2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000099"/>
    <a:srgbClr val="00FF00"/>
    <a:srgbClr val="FFCC00"/>
    <a:srgbClr val="FFFF00"/>
    <a:srgbClr val="CC3300"/>
    <a:srgbClr val="DDDDDD"/>
    <a:srgbClr val="9999FF"/>
    <a:srgbClr val="66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24" y="11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32256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32256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32256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F4DA0642-AE99-4A04-A900-1827BA1A5BD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10957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095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57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10957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8668878E-87D4-4805-9286-DFD0F516FEE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712C2-13E4-4A29-9960-CF651D6C9EE3}" type="slidenum">
              <a:rPr lang="en-US" altLang="en-US"/>
              <a:pPr/>
              <a:t>106</a:t>
            </a:fld>
            <a:endParaRPr lang="en-US"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935038" y="4416425"/>
            <a:ext cx="1270000" cy="274638"/>
          </a:xfrm>
          <a:ln/>
          <a:extLs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C0F2F-5D8E-4A8F-9884-4338C971C30E}" type="slidenum">
              <a:rPr lang="en-US" altLang="en-US"/>
              <a:pPr/>
              <a:t>129</a:t>
            </a:fld>
            <a:endParaRPr lang="en-US" alt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935038" y="4416425"/>
            <a:ext cx="5140325" cy="4183063"/>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3F72F-99F1-43CA-843A-B9F2434C8EBB}" type="slidenum">
              <a:rPr lang="en-US" altLang="en-US"/>
              <a:pPr/>
              <a:t>146</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35038" y="4416425"/>
            <a:ext cx="5140325" cy="4183063"/>
          </a:xfrm>
          <a:ln/>
        </p:spPr>
        <p:txBody>
          <a:bodyPr lIns="93824" tIns="46913" rIns="93824" bIns="46913"/>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A768DB-8172-417B-AAF0-EF7CAA8C43A6}" type="slidenum">
              <a:rPr lang="en-US" altLang="en-US"/>
              <a:pPr/>
              <a:t>‹#›</a:t>
            </a:fld>
            <a:endParaRPr lang="en-US" altLang="en-US"/>
          </a:p>
        </p:txBody>
      </p:sp>
    </p:spTree>
    <p:extLst>
      <p:ext uri="{BB962C8B-B14F-4D97-AF65-F5344CB8AC3E}">
        <p14:creationId xmlns:p14="http://schemas.microsoft.com/office/powerpoint/2010/main" val="197268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0E6037-25E6-49E9-971F-683D43F8CF46}" type="slidenum">
              <a:rPr lang="en-US" altLang="en-US"/>
              <a:pPr/>
              <a:t>‹#›</a:t>
            </a:fld>
            <a:endParaRPr lang="en-US" altLang="en-US"/>
          </a:p>
        </p:txBody>
      </p:sp>
    </p:spTree>
    <p:extLst>
      <p:ext uri="{BB962C8B-B14F-4D97-AF65-F5344CB8AC3E}">
        <p14:creationId xmlns:p14="http://schemas.microsoft.com/office/powerpoint/2010/main" val="214643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D55F76-BD66-4366-9241-55E5A26286A5}" type="slidenum">
              <a:rPr lang="en-US" altLang="en-US"/>
              <a:pPr/>
              <a:t>‹#›</a:t>
            </a:fld>
            <a:endParaRPr lang="en-US" altLang="en-US"/>
          </a:p>
        </p:txBody>
      </p:sp>
    </p:spTree>
    <p:extLst>
      <p:ext uri="{BB962C8B-B14F-4D97-AF65-F5344CB8AC3E}">
        <p14:creationId xmlns:p14="http://schemas.microsoft.com/office/powerpoint/2010/main" val="417306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E53B439-850A-4F5E-A52E-CF2FD299C7AF}" type="slidenum">
              <a:rPr lang="en-US" altLang="en-US"/>
              <a:pPr/>
              <a:t>‹#›</a:t>
            </a:fld>
            <a:endParaRPr lang="en-US" altLang="en-US"/>
          </a:p>
        </p:txBody>
      </p:sp>
    </p:spTree>
    <p:extLst>
      <p:ext uri="{BB962C8B-B14F-4D97-AF65-F5344CB8AC3E}">
        <p14:creationId xmlns:p14="http://schemas.microsoft.com/office/powerpoint/2010/main" val="139307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5BA344-B5FC-4E3E-A940-E9746A1BBDD9}" type="slidenum">
              <a:rPr lang="en-US" altLang="en-US"/>
              <a:pPr/>
              <a:t>‹#›</a:t>
            </a:fld>
            <a:endParaRPr lang="en-US" altLang="en-US"/>
          </a:p>
        </p:txBody>
      </p:sp>
    </p:spTree>
    <p:extLst>
      <p:ext uri="{BB962C8B-B14F-4D97-AF65-F5344CB8AC3E}">
        <p14:creationId xmlns:p14="http://schemas.microsoft.com/office/powerpoint/2010/main" val="164682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E1D9A7-60DF-4B0A-9AE8-08A108359ED1}" type="slidenum">
              <a:rPr lang="en-US" altLang="en-US"/>
              <a:pPr/>
              <a:t>‹#›</a:t>
            </a:fld>
            <a:endParaRPr lang="en-US" altLang="en-US"/>
          </a:p>
        </p:txBody>
      </p:sp>
    </p:spTree>
    <p:extLst>
      <p:ext uri="{BB962C8B-B14F-4D97-AF65-F5344CB8AC3E}">
        <p14:creationId xmlns:p14="http://schemas.microsoft.com/office/powerpoint/2010/main" val="54540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3F5E2CB-5BE8-4867-9656-2A676AA877B1}" type="slidenum">
              <a:rPr lang="en-US" altLang="en-US"/>
              <a:pPr/>
              <a:t>‹#›</a:t>
            </a:fld>
            <a:endParaRPr lang="en-US" altLang="en-US"/>
          </a:p>
        </p:txBody>
      </p:sp>
    </p:spTree>
    <p:extLst>
      <p:ext uri="{BB962C8B-B14F-4D97-AF65-F5344CB8AC3E}">
        <p14:creationId xmlns:p14="http://schemas.microsoft.com/office/powerpoint/2010/main" val="192798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AD2A441-1675-425B-A8FA-5B2653B774C4}" type="slidenum">
              <a:rPr lang="en-US" altLang="en-US"/>
              <a:pPr/>
              <a:t>‹#›</a:t>
            </a:fld>
            <a:endParaRPr lang="en-US" altLang="en-US"/>
          </a:p>
        </p:txBody>
      </p:sp>
    </p:spTree>
    <p:extLst>
      <p:ext uri="{BB962C8B-B14F-4D97-AF65-F5344CB8AC3E}">
        <p14:creationId xmlns:p14="http://schemas.microsoft.com/office/powerpoint/2010/main" val="254067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C1A323D-9483-49CD-9979-F3ED924B76D5}" type="slidenum">
              <a:rPr lang="en-US" altLang="en-US"/>
              <a:pPr/>
              <a:t>‹#›</a:t>
            </a:fld>
            <a:endParaRPr lang="en-US" altLang="en-US"/>
          </a:p>
        </p:txBody>
      </p:sp>
    </p:spTree>
    <p:extLst>
      <p:ext uri="{BB962C8B-B14F-4D97-AF65-F5344CB8AC3E}">
        <p14:creationId xmlns:p14="http://schemas.microsoft.com/office/powerpoint/2010/main" val="132219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AF46666-C2E3-4869-BC7A-B4CDD9953938}" type="slidenum">
              <a:rPr lang="en-US" altLang="en-US"/>
              <a:pPr/>
              <a:t>‹#›</a:t>
            </a:fld>
            <a:endParaRPr lang="en-US" altLang="en-US"/>
          </a:p>
        </p:txBody>
      </p:sp>
    </p:spTree>
    <p:extLst>
      <p:ext uri="{BB962C8B-B14F-4D97-AF65-F5344CB8AC3E}">
        <p14:creationId xmlns:p14="http://schemas.microsoft.com/office/powerpoint/2010/main" val="37622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771A47-FE42-40E8-BEE2-CE3CCDC53090}" type="slidenum">
              <a:rPr lang="en-US" altLang="en-US"/>
              <a:pPr/>
              <a:t>‹#›</a:t>
            </a:fld>
            <a:endParaRPr lang="en-US" altLang="en-US"/>
          </a:p>
        </p:txBody>
      </p:sp>
    </p:spTree>
    <p:extLst>
      <p:ext uri="{BB962C8B-B14F-4D97-AF65-F5344CB8AC3E}">
        <p14:creationId xmlns:p14="http://schemas.microsoft.com/office/powerpoint/2010/main" val="79749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A5FB04A-75A1-4694-8C2F-6B4C56E185BD}" type="slidenum">
              <a:rPr lang="en-US" altLang="en-US"/>
              <a:pPr/>
              <a:t>‹#›</a:t>
            </a:fld>
            <a:endParaRPr lang="en-US" altLang="en-US"/>
          </a:p>
        </p:txBody>
      </p:sp>
    </p:spTree>
    <p:extLst>
      <p:ext uri="{BB962C8B-B14F-4D97-AF65-F5344CB8AC3E}">
        <p14:creationId xmlns:p14="http://schemas.microsoft.com/office/powerpoint/2010/main" val="39459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0508886-D2F3-439A-A77D-36EA2F02F1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pload.wikimedia.org/wikipedia/en/a/ac/Externality.svg"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upload.wikimedia.org/wikipedia/en/e/ef/Monopoly-surpluses.svg"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upload.wikimedia.org/wikipedia/commons/5/5b/Economics_Gini_coefficient.svg" TargetMode="Externa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upload.wikimedia.org/wikipedia/en/5/5d/Household_income_65_to_05.png" TargetMode="Externa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upload.wikimedia.org/wikipedia/en/c/c8/Income_groups.jpg"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highered.mcgraw-hill.com/sites/0072819359/student_view0/chapter31/interactive_graphs.html"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2990850"/>
          </a:xfrm>
        </p:spPr>
        <p:txBody>
          <a:bodyPr anchor="ctr"/>
          <a:lstStyle/>
          <a:p>
            <a:r>
              <a:rPr lang="en-US" altLang="en-US" sz="4400" b="1">
                <a:solidFill>
                  <a:srgbClr val="CC3300"/>
                </a:solidFill>
              </a:rPr>
              <a:t>Micro Unit IV</a:t>
            </a:r>
            <a:br>
              <a:rPr lang="en-US" altLang="en-US" sz="4400" b="1">
                <a:solidFill>
                  <a:srgbClr val="CC3300"/>
                </a:solidFill>
              </a:rPr>
            </a:br>
            <a:r>
              <a:rPr lang="en-US" altLang="en-US" sz="2400" b="1">
                <a:solidFill>
                  <a:srgbClr val="CC3300"/>
                </a:solidFill>
              </a:rPr>
              <a:t>Market Failure and the Role of Government</a:t>
            </a:r>
          </a:p>
        </p:txBody>
      </p:sp>
      <p:sp>
        <p:nvSpPr>
          <p:cNvPr id="2051" name="Rectangle 3"/>
          <p:cNvSpPr>
            <a:spLocks noGrp="1" noChangeArrowheads="1"/>
          </p:cNvSpPr>
          <p:nvPr>
            <p:ph type="subTitle" idx="1"/>
          </p:nvPr>
        </p:nvSpPr>
        <p:spPr>
          <a:xfrm>
            <a:off x="1371600" y="3886200"/>
            <a:ext cx="6400800" cy="1752600"/>
          </a:xfrm>
        </p:spPr>
        <p:txBody>
          <a:bodyPr/>
          <a:lstStyle/>
          <a:p>
            <a:r>
              <a:rPr lang="en-US" altLang="en-US" sz="3200" b="1" dirty="0">
                <a:solidFill>
                  <a:schemeClr val="accent6">
                    <a:lumMod val="75000"/>
                  </a:schemeClr>
                </a:solidFill>
              </a:rPr>
              <a:t>Mr. Griffin</a:t>
            </a:r>
          </a:p>
          <a:p>
            <a:r>
              <a:rPr lang="en-US" altLang="en-US" sz="3200" b="1" dirty="0">
                <a:solidFill>
                  <a:schemeClr val="accent6">
                    <a:lumMod val="75000"/>
                  </a:schemeClr>
                </a:solidFill>
              </a:rPr>
              <a:t>AP Economics</a:t>
            </a:r>
          </a:p>
          <a:p>
            <a:r>
              <a:rPr lang="en-US" altLang="en-US" sz="3200" b="1" dirty="0">
                <a:solidFill>
                  <a:schemeClr val="accent6">
                    <a:lumMod val="75000"/>
                  </a:schemeClr>
                </a:solidFill>
              </a:rPr>
              <a:t>MHS</a:t>
            </a:r>
          </a:p>
          <a:p>
            <a:endParaRPr lang="en-US" altLang="en-US" sz="3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Externalities: Getting the Prices Wrong </a:t>
            </a:r>
          </a:p>
        </p:txBody>
      </p:sp>
      <p:sp>
        <p:nvSpPr>
          <p:cNvPr id="44035" name="Rectangle 3"/>
          <p:cNvSpPr>
            <a:spLocks noGrp="1" noChangeArrowheads="1"/>
          </p:cNvSpPr>
          <p:nvPr>
            <p:ph type="body" idx="1"/>
          </p:nvPr>
        </p:nvSpPr>
        <p:spPr/>
        <p:txBody>
          <a:bodyPr/>
          <a:lstStyle/>
          <a:p>
            <a:r>
              <a:rPr lang="en-US" altLang="en-US">
                <a:solidFill>
                  <a:srgbClr val="365B98"/>
                </a:solidFill>
              </a:rPr>
              <a:t>Externalities are Everywhere</a:t>
            </a:r>
            <a:endParaRPr lang="en-US" altLang="en-US"/>
          </a:p>
          <a:p>
            <a:pPr lvl="1"/>
            <a:r>
              <a:rPr lang="en-US" altLang="en-US"/>
              <a:t>These problems are found throughout the economy.</a:t>
            </a:r>
          </a:p>
          <a:p>
            <a:pPr lvl="1"/>
            <a:r>
              <a:rPr lang="en-US" altLang="en-US"/>
              <a:t>Both market economies and centrally-planned economies wrestle with externality problems.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92075" y="1920875"/>
            <a:ext cx="184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3200" i="1" u="sng"/>
          </a:p>
          <a:p>
            <a:pPr eaLnBrk="0" hangingPunct="0"/>
            <a:endParaRPr lang="en-US" altLang="en-US" sz="2800" i="1" u="sng"/>
          </a:p>
        </p:txBody>
      </p:sp>
      <p:sp>
        <p:nvSpPr>
          <p:cNvPr id="144387" name="Rectangle 3"/>
          <p:cNvSpPr>
            <a:spLocks noGrp="1" noChangeArrowheads="1"/>
          </p:cNvSpPr>
          <p:nvPr>
            <p:ph type="title"/>
          </p:nvPr>
        </p:nvSpPr>
        <p:spPr/>
        <p:txBody>
          <a:bodyPr/>
          <a:lstStyle/>
          <a:p>
            <a:r>
              <a:rPr lang="en-US" altLang="en-US"/>
              <a:t>The Federal Tax System</a:t>
            </a:r>
          </a:p>
        </p:txBody>
      </p:sp>
      <p:sp>
        <p:nvSpPr>
          <p:cNvPr id="144388" name="Rectangle 4"/>
          <p:cNvSpPr>
            <a:spLocks noGrp="1" noChangeArrowheads="1"/>
          </p:cNvSpPr>
          <p:nvPr>
            <p:ph type="body" idx="1"/>
          </p:nvPr>
        </p:nvSpPr>
        <p:spPr/>
        <p:txBody>
          <a:bodyPr/>
          <a:lstStyle/>
          <a:p>
            <a:r>
              <a:rPr lang="en-US" altLang="en-US">
                <a:solidFill>
                  <a:srgbClr val="365B98"/>
                </a:solidFill>
              </a:rPr>
              <a:t>The Corporate Income Tax</a:t>
            </a:r>
            <a:r>
              <a:rPr lang="en-US" altLang="en-US"/>
              <a:t> </a:t>
            </a:r>
          </a:p>
          <a:p>
            <a:pPr lvl="1"/>
            <a:r>
              <a:rPr lang="en-US" altLang="en-US"/>
              <a:t>Tax applies only to profits, not to income; wages, rents, and interest paid by corporations are deducted before the tax is applied.</a:t>
            </a:r>
          </a:p>
          <a:p>
            <a:pPr lvl="1"/>
            <a:r>
              <a:rPr lang="en-US" altLang="en-US"/>
              <a:t>All large corporations currently pay a basic marginal tax rate of 35%.</a:t>
            </a:r>
          </a:p>
          <a:p>
            <a:pPr lvl="1"/>
            <a:r>
              <a:rPr lang="en-US" altLang="en-US"/>
              <a:t>Since WWII, has accounted for a declining share of federal tax revenue--now just 12%.</a:t>
            </a:r>
          </a:p>
          <a:p>
            <a:endParaRPr lang="en-US" alt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a:t>The Federal Tax System</a:t>
            </a:r>
          </a:p>
        </p:txBody>
      </p:sp>
      <p:sp>
        <p:nvSpPr>
          <p:cNvPr id="145411" name="Rectangle 3"/>
          <p:cNvSpPr>
            <a:spLocks noGrp="1" noChangeArrowheads="1"/>
          </p:cNvSpPr>
          <p:nvPr>
            <p:ph type="body" idx="1"/>
          </p:nvPr>
        </p:nvSpPr>
        <p:spPr/>
        <p:txBody>
          <a:bodyPr/>
          <a:lstStyle/>
          <a:p>
            <a:r>
              <a:rPr lang="en-US" altLang="en-US">
                <a:solidFill>
                  <a:srgbClr val="365B98"/>
                </a:solidFill>
              </a:rPr>
              <a:t>Excise Taxes</a:t>
            </a:r>
            <a:r>
              <a:rPr lang="en-US" altLang="en-US"/>
              <a:t> </a:t>
            </a:r>
          </a:p>
          <a:p>
            <a:pPr lvl="1"/>
            <a:r>
              <a:rPr lang="en-US" altLang="en-US"/>
              <a:t>a sales tax on the purchase of a particular good or service</a:t>
            </a:r>
          </a:p>
          <a:p>
            <a:pPr lvl="1"/>
            <a:r>
              <a:rPr lang="en-US" altLang="en-US"/>
              <a:t>Sales taxes are mainly reserved for state and local governments.</a:t>
            </a:r>
          </a:p>
          <a:p>
            <a:pPr lvl="1"/>
            <a:r>
              <a:rPr lang="en-US" altLang="en-US"/>
              <a:t>A minor source of federal government revenue, some taxes seek to discourage consumption of a good, such as cigarettes, by raising its price.</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a:t>The Federal Tax System</a:t>
            </a:r>
          </a:p>
        </p:txBody>
      </p:sp>
      <p:sp>
        <p:nvSpPr>
          <p:cNvPr id="146435" name="Rectangle 3"/>
          <p:cNvSpPr>
            <a:spLocks noGrp="1" noChangeArrowheads="1"/>
          </p:cNvSpPr>
          <p:nvPr>
            <p:ph type="body" idx="1"/>
          </p:nvPr>
        </p:nvSpPr>
        <p:spPr/>
        <p:txBody>
          <a:bodyPr/>
          <a:lstStyle/>
          <a:p>
            <a:r>
              <a:rPr lang="en-US" altLang="en-US">
                <a:solidFill>
                  <a:srgbClr val="365B98"/>
                </a:solidFill>
              </a:rPr>
              <a:t>The Payroll Tax and the Social Security System</a:t>
            </a:r>
          </a:p>
          <a:p>
            <a:pPr lvl="1">
              <a:lnSpc>
                <a:spcPct val="90000"/>
              </a:lnSpc>
            </a:pPr>
            <a:r>
              <a:rPr lang="en-US" altLang="en-US"/>
              <a:t>For the most part, Social Security is not a true trust fund, but a pay-as-you-go transfer system.</a:t>
            </a:r>
          </a:p>
          <a:p>
            <a:pPr lvl="1">
              <a:lnSpc>
                <a:spcPct val="90000"/>
              </a:lnSpc>
            </a:pPr>
            <a:r>
              <a:rPr lang="en-US" altLang="en-US"/>
              <a:t>For many years, this system managed to give every generation of retirees more in benefits than it had contributed in payroll taxes.</a:t>
            </a:r>
          </a:p>
          <a:p>
            <a:pPr lvl="2">
              <a:lnSpc>
                <a:spcPct val="90000"/>
              </a:lnSpc>
            </a:pPr>
            <a:r>
              <a:rPr lang="en-US" altLang="en-US"/>
              <a:t>Population growth</a:t>
            </a:r>
          </a:p>
          <a:p>
            <a:pPr lvl="2">
              <a:lnSpc>
                <a:spcPct val="90000"/>
              </a:lnSpc>
            </a:pPr>
            <a:r>
              <a:rPr lang="en-US" altLang="en-US"/>
              <a:t>Wage growth</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The Federal Tax System</a:t>
            </a:r>
          </a:p>
        </p:txBody>
      </p:sp>
      <p:sp>
        <p:nvSpPr>
          <p:cNvPr id="147459" name="Rectangle 3"/>
          <p:cNvSpPr>
            <a:spLocks noGrp="1" noChangeArrowheads="1"/>
          </p:cNvSpPr>
          <p:nvPr>
            <p:ph type="body" idx="1"/>
          </p:nvPr>
        </p:nvSpPr>
        <p:spPr/>
        <p:txBody>
          <a:bodyPr/>
          <a:lstStyle/>
          <a:p>
            <a:r>
              <a:rPr lang="en-US" altLang="en-US">
                <a:solidFill>
                  <a:srgbClr val="365B98"/>
                </a:solidFill>
              </a:rPr>
              <a:t>The Payroll Tax and the Social Security System</a:t>
            </a:r>
          </a:p>
          <a:p>
            <a:pPr lvl="1">
              <a:lnSpc>
                <a:spcPct val="90000"/>
              </a:lnSpc>
            </a:pPr>
            <a:r>
              <a:rPr lang="en-US" altLang="en-US"/>
              <a:t>“Growth magic” stopped in the 1970s.</a:t>
            </a:r>
          </a:p>
          <a:p>
            <a:pPr lvl="2">
              <a:lnSpc>
                <a:spcPct val="90000"/>
              </a:lnSpc>
            </a:pPr>
            <a:r>
              <a:rPr lang="en-US" altLang="en-US"/>
              <a:t>Wage growth stopped.</a:t>
            </a:r>
          </a:p>
          <a:p>
            <a:pPr lvl="2">
              <a:lnSpc>
                <a:spcPct val="90000"/>
              </a:lnSpc>
            </a:pPr>
            <a:r>
              <a:rPr lang="en-US" altLang="en-US"/>
              <a:t>Population growth slowed.</a:t>
            </a:r>
          </a:p>
          <a:p>
            <a:pPr lvl="2">
              <a:lnSpc>
                <a:spcPct val="90000"/>
              </a:lnSpc>
            </a:pPr>
            <a:r>
              <a:rPr lang="en-US" altLang="en-US"/>
              <a:t>Life expectancy increased.</a:t>
            </a:r>
          </a:p>
          <a:p>
            <a:pPr lvl="2">
              <a:lnSpc>
                <a:spcPct val="90000"/>
              </a:lnSpc>
            </a:pPr>
            <a:r>
              <a:rPr lang="en-US" altLang="en-US"/>
              <a:t>Retirement age fell.</a:t>
            </a:r>
          </a:p>
          <a:p>
            <a:pPr lvl="1">
              <a:lnSpc>
                <a:spcPct val="90000"/>
              </a:lnSpc>
            </a:pPr>
            <a:r>
              <a:rPr lang="en-US" altLang="en-US"/>
              <a:t>The burdens on the payers are increasing over time.</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 The Federal Tax System</a:t>
            </a:r>
          </a:p>
        </p:txBody>
      </p:sp>
      <p:sp>
        <p:nvSpPr>
          <p:cNvPr id="148483" name="Rectangle 3"/>
          <p:cNvSpPr>
            <a:spLocks noGrp="1" noChangeArrowheads="1"/>
          </p:cNvSpPr>
          <p:nvPr>
            <p:ph type="body" idx="1"/>
          </p:nvPr>
        </p:nvSpPr>
        <p:spPr/>
        <p:txBody>
          <a:bodyPr/>
          <a:lstStyle/>
          <a:p>
            <a:r>
              <a:rPr lang="en-US" altLang="en-US">
                <a:solidFill>
                  <a:srgbClr val="365B98"/>
                </a:solidFill>
              </a:rPr>
              <a:t>The Payroll Tax and the Social Security System</a:t>
            </a:r>
            <a:endParaRPr lang="en-US" altLang="en-US"/>
          </a:p>
          <a:p>
            <a:pPr lvl="1"/>
            <a:r>
              <a:rPr lang="en-US" altLang="en-US"/>
              <a:t>Because of recent changes, the system is currently building up a trust fund, but projections show that the fund will be depleted in less than 50 years.</a:t>
            </a:r>
          </a:p>
          <a:p>
            <a:pPr lvl="1"/>
            <a:r>
              <a:rPr lang="en-US" altLang="en-US"/>
              <a:t>Eventually, taxes will have to rise and/or benefits will have to be cut.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t>The State and Local Tax System</a:t>
            </a:r>
          </a:p>
        </p:txBody>
      </p:sp>
      <p:sp>
        <p:nvSpPr>
          <p:cNvPr id="149507" name="Rectangle 3"/>
          <p:cNvSpPr>
            <a:spLocks noGrp="1" noChangeArrowheads="1"/>
          </p:cNvSpPr>
          <p:nvPr>
            <p:ph type="body" idx="1"/>
          </p:nvPr>
        </p:nvSpPr>
        <p:spPr/>
        <p:txBody>
          <a:bodyPr/>
          <a:lstStyle/>
          <a:p>
            <a:r>
              <a:rPr lang="en-US" altLang="en-US"/>
              <a:t>State and local governments depend mostly on </a:t>
            </a:r>
          </a:p>
          <a:p>
            <a:pPr lvl="1"/>
            <a:r>
              <a:rPr lang="en-US" altLang="en-US"/>
              <a:t>Sales and excise taxes</a:t>
            </a:r>
          </a:p>
          <a:p>
            <a:pPr lvl="1"/>
            <a:r>
              <a:rPr lang="en-US" altLang="en-US"/>
              <a:t>Property taxes</a:t>
            </a:r>
          </a:p>
          <a:p>
            <a:r>
              <a:rPr lang="en-US" altLang="en-US"/>
              <a:t>Fiscal federalism = grants (often restricted) are made from higher to lower levels of government.</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Sources of State and Local Revenue</a:t>
            </a:r>
          </a:p>
        </p:txBody>
      </p:sp>
      <p:sp>
        <p:nvSpPr>
          <p:cNvPr id="150533" name="AutoShape 5" descr="image" title="image"/>
          <p:cNvSpPr>
            <a:spLocks noChangeAspect="1" noChangeArrowheads="1" noTextEdit="1"/>
          </p:cNvSpPr>
          <p:nvPr/>
        </p:nvSpPr>
        <p:spPr bwMode="auto">
          <a:xfrm>
            <a:off x="2019300" y="1700213"/>
            <a:ext cx="4757738" cy="4911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0534" name="Freeform 6"/>
          <p:cNvSpPr>
            <a:spLocks/>
          </p:cNvSpPr>
          <p:nvPr/>
        </p:nvSpPr>
        <p:spPr bwMode="auto">
          <a:xfrm>
            <a:off x="1870075" y="1374775"/>
            <a:ext cx="1588" cy="5065713"/>
          </a:xfrm>
          <a:custGeom>
            <a:avLst/>
            <a:gdLst>
              <a:gd name="T0" fmla="*/ 0 h 3191"/>
              <a:gd name="T1" fmla="*/ 3191 h 3191"/>
              <a:gd name="T2" fmla="*/ 0 h 3191"/>
            </a:gdLst>
            <a:ahLst/>
            <a:cxnLst>
              <a:cxn ang="0">
                <a:pos x="0" y="T0"/>
              </a:cxn>
              <a:cxn ang="0">
                <a:pos x="0" y="T1"/>
              </a:cxn>
              <a:cxn ang="0">
                <a:pos x="0" y="T2"/>
              </a:cxn>
            </a:cxnLst>
            <a:rect l="0" t="0" r="r" b="b"/>
            <a:pathLst>
              <a:path h="3191">
                <a:moveTo>
                  <a:pt x="0" y="0"/>
                </a:moveTo>
                <a:lnTo>
                  <a:pt x="0" y="3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35" name="Line 7"/>
          <p:cNvSpPr>
            <a:spLocks noChangeShapeType="1"/>
          </p:cNvSpPr>
          <p:nvPr/>
        </p:nvSpPr>
        <p:spPr bwMode="auto">
          <a:xfrm>
            <a:off x="1870075" y="1374775"/>
            <a:ext cx="1588" cy="5065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36" name="Freeform 8"/>
          <p:cNvSpPr>
            <a:spLocks/>
          </p:cNvSpPr>
          <p:nvPr/>
        </p:nvSpPr>
        <p:spPr bwMode="auto">
          <a:xfrm>
            <a:off x="6627813" y="1374775"/>
            <a:ext cx="1587" cy="5065713"/>
          </a:xfrm>
          <a:custGeom>
            <a:avLst/>
            <a:gdLst>
              <a:gd name="T0" fmla="*/ 3191 h 3191"/>
              <a:gd name="T1" fmla="*/ 0 h 3191"/>
              <a:gd name="T2" fmla="*/ 3191 h 3191"/>
            </a:gdLst>
            <a:ahLst/>
            <a:cxnLst>
              <a:cxn ang="0">
                <a:pos x="0" y="T0"/>
              </a:cxn>
              <a:cxn ang="0">
                <a:pos x="0" y="T1"/>
              </a:cxn>
              <a:cxn ang="0">
                <a:pos x="0" y="T2"/>
              </a:cxn>
            </a:cxnLst>
            <a:rect l="0" t="0" r="r" b="b"/>
            <a:pathLst>
              <a:path h="3191">
                <a:moveTo>
                  <a:pt x="0" y="3191"/>
                </a:moveTo>
                <a:lnTo>
                  <a:pt x="0" y="0"/>
                </a:lnTo>
                <a:lnTo>
                  <a:pt x="0" y="3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37" name="Line 9"/>
          <p:cNvSpPr>
            <a:spLocks noChangeShapeType="1"/>
          </p:cNvSpPr>
          <p:nvPr/>
        </p:nvSpPr>
        <p:spPr bwMode="auto">
          <a:xfrm flipV="1">
            <a:off x="6627813" y="1374775"/>
            <a:ext cx="1587" cy="5065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0538" name="Group 10"/>
          <p:cNvGrpSpPr>
            <a:grpSpLocks/>
          </p:cNvGrpSpPr>
          <p:nvPr/>
        </p:nvGrpSpPr>
        <p:grpSpPr bwMode="auto">
          <a:xfrm>
            <a:off x="2389188" y="5286375"/>
            <a:ext cx="863600" cy="793750"/>
            <a:chOff x="1505" y="3330"/>
            <a:chExt cx="544" cy="500"/>
          </a:xfrm>
        </p:grpSpPr>
        <p:sp>
          <p:nvSpPr>
            <p:cNvPr id="150539" name="Rectangle 11"/>
            <p:cNvSpPr>
              <a:spLocks noChangeArrowheads="1"/>
            </p:cNvSpPr>
            <p:nvPr/>
          </p:nvSpPr>
          <p:spPr bwMode="auto">
            <a:xfrm>
              <a:off x="1505" y="3330"/>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Property</a:t>
              </a:r>
              <a:endParaRPr lang="en-US" altLang="en-US" sz="800">
                <a:solidFill>
                  <a:schemeClr val="tx2"/>
                </a:solidFill>
                <a:latin typeface="Times New Roman" panose="02020603050405020304" pitchFamily="18" charset="0"/>
              </a:endParaRPr>
            </a:p>
          </p:txBody>
        </p:sp>
        <p:sp>
          <p:nvSpPr>
            <p:cNvPr id="150540" name="Rectangle 12"/>
            <p:cNvSpPr>
              <a:spLocks noChangeArrowheads="1"/>
            </p:cNvSpPr>
            <p:nvPr/>
          </p:nvSpPr>
          <p:spPr bwMode="auto">
            <a:xfrm>
              <a:off x="1598" y="3495"/>
              <a:ext cx="3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taxes</a:t>
              </a:r>
              <a:endParaRPr lang="en-US" altLang="en-US" sz="800">
                <a:solidFill>
                  <a:schemeClr val="tx2"/>
                </a:solidFill>
                <a:latin typeface="Times New Roman" panose="02020603050405020304" pitchFamily="18" charset="0"/>
              </a:endParaRPr>
            </a:p>
          </p:txBody>
        </p:sp>
        <p:sp>
          <p:nvSpPr>
            <p:cNvPr id="150541" name="Rectangle 13"/>
            <p:cNvSpPr>
              <a:spLocks noChangeArrowheads="1"/>
            </p:cNvSpPr>
            <p:nvPr/>
          </p:nvSpPr>
          <p:spPr bwMode="auto">
            <a:xfrm>
              <a:off x="1577" y="365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16.0%</a:t>
              </a:r>
              <a:endParaRPr lang="en-US" altLang="en-US" sz="800">
                <a:solidFill>
                  <a:schemeClr val="tx2"/>
                </a:solidFill>
                <a:latin typeface="Times New Roman" panose="02020603050405020304" pitchFamily="18" charset="0"/>
              </a:endParaRPr>
            </a:p>
          </p:txBody>
        </p:sp>
      </p:grpSp>
      <p:grpSp>
        <p:nvGrpSpPr>
          <p:cNvPr id="150542" name="Group 14"/>
          <p:cNvGrpSpPr>
            <a:grpSpLocks/>
          </p:cNvGrpSpPr>
          <p:nvPr/>
        </p:nvGrpSpPr>
        <p:grpSpPr bwMode="auto">
          <a:xfrm>
            <a:off x="2535238" y="2832100"/>
            <a:ext cx="647700" cy="793750"/>
            <a:chOff x="1597" y="1784"/>
            <a:chExt cx="408" cy="500"/>
          </a:xfrm>
        </p:grpSpPr>
        <p:sp>
          <p:nvSpPr>
            <p:cNvPr id="150543" name="Rectangle 15"/>
            <p:cNvSpPr>
              <a:spLocks noChangeArrowheads="1"/>
            </p:cNvSpPr>
            <p:nvPr/>
          </p:nvSpPr>
          <p:spPr bwMode="auto">
            <a:xfrm>
              <a:off x="1694" y="178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All</a:t>
              </a:r>
              <a:endParaRPr lang="en-US" altLang="en-US" sz="800">
                <a:solidFill>
                  <a:schemeClr val="tx2"/>
                </a:solidFill>
                <a:latin typeface="Times New Roman" panose="02020603050405020304" pitchFamily="18" charset="0"/>
              </a:endParaRPr>
            </a:p>
          </p:txBody>
        </p:sp>
        <p:sp>
          <p:nvSpPr>
            <p:cNvPr id="150544" name="Rectangle 16"/>
            <p:cNvSpPr>
              <a:spLocks noChangeArrowheads="1"/>
            </p:cNvSpPr>
            <p:nvPr/>
          </p:nvSpPr>
          <p:spPr bwMode="auto">
            <a:xfrm>
              <a:off x="1630" y="1949"/>
              <a:ext cx="3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other</a:t>
              </a:r>
              <a:endParaRPr lang="en-US" altLang="en-US" sz="800">
                <a:solidFill>
                  <a:schemeClr val="tx2"/>
                </a:solidFill>
                <a:latin typeface="Times New Roman" panose="02020603050405020304" pitchFamily="18" charset="0"/>
              </a:endParaRPr>
            </a:p>
          </p:txBody>
        </p:sp>
        <p:sp>
          <p:nvSpPr>
            <p:cNvPr id="150545" name="Rectangle 17"/>
            <p:cNvSpPr>
              <a:spLocks noChangeArrowheads="1"/>
            </p:cNvSpPr>
            <p:nvPr/>
          </p:nvSpPr>
          <p:spPr bwMode="auto">
            <a:xfrm>
              <a:off x="1597" y="211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29.0%</a:t>
              </a:r>
              <a:endParaRPr lang="en-US" altLang="en-US" sz="800">
                <a:solidFill>
                  <a:schemeClr val="tx2"/>
                </a:solidFill>
                <a:latin typeface="Times New Roman" panose="02020603050405020304" pitchFamily="18" charset="0"/>
              </a:endParaRPr>
            </a:p>
          </p:txBody>
        </p:sp>
      </p:grpSp>
      <p:grpSp>
        <p:nvGrpSpPr>
          <p:cNvPr id="150546" name="Group 18"/>
          <p:cNvGrpSpPr>
            <a:grpSpLocks/>
          </p:cNvGrpSpPr>
          <p:nvPr/>
        </p:nvGrpSpPr>
        <p:grpSpPr bwMode="auto">
          <a:xfrm>
            <a:off x="5432425" y="2552700"/>
            <a:ext cx="1041400" cy="1898650"/>
            <a:chOff x="3422" y="1608"/>
            <a:chExt cx="656" cy="1196"/>
          </a:xfrm>
        </p:grpSpPr>
        <p:sp>
          <p:nvSpPr>
            <p:cNvPr id="150547" name="Rectangle 19"/>
            <p:cNvSpPr>
              <a:spLocks noChangeArrowheads="1"/>
            </p:cNvSpPr>
            <p:nvPr/>
          </p:nvSpPr>
          <p:spPr bwMode="auto">
            <a:xfrm>
              <a:off x="3524" y="1608"/>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Income</a:t>
              </a:r>
              <a:endParaRPr lang="en-US" altLang="en-US" sz="800">
                <a:solidFill>
                  <a:schemeClr val="tx2"/>
                </a:solidFill>
                <a:latin typeface="Times New Roman" panose="02020603050405020304" pitchFamily="18" charset="0"/>
              </a:endParaRPr>
            </a:p>
          </p:txBody>
        </p:sp>
        <p:sp>
          <p:nvSpPr>
            <p:cNvPr id="150548" name="Rectangle 20"/>
            <p:cNvSpPr>
              <a:spLocks noChangeArrowheads="1"/>
            </p:cNvSpPr>
            <p:nvPr/>
          </p:nvSpPr>
          <p:spPr bwMode="auto">
            <a:xfrm>
              <a:off x="3581" y="1770"/>
              <a:ext cx="3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taxes</a:t>
              </a:r>
              <a:endParaRPr lang="en-US" altLang="en-US" sz="800">
                <a:solidFill>
                  <a:schemeClr val="tx2"/>
                </a:solidFill>
                <a:latin typeface="Times New Roman" panose="02020603050405020304" pitchFamily="18" charset="0"/>
              </a:endParaRPr>
            </a:p>
          </p:txBody>
        </p:sp>
        <p:sp>
          <p:nvSpPr>
            <p:cNvPr id="150549" name="Rectangle 21"/>
            <p:cNvSpPr>
              <a:spLocks noChangeArrowheads="1"/>
            </p:cNvSpPr>
            <p:nvPr/>
          </p:nvSpPr>
          <p:spPr bwMode="auto">
            <a:xfrm>
              <a:off x="3459" y="1933"/>
              <a:ext cx="6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(personal</a:t>
              </a:r>
              <a:endParaRPr lang="en-US" altLang="en-US" sz="800">
                <a:solidFill>
                  <a:schemeClr val="tx2"/>
                </a:solidFill>
                <a:latin typeface="Times New Roman" panose="02020603050405020304" pitchFamily="18" charset="0"/>
              </a:endParaRPr>
            </a:p>
          </p:txBody>
        </p:sp>
        <p:sp>
          <p:nvSpPr>
            <p:cNvPr id="150550" name="Rectangle 22"/>
            <p:cNvSpPr>
              <a:spLocks noChangeArrowheads="1"/>
            </p:cNvSpPr>
            <p:nvPr/>
          </p:nvSpPr>
          <p:spPr bwMode="auto">
            <a:xfrm>
              <a:off x="3645" y="209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and</a:t>
              </a:r>
              <a:endParaRPr lang="en-US" altLang="en-US" sz="800">
                <a:solidFill>
                  <a:schemeClr val="tx2"/>
                </a:solidFill>
                <a:latin typeface="Times New Roman" panose="02020603050405020304" pitchFamily="18" charset="0"/>
              </a:endParaRPr>
            </a:p>
          </p:txBody>
        </p:sp>
        <p:sp>
          <p:nvSpPr>
            <p:cNvPr id="150551" name="Rectangle 23"/>
            <p:cNvSpPr>
              <a:spLocks noChangeArrowheads="1"/>
            </p:cNvSpPr>
            <p:nvPr/>
          </p:nvSpPr>
          <p:spPr bwMode="auto">
            <a:xfrm>
              <a:off x="3422" y="2260"/>
              <a:ext cx="6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corporate)</a:t>
              </a:r>
              <a:endParaRPr lang="en-US" altLang="en-US" sz="800">
                <a:solidFill>
                  <a:schemeClr val="tx2"/>
                </a:solidFill>
                <a:latin typeface="Times New Roman" panose="02020603050405020304" pitchFamily="18" charset="0"/>
              </a:endParaRPr>
            </a:p>
          </p:txBody>
        </p:sp>
        <p:sp>
          <p:nvSpPr>
            <p:cNvPr id="150552" name="Rectangle 24"/>
            <p:cNvSpPr>
              <a:spLocks noChangeArrowheads="1"/>
            </p:cNvSpPr>
            <p:nvPr/>
          </p:nvSpPr>
          <p:spPr bwMode="auto">
            <a:xfrm>
              <a:off x="3559" y="2425"/>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15.9%</a:t>
              </a:r>
              <a:endParaRPr lang="en-US" altLang="en-US" sz="800">
                <a:solidFill>
                  <a:schemeClr val="tx2"/>
                </a:solidFill>
                <a:latin typeface="Times New Roman" panose="02020603050405020304" pitchFamily="18" charset="0"/>
              </a:endParaRPr>
            </a:p>
          </p:txBody>
        </p:sp>
        <p:sp>
          <p:nvSpPr>
            <p:cNvPr id="150553" name="Line 25"/>
            <p:cNvSpPr>
              <a:spLocks noChangeShapeType="1"/>
            </p:cNvSpPr>
            <p:nvPr/>
          </p:nvSpPr>
          <p:spPr bwMode="auto">
            <a:xfrm flipH="1">
              <a:off x="3422" y="2598"/>
              <a:ext cx="297" cy="2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50554" name="Group 26"/>
          <p:cNvGrpSpPr>
            <a:grpSpLocks/>
          </p:cNvGrpSpPr>
          <p:nvPr/>
        </p:nvGrpSpPr>
        <p:grpSpPr bwMode="auto">
          <a:xfrm>
            <a:off x="4398963" y="5603875"/>
            <a:ext cx="1998662" cy="793750"/>
            <a:chOff x="2771" y="3530"/>
            <a:chExt cx="1259" cy="500"/>
          </a:xfrm>
        </p:grpSpPr>
        <p:sp>
          <p:nvSpPr>
            <p:cNvPr id="150555" name="Rectangle 27"/>
            <p:cNvSpPr>
              <a:spLocks noChangeArrowheads="1"/>
            </p:cNvSpPr>
            <p:nvPr/>
          </p:nvSpPr>
          <p:spPr bwMode="auto">
            <a:xfrm>
              <a:off x="2998" y="3530"/>
              <a:ext cx="10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Sales and gross</a:t>
              </a:r>
              <a:endParaRPr lang="en-US" altLang="en-US" sz="800">
                <a:solidFill>
                  <a:schemeClr val="tx2"/>
                </a:solidFill>
                <a:latin typeface="Times New Roman" panose="02020603050405020304" pitchFamily="18" charset="0"/>
              </a:endParaRPr>
            </a:p>
          </p:txBody>
        </p:sp>
        <p:sp>
          <p:nvSpPr>
            <p:cNvPr id="150556" name="Rectangle 28"/>
            <p:cNvSpPr>
              <a:spLocks noChangeArrowheads="1"/>
            </p:cNvSpPr>
            <p:nvPr/>
          </p:nvSpPr>
          <p:spPr bwMode="auto">
            <a:xfrm>
              <a:off x="3046" y="3692"/>
              <a:ext cx="8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receipts taxes</a:t>
              </a:r>
              <a:endParaRPr lang="en-US" altLang="en-US" sz="800">
                <a:solidFill>
                  <a:schemeClr val="tx2"/>
                </a:solidFill>
                <a:latin typeface="Times New Roman" panose="02020603050405020304" pitchFamily="18" charset="0"/>
              </a:endParaRPr>
            </a:p>
          </p:txBody>
        </p:sp>
        <p:sp>
          <p:nvSpPr>
            <p:cNvPr id="150557" name="Rectangle 29"/>
            <p:cNvSpPr>
              <a:spLocks noChangeArrowheads="1"/>
            </p:cNvSpPr>
            <p:nvPr/>
          </p:nvSpPr>
          <p:spPr bwMode="auto">
            <a:xfrm>
              <a:off x="3311" y="385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19.4%</a:t>
              </a:r>
              <a:endParaRPr lang="en-US" altLang="en-US" sz="800">
                <a:solidFill>
                  <a:schemeClr val="tx2"/>
                </a:solidFill>
                <a:latin typeface="Times New Roman" panose="02020603050405020304" pitchFamily="18" charset="0"/>
              </a:endParaRPr>
            </a:p>
          </p:txBody>
        </p:sp>
        <p:sp>
          <p:nvSpPr>
            <p:cNvPr id="150558" name="Line 30"/>
            <p:cNvSpPr>
              <a:spLocks noChangeShapeType="1"/>
            </p:cNvSpPr>
            <p:nvPr/>
          </p:nvSpPr>
          <p:spPr bwMode="auto">
            <a:xfrm flipH="1" flipV="1">
              <a:off x="2771" y="3640"/>
              <a:ext cx="129" cy="19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50559" name="Group 31"/>
          <p:cNvGrpSpPr>
            <a:grpSpLocks/>
          </p:cNvGrpSpPr>
          <p:nvPr/>
        </p:nvGrpSpPr>
        <p:grpSpPr bwMode="auto">
          <a:xfrm>
            <a:off x="3632200" y="1827213"/>
            <a:ext cx="1295400" cy="1279525"/>
            <a:chOff x="2288" y="1151"/>
            <a:chExt cx="816" cy="806"/>
          </a:xfrm>
        </p:grpSpPr>
        <p:sp>
          <p:nvSpPr>
            <p:cNvPr id="150560" name="Rectangle 32"/>
            <p:cNvSpPr>
              <a:spLocks noChangeArrowheads="1"/>
            </p:cNvSpPr>
            <p:nvPr/>
          </p:nvSpPr>
          <p:spPr bwMode="auto">
            <a:xfrm>
              <a:off x="2288" y="1151"/>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From federal</a:t>
              </a:r>
              <a:endParaRPr lang="en-US" altLang="en-US" sz="800">
                <a:solidFill>
                  <a:schemeClr val="tx2"/>
                </a:solidFill>
                <a:latin typeface="Times New Roman" panose="02020603050405020304" pitchFamily="18" charset="0"/>
              </a:endParaRPr>
            </a:p>
          </p:txBody>
        </p:sp>
        <p:sp>
          <p:nvSpPr>
            <p:cNvPr id="150561" name="Rectangle 33"/>
            <p:cNvSpPr>
              <a:spLocks noChangeArrowheads="1"/>
            </p:cNvSpPr>
            <p:nvPr/>
          </p:nvSpPr>
          <p:spPr bwMode="auto">
            <a:xfrm>
              <a:off x="2311" y="1316"/>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government</a:t>
              </a:r>
              <a:endParaRPr lang="en-US" altLang="en-US" sz="800">
                <a:solidFill>
                  <a:schemeClr val="tx2"/>
                </a:solidFill>
                <a:latin typeface="Times New Roman" panose="02020603050405020304" pitchFamily="18" charset="0"/>
              </a:endParaRPr>
            </a:p>
          </p:txBody>
        </p:sp>
        <p:sp>
          <p:nvSpPr>
            <p:cNvPr id="150562" name="Rectangle 34"/>
            <p:cNvSpPr>
              <a:spLocks noChangeArrowheads="1"/>
            </p:cNvSpPr>
            <p:nvPr/>
          </p:nvSpPr>
          <p:spPr bwMode="auto">
            <a:xfrm>
              <a:off x="2492" y="14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latin typeface="Myriad Roman" charset="0"/>
                </a:rPr>
                <a:t>19.7%</a:t>
              </a:r>
              <a:endParaRPr lang="en-US" altLang="en-US" sz="800">
                <a:solidFill>
                  <a:schemeClr val="tx2"/>
                </a:solidFill>
                <a:latin typeface="Times New Roman" panose="02020603050405020304" pitchFamily="18" charset="0"/>
              </a:endParaRPr>
            </a:p>
          </p:txBody>
        </p:sp>
        <p:sp>
          <p:nvSpPr>
            <p:cNvPr id="150563" name="Line 35"/>
            <p:cNvSpPr>
              <a:spLocks noChangeShapeType="1"/>
            </p:cNvSpPr>
            <p:nvPr/>
          </p:nvSpPr>
          <p:spPr bwMode="auto">
            <a:xfrm>
              <a:off x="2724" y="1651"/>
              <a:ext cx="47" cy="30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
        <p:nvSpPr>
          <p:cNvPr id="150564" name="Freeform 36"/>
          <p:cNvSpPr>
            <a:spLocks/>
          </p:cNvSpPr>
          <p:nvPr/>
        </p:nvSpPr>
        <p:spPr bwMode="auto">
          <a:xfrm>
            <a:off x="2786063" y="3225800"/>
            <a:ext cx="1347787" cy="1528763"/>
          </a:xfrm>
          <a:custGeom>
            <a:avLst/>
            <a:gdLst>
              <a:gd name="T0" fmla="*/ 187 w 187"/>
              <a:gd name="T1" fmla="*/ 170 h 212"/>
              <a:gd name="T2" fmla="*/ 23 w 187"/>
              <a:gd name="T3" fmla="*/ 212 h 212"/>
              <a:gd name="T4" fmla="*/ 145 w 187"/>
              <a:gd name="T5" fmla="*/ 5 h 212"/>
              <a:gd name="T6" fmla="*/ 187 w 187"/>
              <a:gd name="T7" fmla="*/ 0 h 212"/>
              <a:gd name="T8" fmla="*/ 187 w 187"/>
              <a:gd name="T9" fmla="*/ 170 h 212"/>
            </a:gdLst>
            <a:ahLst/>
            <a:cxnLst>
              <a:cxn ang="0">
                <a:pos x="T0" y="T1"/>
              </a:cxn>
              <a:cxn ang="0">
                <a:pos x="T2" y="T3"/>
              </a:cxn>
              <a:cxn ang="0">
                <a:pos x="T4" y="T5"/>
              </a:cxn>
              <a:cxn ang="0">
                <a:pos x="T6" y="T7"/>
              </a:cxn>
              <a:cxn ang="0">
                <a:pos x="T8" y="T9"/>
              </a:cxn>
            </a:cxnLst>
            <a:rect l="0" t="0" r="r" b="b"/>
            <a:pathLst>
              <a:path w="187" h="212">
                <a:moveTo>
                  <a:pt x="187" y="170"/>
                </a:moveTo>
                <a:cubicBezTo>
                  <a:pt x="23" y="212"/>
                  <a:pt x="23" y="212"/>
                  <a:pt x="23" y="212"/>
                </a:cubicBezTo>
                <a:cubicBezTo>
                  <a:pt x="0" y="121"/>
                  <a:pt x="54" y="29"/>
                  <a:pt x="145" y="5"/>
                </a:cubicBezTo>
                <a:cubicBezTo>
                  <a:pt x="160" y="2"/>
                  <a:pt x="172" y="0"/>
                  <a:pt x="187" y="0"/>
                </a:cubicBezTo>
                <a:lnTo>
                  <a:pt x="187" y="170"/>
                </a:lnTo>
                <a:close/>
              </a:path>
            </a:pathLst>
          </a:custGeom>
          <a:solidFill>
            <a:srgbClr val="AAE1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5" name="Freeform 37"/>
          <p:cNvSpPr>
            <a:spLocks/>
          </p:cNvSpPr>
          <p:nvPr/>
        </p:nvSpPr>
        <p:spPr bwMode="auto">
          <a:xfrm>
            <a:off x="2951163" y="4451350"/>
            <a:ext cx="1182687" cy="1160463"/>
          </a:xfrm>
          <a:custGeom>
            <a:avLst/>
            <a:gdLst>
              <a:gd name="T0" fmla="*/ 164 w 164"/>
              <a:gd name="T1" fmla="*/ 0 h 161"/>
              <a:gd name="T2" fmla="*/ 112 w 164"/>
              <a:gd name="T3" fmla="*/ 161 h 161"/>
              <a:gd name="T4" fmla="*/ 0 w 164"/>
              <a:gd name="T5" fmla="*/ 42 h 161"/>
              <a:gd name="T6" fmla="*/ 164 w 164"/>
              <a:gd name="T7" fmla="*/ 0 h 161"/>
            </a:gdLst>
            <a:ahLst/>
            <a:cxnLst>
              <a:cxn ang="0">
                <a:pos x="T0" y="T1"/>
              </a:cxn>
              <a:cxn ang="0">
                <a:pos x="T2" y="T3"/>
              </a:cxn>
              <a:cxn ang="0">
                <a:pos x="T4" y="T5"/>
              </a:cxn>
              <a:cxn ang="0">
                <a:pos x="T6" y="T7"/>
              </a:cxn>
            </a:cxnLst>
            <a:rect l="0" t="0" r="r" b="b"/>
            <a:pathLst>
              <a:path w="164" h="161">
                <a:moveTo>
                  <a:pt x="164" y="0"/>
                </a:moveTo>
                <a:cubicBezTo>
                  <a:pt x="112" y="161"/>
                  <a:pt x="112" y="161"/>
                  <a:pt x="112" y="161"/>
                </a:cubicBezTo>
                <a:cubicBezTo>
                  <a:pt x="55" y="143"/>
                  <a:pt x="15" y="100"/>
                  <a:pt x="0" y="42"/>
                </a:cubicBezTo>
                <a:lnTo>
                  <a:pt x="164" y="0"/>
                </a:lnTo>
                <a:close/>
              </a:path>
            </a:pathLst>
          </a:custGeom>
          <a:solidFill>
            <a:srgbClr val="006C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6" name="Freeform 38"/>
          <p:cNvSpPr>
            <a:spLocks/>
          </p:cNvSpPr>
          <p:nvPr/>
        </p:nvSpPr>
        <p:spPr bwMode="auto">
          <a:xfrm>
            <a:off x="3759200" y="4451350"/>
            <a:ext cx="1339850" cy="1327150"/>
          </a:xfrm>
          <a:custGeom>
            <a:avLst/>
            <a:gdLst>
              <a:gd name="T0" fmla="*/ 52 w 186"/>
              <a:gd name="T1" fmla="*/ 0 h 184"/>
              <a:gd name="T2" fmla="*/ 186 w 186"/>
              <a:gd name="T3" fmla="*/ 105 h 184"/>
              <a:gd name="T4" fmla="*/ 0 w 186"/>
              <a:gd name="T5" fmla="*/ 161 h 184"/>
              <a:gd name="T6" fmla="*/ 52 w 186"/>
              <a:gd name="T7" fmla="*/ 0 h 184"/>
            </a:gdLst>
            <a:ahLst/>
            <a:cxnLst>
              <a:cxn ang="0">
                <a:pos x="T0" y="T1"/>
              </a:cxn>
              <a:cxn ang="0">
                <a:pos x="T2" y="T3"/>
              </a:cxn>
              <a:cxn ang="0">
                <a:pos x="T4" y="T5"/>
              </a:cxn>
              <a:cxn ang="0">
                <a:pos x="T6" y="T7"/>
              </a:cxn>
            </a:cxnLst>
            <a:rect l="0" t="0" r="r" b="b"/>
            <a:pathLst>
              <a:path w="186" h="184">
                <a:moveTo>
                  <a:pt x="52" y="0"/>
                </a:moveTo>
                <a:cubicBezTo>
                  <a:pt x="186" y="105"/>
                  <a:pt x="186" y="105"/>
                  <a:pt x="186" y="105"/>
                </a:cubicBezTo>
                <a:cubicBezTo>
                  <a:pt x="141" y="162"/>
                  <a:pt x="69" y="184"/>
                  <a:pt x="0" y="161"/>
                </a:cubicBezTo>
                <a:lnTo>
                  <a:pt x="52" y="0"/>
                </a:lnTo>
                <a:close/>
              </a:path>
            </a:pathLst>
          </a:custGeom>
          <a:solidFill>
            <a:srgbClr val="6C8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7" name="Freeform 39"/>
          <p:cNvSpPr>
            <a:spLocks/>
          </p:cNvSpPr>
          <p:nvPr/>
        </p:nvSpPr>
        <p:spPr bwMode="auto">
          <a:xfrm>
            <a:off x="4133850" y="4048125"/>
            <a:ext cx="1296988" cy="1160463"/>
          </a:xfrm>
          <a:custGeom>
            <a:avLst/>
            <a:gdLst>
              <a:gd name="T0" fmla="*/ 0 w 180"/>
              <a:gd name="T1" fmla="*/ 56 h 161"/>
              <a:gd name="T2" fmla="*/ 161 w 180"/>
              <a:gd name="T3" fmla="*/ 0 h 161"/>
              <a:gd name="T4" fmla="*/ 134 w 180"/>
              <a:gd name="T5" fmla="*/ 161 h 161"/>
              <a:gd name="T6" fmla="*/ 0 w 180"/>
              <a:gd name="T7" fmla="*/ 56 h 161"/>
            </a:gdLst>
            <a:ahLst/>
            <a:cxnLst>
              <a:cxn ang="0">
                <a:pos x="T0" y="T1"/>
              </a:cxn>
              <a:cxn ang="0">
                <a:pos x="T2" y="T3"/>
              </a:cxn>
              <a:cxn ang="0">
                <a:pos x="T4" y="T5"/>
              </a:cxn>
              <a:cxn ang="0">
                <a:pos x="T6" y="T7"/>
              </a:cxn>
            </a:cxnLst>
            <a:rect l="0" t="0" r="r" b="b"/>
            <a:pathLst>
              <a:path w="180" h="161">
                <a:moveTo>
                  <a:pt x="0" y="56"/>
                </a:moveTo>
                <a:cubicBezTo>
                  <a:pt x="161" y="0"/>
                  <a:pt x="161" y="0"/>
                  <a:pt x="161" y="0"/>
                </a:cubicBezTo>
                <a:cubicBezTo>
                  <a:pt x="180" y="57"/>
                  <a:pt x="171" y="114"/>
                  <a:pt x="134" y="161"/>
                </a:cubicBezTo>
                <a:lnTo>
                  <a:pt x="0" y="56"/>
                </a:lnTo>
                <a:close/>
              </a:path>
            </a:pathLst>
          </a:custGeom>
          <a:solidFill>
            <a:srgbClr val="EBBE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568" name="Freeform 40"/>
          <p:cNvSpPr>
            <a:spLocks/>
          </p:cNvSpPr>
          <p:nvPr/>
        </p:nvSpPr>
        <p:spPr bwMode="auto">
          <a:xfrm>
            <a:off x="4133850" y="3225800"/>
            <a:ext cx="1160463" cy="1225550"/>
          </a:xfrm>
          <a:custGeom>
            <a:avLst/>
            <a:gdLst>
              <a:gd name="T0" fmla="*/ 0 w 161"/>
              <a:gd name="T1" fmla="*/ 170 h 170"/>
              <a:gd name="T2" fmla="*/ 0 w 161"/>
              <a:gd name="T3" fmla="*/ 0 h 170"/>
              <a:gd name="T4" fmla="*/ 161 w 161"/>
              <a:gd name="T5" fmla="*/ 114 h 170"/>
              <a:gd name="T6" fmla="*/ 0 w 161"/>
              <a:gd name="T7" fmla="*/ 170 h 170"/>
            </a:gdLst>
            <a:ahLst/>
            <a:cxnLst>
              <a:cxn ang="0">
                <a:pos x="T0" y="T1"/>
              </a:cxn>
              <a:cxn ang="0">
                <a:pos x="T2" y="T3"/>
              </a:cxn>
              <a:cxn ang="0">
                <a:pos x="T4" y="T5"/>
              </a:cxn>
              <a:cxn ang="0">
                <a:pos x="T6" y="T7"/>
              </a:cxn>
            </a:cxnLst>
            <a:rect l="0" t="0" r="r" b="b"/>
            <a:pathLst>
              <a:path w="161" h="170">
                <a:moveTo>
                  <a:pt x="0" y="170"/>
                </a:moveTo>
                <a:cubicBezTo>
                  <a:pt x="0" y="0"/>
                  <a:pt x="0" y="0"/>
                  <a:pt x="0" y="0"/>
                </a:cubicBezTo>
                <a:cubicBezTo>
                  <a:pt x="74" y="0"/>
                  <a:pt x="137" y="44"/>
                  <a:pt x="161" y="114"/>
                </a:cubicBezTo>
                <a:lnTo>
                  <a:pt x="0" y="170"/>
                </a:lnTo>
                <a:close/>
              </a:path>
            </a:pathLst>
          </a:custGeom>
          <a:solidFill>
            <a:srgbClr val="1EBD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0568"/>
                                        </p:tgtEl>
                                        <p:attrNameLst>
                                          <p:attrName>style.visibility</p:attrName>
                                        </p:attrNameLst>
                                      </p:cBhvr>
                                      <p:to>
                                        <p:strVal val="visible"/>
                                      </p:to>
                                    </p:set>
                                    <p:animEffect transition="in" filter="dissolve">
                                      <p:cBhvr>
                                        <p:cTn id="7" dur="500"/>
                                        <p:tgtEl>
                                          <p:spTgt spid="1505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0567"/>
                                        </p:tgtEl>
                                        <p:attrNameLst>
                                          <p:attrName>style.visibility</p:attrName>
                                        </p:attrNameLst>
                                      </p:cBhvr>
                                      <p:to>
                                        <p:strVal val="visible"/>
                                      </p:to>
                                    </p:set>
                                    <p:animEffect transition="in" filter="dissolve">
                                      <p:cBhvr>
                                        <p:cTn id="12" dur="500"/>
                                        <p:tgtEl>
                                          <p:spTgt spid="150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0566"/>
                                        </p:tgtEl>
                                        <p:attrNameLst>
                                          <p:attrName>style.visibility</p:attrName>
                                        </p:attrNameLst>
                                      </p:cBhvr>
                                      <p:to>
                                        <p:strVal val="visible"/>
                                      </p:to>
                                    </p:set>
                                    <p:animEffect transition="in" filter="dissolve">
                                      <p:cBhvr>
                                        <p:cTn id="17" dur="500"/>
                                        <p:tgtEl>
                                          <p:spTgt spid="150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0565"/>
                                        </p:tgtEl>
                                        <p:attrNameLst>
                                          <p:attrName>style.visibility</p:attrName>
                                        </p:attrNameLst>
                                      </p:cBhvr>
                                      <p:to>
                                        <p:strVal val="visible"/>
                                      </p:to>
                                    </p:set>
                                    <p:animEffect transition="in" filter="dissolve">
                                      <p:cBhvr>
                                        <p:cTn id="22" dur="500"/>
                                        <p:tgtEl>
                                          <p:spTgt spid="1505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0564"/>
                                        </p:tgtEl>
                                        <p:attrNameLst>
                                          <p:attrName>style.visibility</p:attrName>
                                        </p:attrNameLst>
                                      </p:cBhvr>
                                      <p:to>
                                        <p:strVal val="visible"/>
                                      </p:to>
                                    </p:set>
                                    <p:animEffect transition="in" filter="dissolve">
                                      <p:cBhvr>
                                        <p:cTn id="27" dur="500"/>
                                        <p:tgtEl>
                                          <p:spTgt spid="1505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50559"/>
                                        </p:tgtEl>
                                        <p:attrNameLst>
                                          <p:attrName>style.visibility</p:attrName>
                                        </p:attrNameLst>
                                      </p:cBhvr>
                                      <p:to>
                                        <p:strVal val="visible"/>
                                      </p:to>
                                    </p:set>
                                    <p:animEffect transition="in" filter="dissolve">
                                      <p:cBhvr>
                                        <p:cTn id="32" dur="500"/>
                                        <p:tgtEl>
                                          <p:spTgt spid="1505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50546"/>
                                        </p:tgtEl>
                                        <p:attrNameLst>
                                          <p:attrName>style.visibility</p:attrName>
                                        </p:attrNameLst>
                                      </p:cBhvr>
                                      <p:to>
                                        <p:strVal val="visible"/>
                                      </p:to>
                                    </p:set>
                                    <p:animEffect transition="in" filter="dissolve">
                                      <p:cBhvr>
                                        <p:cTn id="37" dur="500"/>
                                        <p:tgtEl>
                                          <p:spTgt spid="1505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50554"/>
                                        </p:tgtEl>
                                        <p:attrNameLst>
                                          <p:attrName>style.visibility</p:attrName>
                                        </p:attrNameLst>
                                      </p:cBhvr>
                                      <p:to>
                                        <p:strVal val="visible"/>
                                      </p:to>
                                    </p:set>
                                    <p:animEffect transition="in" filter="dissolve">
                                      <p:cBhvr>
                                        <p:cTn id="42" dur="500"/>
                                        <p:tgtEl>
                                          <p:spTgt spid="1505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50538"/>
                                        </p:tgtEl>
                                        <p:attrNameLst>
                                          <p:attrName>style.visibility</p:attrName>
                                        </p:attrNameLst>
                                      </p:cBhvr>
                                      <p:to>
                                        <p:strVal val="visible"/>
                                      </p:to>
                                    </p:set>
                                    <p:animEffect transition="in" filter="dissolve">
                                      <p:cBhvr>
                                        <p:cTn id="47" dur="500"/>
                                        <p:tgtEl>
                                          <p:spTgt spid="15053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50542"/>
                                        </p:tgtEl>
                                        <p:attrNameLst>
                                          <p:attrName>style.visibility</p:attrName>
                                        </p:attrNameLst>
                                      </p:cBhvr>
                                      <p:to>
                                        <p:strVal val="visible"/>
                                      </p:to>
                                    </p:set>
                                    <p:animEffect transition="in" filter="dissolve">
                                      <p:cBhvr>
                                        <p:cTn id="52" dur="500"/>
                                        <p:tgtEl>
                                          <p:spTgt spid="150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a:t>The Concept of Equity in Taxation</a:t>
            </a:r>
          </a:p>
        </p:txBody>
      </p:sp>
      <p:sp>
        <p:nvSpPr>
          <p:cNvPr id="152579" name="Rectangle 3"/>
          <p:cNvSpPr>
            <a:spLocks noGrp="1" noChangeArrowheads="1"/>
          </p:cNvSpPr>
          <p:nvPr>
            <p:ph type="body" idx="1"/>
          </p:nvPr>
        </p:nvSpPr>
        <p:spPr/>
        <p:txBody>
          <a:bodyPr/>
          <a:lstStyle/>
          <a:p>
            <a:r>
              <a:rPr lang="en-US" altLang="en-US"/>
              <a:t>The three principles are: </a:t>
            </a:r>
          </a:p>
          <a:p>
            <a:pPr lvl="1"/>
            <a:r>
              <a:rPr lang="en-US" altLang="en-US"/>
              <a:t>Horizontal equity</a:t>
            </a:r>
          </a:p>
          <a:p>
            <a:pPr lvl="1"/>
            <a:r>
              <a:rPr lang="en-US" altLang="en-US"/>
              <a:t>Vertical equity</a:t>
            </a:r>
          </a:p>
          <a:p>
            <a:pPr lvl="1"/>
            <a:r>
              <a:rPr lang="en-US" altLang="en-US"/>
              <a:t>The benefits principle</a:t>
            </a:r>
          </a:p>
          <a:p>
            <a:r>
              <a:rPr lang="en-US" altLang="en-US"/>
              <a:t>It is often difficult to apply these principles in real situations.</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a:t>The Concept of Equity in Taxation</a:t>
            </a:r>
          </a:p>
        </p:txBody>
      </p:sp>
      <p:sp>
        <p:nvSpPr>
          <p:cNvPr id="153603" name="Rectangle 3"/>
          <p:cNvSpPr>
            <a:spLocks noGrp="1" noChangeArrowheads="1"/>
          </p:cNvSpPr>
          <p:nvPr>
            <p:ph type="body" idx="1"/>
          </p:nvPr>
        </p:nvSpPr>
        <p:spPr/>
        <p:txBody>
          <a:bodyPr/>
          <a:lstStyle/>
          <a:p>
            <a:r>
              <a:rPr lang="en-US" altLang="en-US">
                <a:solidFill>
                  <a:srgbClr val="365B98"/>
                </a:solidFill>
              </a:rPr>
              <a:t>Horizontal Equity</a:t>
            </a:r>
            <a:endParaRPr lang="en-US" altLang="en-US"/>
          </a:p>
          <a:p>
            <a:pPr lvl="1"/>
            <a:r>
              <a:rPr lang="en-US" altLang="en-US"/>
              <a:t>Horizontal equity  =  equally situated individuals should be taxed equally</a:t>
            </a:r>
          </a:p>
          <a:p>
            <a:pPr lvl="1"/>
            <a:r>
              <a:rPr lang="en-US" altLang="en-US"/>
              <a:t>The current tax code frequently violates this principle.</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a:t>The Concept of Equity in Taxation</a:t>
            </a:r>
          </a:p>
        </p:txBody>
      </p:sp>
      <p:sp>
        <p:nvSpPr>
          <p:cNvPr id="154627" name="Rectangle 3"/>
          <p:cNvSpPr>
            <a:spLocks noGrp="1" noChangeArrowheads="1"/>
          </p:cNvSpPr>
          <p:nvPr>
            <p:ph type="body" idx="1"/>
          </p:nvPr>
        </p:nvSpPr>
        <p:spPr/>
        <p:txBody>
          <a:bodyPr/>
          <a:lstStyle/>
          <a:p>
            <a:r>
              <a:rPr lang="en-US" altLang="en-US">
                <a:solidFill>
                  <a:srgbClr val="365B98"/>
                </a:solidFill>
              </a:rPr>
              <a:t>Vertical Equity</a:t>
            </a:r>
            <a:endParaRPr lang="en-US" altLang="en-US"/>
          </a:p>
          <a:p>
            <a:pPr lvl="1"/>
            <a:r>
              <a:rPr lang="en-US" altLang="en-US"/>
              <a:t>Vertical equity  =  unequals should be treated unequally</a:t>
            </a:r>
          </a:p>
          <a:p>
            <a:pPr lvl="1"/>
            <a:r>
              <a:rPr lang="en-US" altLang="en-US"/>
              <a:t>Often translated into the ability-to-pay principle, according to which those most able to pay should pay the highest taxes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1" name="Picture 5" descr="image" title="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86106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p:cNvSpPr>
            <a:spLocks noGrp="1"/>
          </p:cNvSpPr>
          <p:nvPr>
            <p:ph type="title"/>
          </p:nvPr>
        </p:nvSpPr>
        <p:spPr/>
        <p:txBody>
          <a:bodyPr/>
          <a:lstStyle/>
          <a:p>
            <a:r>
              <a:rPr lang="en-US" dirty="0" smtClean="0"/>
              <a:t>title</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28600" y="223838"/>
            <a:ext cx="8693150" cy="1143000"/>
          </a:xfrm>
        </p:spPr>
        <p:txBody>
          <a:bodyPr/>
          <a:lstStyle/>
          <a:p>
            <a:pPr indent="457200"/>
            <a:r>
              <a:rPr lang="en-US" altLang="en-US">
                <a:solidFill>
                  <a:srgbClr val="010000"/>
                </a:solidFill>
              </a:rPr>
              <a:t>Three Alternative Income-Tax Plans</a:t>
            </a:r>
            <a:endParaRPr lang="en-US" altLang="en-US"/>
          </a:p>
        </p:txBody>
      </p:sp>
      <p:pic>
        <p:nvPicPr>
          <p:cNvPr id="155653" name="Picture 5"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79650"/>
            <a:ext cx="83439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a:t>The Concept of Equity in Taxation</a:t>
            </a:r>
          </a:p>
        </p:txBody>
      </p:sp>
      <p:sp>
        <p:nvSpPr>
          <p:cNvPr id="156675" name="Rectangle 3"/>
          <p:cNvSpPr>
            <a:spLocks noGrp="1" noChangeArrowheads="1"/>
          </p:cNvSpPr>
          <p:nvPr>
            <p:ph type="body" idx="1"/>
          </p:nvPr>
        </p:nvSpPr>
        <p:spPr/>
        <p:txBody>
          <a:bodyPr/>
          <a:lstStyle/>
          <a:p>
            <a:r>
              <a:rPr lang="en-US" altLang="en-US">
                <a:solidFill>
                  <a:srgbClr val="365B98"/>
                </a:solidFill>
              </a:rPr>
              <a:t>Vertical Equity</a:t>
            </a:r>
            <a:endParaRPr lang="en-US" altLang="en-US"/>
          </a:p>
          <a:p>
            <a:pPr lvl="1"/>
            <a:r>
              <a:rPr lang="en-US" altLang="en-US"/>
              <a:t>Regressive taxes are generally thought to be unfair.</a:t>
            </a:r>
          </a:p>
          <a:p>
            <a:pPr lvl="1"/>
            <a:r>
              <a:rPr lang="en-US" altLang="en-US"/>
              <a:t>There is much less agreement about the relative merits of progressive versus proportional taxes.</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a:t>The Concept of Equity in Taxation</a:t>
            </a:r>
          </a:p>
        </p:txBody>
      </p:sp>
      <p:sp>
        <p:nvSpPr>
          <p:cNvPr id="157699" name="Rectangle 3"/>
          <p:cNvSpPr>
            <a:spLocks noGrp="1" noChangeArrowheads="1"/>
          </p:cNvSpPr>
          <p:nvPr>
            <p:ph type="body" idx="1"/>
          </p:nvPr>
        </p:nvSpPr>
        <p:spPr/>
        <p:txBody>
          <a:bodyPr/>
          <a:lstStyle/>
          <a:p>
            <a:r>
              <a:rPr lang="en-US" altLang="en-US">
                <a:solidFill>
                  <a:srgbClr val="365B98"/>
                </a:solidFill>
              </a:rPr>
              <a:t>The Benefits Principle</a:t>
            </a:r>
            <a:endParaRPr lang="en-US" altLang="en-US"/>
          </a:p>
          <a:p>
            <a:pPr lvl="1"/>
            <a:r>
              <a:rPr lang="en-US" altLang="en-US"/>
              <a:t>Benefits principle of taxation  =  those who reap the benefits from government services should pay the taxes</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a:t>The Concept of Efficiency in Taxation</a:t>
            </a:r>
          </a:p>
        </p:txBody>
      </p:sp>
      <p:sp>
        <p:nvSpPr>
          <p:cNvPr id="158723" name="Rectangle 3"/>
          <p:cNvSpPr>
            <a:spLocks noGrp="1" noChangeArrowheads="1"/>
          </p:cNvSpPr>
          <p:nvPr>
            <p:ph type="body" idx="1"/>
          </p:nvPr>
        </p:nvSpPr>
        <p:spPr/>
        <p:txBody>
          <a:bodyPr/>
          <a:lstStyle/>
          <a:p>
            <a:r>
              <a:rPr lang="en-US" altLang="en-US"/>
              <a:t>Because most taxes induce changes in behavior, the burden of the tax exceeds the revenue generated with the result that an excess burden is created.</a:t>
            </a:r>
          </a:p>
          <a:p>
            <a:r>
              <a:rPr lang="en-US" altLang="en-US"/>
              <a:t>In comparing two taxes that raise the same total revenue, the one that produces less excess burden is the more efficient.</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a:t>The Concept of Efficiency in Taxation</a:t>
            </a:r>
          </a:p>
        </p:txBody>
      </p:sp>
      <p:sp>
        <p:nvSpPr>
          <p:cNvPr id="160771" name="Rectangle 3"/>
          <p:cNvSpPr>
            <a:spLocks noGrp="1" noChangeArrowheads="1"/>
          </p:cNvSpPr>
          <p:nvPr>
            <p:ph type="body" idx="1"/>
          </p:nvPr>
        </p:nvSpPr>
        <p:spPr/>
        <p:txBody>
          <a:bodyPr/>
          <a:lstStyle/>
          <a:p>
            <a:r>
              <a:rPr lang="en-US" altLang="en-US">
                <a:solidFill>
                  <a:srgbClr val="365B98"/>
                </a:solidFill>
              </a:rPr>
              <a:t>Tax Loopholes and Excess Burden</a:t>
            </a:r>
            <a:endParaRPr lang="en-US" altLang="en-US"/>
          </a:p>
          <a:p>
            <a:pPr lvl="1"/>
            <a:r>
              <a:rPr lang="en-US" altLang="en-US"/>
              <a:t>When tax loopholes exist, economic choices are distorted by tax considerations.</a:t>
            </a:r>
          </a:p>
          <a:p>
            <a:pPr lvl="1"/>
            <a:r>
              <a:rPr lang="en-US" altLang="en-US"/>
              <a:t>This impairs economic efficiency.</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a:t>Shifting the Burden of Taxation: Tax Incidence</a:t>
            </a:r>
          </a:p>
        </p:txBody>
      </p:sp>
      <p:sp>
        <p:nvSpPr>
          <p:cNvPr id="161795" name="Rectangle 3"/>
          <p:cNvSpPr>
            <a:spLocks noGrp="1" noChangeArrowheads="1"/>
          </p:cNvSpPr>
          <p:nvPr>
            <p:ph type="body" idx="1"/>
          </p:nvPr>
        </p:nvSpPr>
        <p:spPr/>
        <p:txBody>
          <a:bodyPr/>
          <a:lstStyle/>
          <a:p>
            <a:r>
              <a:rPr lang="en-US" altLang="en-US"/>
              <a:t>Incidence of a tax  =  an allocation of tax burden to specific individuals or groups</a:t>
            </a:r>
          </a:p>
          <a:p>
            <a:r>
              <a:rPr lang="en-US" altLang="en-US"/>
              <a:t>Flypaper theory of tax incidence  =  theory that the tax burden always sticks where the government puts it</a:t>
            </a:r>
          </a:p>
          <a:p>
            <a:pPr lvl="1"/>
            <a:r>
              <a:rPr lang="en-US" altLang="en-US"/>
              <a:t>This theory is often wrong because the people who pay a tax are often able to shift its burden to other people.</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9" name="Rectangle 3"/>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The Incidence of an Excise Tax</a:t>
            </a:r>
          </a:p>
        </p:txBody>
      </p:sp>
      <p:grpSp>
        <p:nvGrpSpPr>
          <p:cNvPr id="2" name="Group 1" descr="image" title="image"/>
          <p:cNvGrpSpPr/>
          <p:nvPr/>
        </p:nvGrpSpPr>
        <p:grpSpPr>
          <a:xfrm>
            <a:off x="1811338" y="1568450"/>
            <a:ext cx="5595937" cy="4927600"/>
            <a:chOff x="1811338" y="1568450"/>
            <a:chExt cx="5595937" cy="4927600"/>
          </a:xfrm>
        </p:grpSpPr>
        <p:sp>
          <p:nvSpPr>
            <p:cNvPr id="162818" name="Rectangle 2"/>
            <p:cNvSpPr>
              <a:spLocks noChangeArrowheads="1"/>
            </p:cNvSpPr>
            <p:nvPr/>
          </p:nvSpPr>
          <p:spPr bwMode="auto">
            <a:xfrm>
              <a:off x="1811338" y="1568450"/>
              <a:ext cx="5595937" cy="492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2821"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62822" name="Line 6"/>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62824" name="Line 8"/>
            <p:cNvSpPr>
              <a:spLocks noChangeShapeType="1"/>
            </p:cNvSpPr>
            <p:nvPr/>
          </p:nvSpPr>
          <p:spPr bwMode="auto">
            <a:xfrm>
              <a:off x="1811338" y="6272213"/>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5" name="Line 9"/>
            <p:cNvSpPr>
              <a:spLocks noChangeShapeType="1"/>
            </p:cNvSpPr>
            <p:nvPr/>
          </p:nvSpPr>
          <p:spPr bwMode="auto">
            <a:xfrm>
              <a:off x="1811338" y="6048375"/>
              <a:ext cx="559593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6" name="Line 10"/>
            <p:cNvSpPr>
              <a:spLocks noChangeShapeType="1"/>
            </p:cNvSpPr>
            <p:nvPr/>
          </p:nvSpPr>
          <p:spPr bwMode="auto">
            <a:xfrm>
              <a:off x="1811338" y="5824538"/>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7" name="Line 11"/>
            <p:cNvSpPr>
              <a:spLocks noChangeShapeType="1"/>
            </p:cNvSpPr>
            <p:nvPr/>
          </p:nvSpPr>
          <p:spPr bwMode="auto">
            <a:xfrm>
              <a:off x="1811338" y="5600700"/>
              <a:ext cx="559593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8" name="Line 12"/>
            <p:cNvSpPr>
              <a:spLocks noChangeShapeType="1"/>
            </p:cNvSpPr>
            <p:nvPr/>
          </p:nvSpPr>
          <p:spPr bwMode="auto">
            <a:xfrm>
              <a:off x="1811338" y="5376863"/>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9" name="Line 13"/>
            <p:cNvSpPr>
              <a:spLocks noChangeShapeType="1"/>
            </p:cNvSpPr>
            <p:nvPr/>
          </p:nvSpPr>
          <p:spPr bwMode="auto">
            <a:xfrm>
              <a:off x="1811338" y="5153025"/>
              <a:ext cx="559593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0" name="Line 14"/>
            <p:cNvSpPr>
              <a:spLocks noChangeShapeType="1"/>
            </p:cNvSpPr>
            <p:nvPr/>
          </p:nvSpPr>
          <p:spPr bwMode="auto">
            <a:xfrm>
              <a:off x="1811338" y="4929188"/>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1" name="Line 15"/>
            <p:cNvSpPr>
              <a:spLocks noChangeShapeType="1"/>
            </p:cNvSpPr>
            <p:nvPr/>
          </p:nvSpPr>
          <p:spPr bwMode="auto">
            <a:xfrm>
              <a:off x="1811338" y="4705350"/>
              <a:ext cx="559593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2" name="Line 16"/>
            <p:cNvSpPr>
              <a:spLocks noChangeShapeType="1"/>
            </p:cNvSpPr>
            <p:nvPr/>
          </p:nvSpPr>
          <p:spPr bwMode="auto">
            <a:xfrm>
              <a:off x="1811338" y="4481513"/>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3" name="Line 17"/>
            <p:cNvSpPr>
              <a:spLocks noChangeShapeType="1"/>
            </p:cNvSpPr>
            <p:nvPr/>
          </p:nvSpPr>
          <p:spPr bwMode="auto">
            <a:xfrm>
              <a:off x="1811338" y="4256088"/>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4" name="Line 18"/>
            <p:cNvSpPr>
              <a:spLocks noChangeShapeType="1"/>
            </p:cNvSpPr>
            <p:nvPr/>
          </p:nvSpPr>
          <p:spPr bwMode="auto">
            <a:xfrm>
              <a:off x="1811338" y="4032250"/>
              <a:ext cx="559593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5" name="Line 19"/>
            <p:cNvSpPr>
              <a:spLocks noChangeShapeType="1"/>
            </p:cNvSpPr>
            <p:nvPr/>
          </p:nvSpPr>
          <p:spPr bwMode="auto">
            <a:xfrm>
              <a:off x="1811338" y="3808413"/>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6" name="Line 20"/>
            <p:cNvSpPr>
              <a:spLocks noChangeShapeType="1"/>
            </p:cNvSpPr>
            <p:nvPr/>
          </p:nvSpPr>
          <p:spPr bwMode="auto">
            <a:xfrm>
              <a:off x="1811338" y="3584575"/>
              <a:ext cx="559593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7" name="Line 21"/>
            <p:cNvSpPr>
              <a:spLocks noChangeShapeType="1"/>
            </p:cNvSpPr>
            <p:nvPr/>
          </p:nvSpPr>
          <p:spPr bwMode="auto">
            <a:xfrm>
              <a:off x="1811338" y="3360738"/>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8" name="Line 22"/>
            <p:cNvSpPr>
              <a:spLocks noChangeShapeType="1"/>
            </p:cNvSpPr>
            <p:nvPr/>
          </p:nvSpPr>
          <p:spPr bwMode="auto">
            <a:xfrm>
              <a:off x="1811338" y="3136900"/>
              <a:ext cx="559593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39" name="Line 23"/>
            <p:cNvSpPr>
              <a:spLocks noChangeShapeType="1"/>
            </p:cNvSpPr>
            <p:nvPr/>
          </p:nvSpPr>
          <p:spPr bwMode="auto">
            <a:xfrm>
              <a:off x="1811338" y="2913063"/>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0" name="Line 24"/>
            <p:cNvSpPr>
              <a:spLocks noChangeShapeType="1"/>
            </p:cNvSpPr>
            <p:nvPr/>
          </p:nvSpPr>
          <p:spPr bwMode="auto">
            <a:xfrm>
              <a:off x="1811338" y="2689225"/>
              <a:ext cx="559593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1" name="Line 25"/>
            <p:cNvSpPr>
              <a:spLocks noChangeShapeType="1"/>
            </p:cNvSpPr>
            <p:nvPr/>
          </p:nvSpPr>
          <p:spPr bwMode="auto">
            <a:xfrm>
              <a:off x="1811338" y="2465388"/>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2" name="Line 26"/>
            <p:cNvSpPr>
              <a:spLocks noChangeShapeType="1"/>
            </p:cNvSpPr>
            <p:nvPr/>
          </p:nvSpPr>
          <p:spPr bwMode="auto">
            <a:xfrm>
              <a:off x="1811338" y="2241550"/>
              <a:ext cx="559593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3" name="Line 27"/>
            <p:cNvSpPr>
              <a:spLocks noChangeShapeType="1"/>
            </p:cNvSpPr>
            <p:nvPr/>
          </p:nvSpPr>
          <p:spPr bwMode="auto">
            <a:xfrm>
              <a:off x="1811338" y="2017713"/>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4" name="Line 28"/>
            <p:cNvSpPr>
              <a:spLocks noChangeShapeType="1"/>
            </p:cNvSpPr>
            <p:nvPr/>
          </p:nvSpPr>
          <p:spPr bwMode="auto">
            <a:xfrm>
              <a:off x="1811338" y="1792288"/>
              <a:ext cx="559593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5" name="Line 29"/>
            <p:cNvSpPr>
              <a:spLocks noChangeShapeType="1"/>
            </p:cNvSpPr>
            <p:nvPr/>
          </p:nvSpPr>
          <p:spPr bwMode="auto">
            <a:xfrm>
              <a:off x="2035175"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6" name="Line 30"/>
            <p:cNvSpPr>
              <a:spLocks noChangeShapeType="1"/>
            </p:cNvSpPr>
            <p:nvPr/>
          </p:nvSpPr>
          <p:spPr bwMode="auto">
            <a:xfrm>
              <a:off x="2259013"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7" name="Line 31"/>
            <p:cNvSpPr>
              <a:spLocks noChangeShapeType="1"/>
            </p:cNvSpPr>
            <p:nvPr/>
          </p:nvSpPr>
          <p:spPr bwMode="auto">
            <a:xfrm>
              <a:off x="2482850"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8" name="Line 32"/>
            <p:cNvSpPr>
              <a:spLocks noChangeShapeType="1"/>
            </p:cNvSpPr>
            <p:nvPr/>
          </p:nvSpPr>
          <p:spPr bwMode="auto">
            <a:xfrm>
              <a:off x="2706688"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9" name="Line 33"/>
            <p:cNvSpPr>
              <a:spLocks noChangeShapeType="1"/>
            </p:cNvSpPr>
            <p:nvPr/>
          </p:nvSpPr>
          <p:spPr bwMode="auto">
            <a:xfrm>
              <a:off x="2930525"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0" name="Line 34"/>
            <p:cNvSpPr>
              <a:spLocks noChangeShapeType="1"/>
            </p:cNvSpPr>
            <p:nvPr/>
          </p:nvSpPr>
          <p:spPr bwMode="auto">
            <a:xfrm>
              <a:off x="3154363"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1" name="Line 35"/>
            <p:cNvSpPr>
              <a:spLocks noChangeShapeType="1"/>
            </p:cNvSpPr>
            <p:nvPr/>
          </p:nvSpPr>
          <p:spPr bwMode="auto">
            <a:xfrm>
              <a:off x="3378200"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2" name="Line 36"/>
            <p:cNvSpPr>
              <a:spLocks noChangeShapeType="1"/>
            </p:cNvSpPr>
            <p:nvPr/>
          </p:nvSpPr>
          <p:spPr bwMode="auto">
            <a:xfrm>
              <a:off x="3602038"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3" name="Line 37"/>
            <p:cNvSpPr>
              <a:spLocks noChangeShapeType="1"/>
            </p:cNvSpPr>
            <p:nvPr/>
          </p:nvSpPr>
          <p:spPr bwMode="auto">
            <a:xfrm>
              <a:off x="3825875"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4" name="Line 38"/>
            <p:cNvSpPr>
              <a:spLocks noChangeShapeType="1"/>
            </p:cNvSpPr>
            <p:nvPr/>
          </p:nvSpPr>
          <p:spPr bwMode="auto">
            <a:xfrm>
              <a:off x="4049713"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5" name="Line 39"/>
            <p:cNvSpPr>
              <a:spLocks noChangeShapeType="1"/>
            </p:cNvSpPr>
            <p:nvPr/>
          </p:nvSpPr>
          <p:spPr bwMode="auto">
            <a:xfrm>
              <a:off x="4273550"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6" name="Line 40"/>
            <p:cNvSpPr>
              <a:spLocks noChangeShapeType="1"/>
            </p:cNvSpPr>
            <p:nvPr/>
          </p:nvSpPr>
          <p:spPr bwMode="auto">
            <a:xfrm>
              <a:off x="4497388"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7" name="Line 41"/>
            <p:cNvSpPr>
              <a:spLocks noChangeShapeType="1"/>
            </p:cNvSpPr>
            <p:nvPr/>
          </p:nvSpPr>
          <p:spPr bwMode="auto">
            <a:xfrm>
              <a:off x="4721225"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8" name="Line 42"/>
            <p:cNvSpPr>
              <a:spLocks noChangeShapeType="1"/>
            </p:cNvSpPr>
            <p:nvPr/>
          </p:nvSpPr>
          <p:spPr bwMode="auto">
            <a:xfrm>
              <a:off x="4945063"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9" name="Line 43"/>
            <p:cNvSpPr>
              <a:spLocks noChangeShapeType="1"/>
            </p:cNvSpPr>
            <p:nvPr/>
          </p:nvSpPr>
          <p:spPr bwMode="auto">
            <a:xfrm>
              <a:off x="5168900"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0" name="Line 44"/>
            <p:cNvSpPr>
              <a:spLocks noChangeShapeType="1"/>
            </p:cNvSpPr>
            <p:nvPr/>
          </p:nvSpPr>
          <p:spPr bwMode="auto">
            <a:xfrm>
              <a:off x="5392738"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1" name="Line 45"/>
            <p:cNvSpPr>
              <a:spLocks noChangeShapeType="1"/>
            </p:cNvSpPr>
            <p:nvPr/>
          </p:nvSpPr>
          <p:spPr bwMode="auto">
            <a:xfrm>
              <a:off x="5616575"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2" name="Line 46"/>
            <p:cNvSpPr>
              <a:spLocks noChangeShapeType="1"/>
            </p:cNvSpPr>
            <p:nvPr/>
          </p:nvSpPr>
          <p:spPr bwMode="auto">
            <a:xfrm>
              <a:off x="5840413"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3" name="Line 47"/>
            <p:cNvSpPr>
              <a:spLocks noChangeShapeType="1"/>
            </p:cNvSpPr>
            <p:nvPr/>
          </p:nvSpPr>
          <p:spPr bwMode="auto">
            <a:xfrm>
              <a:off x="6064250"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4" name="Line 48"/>
            <p:cNvSpPr>
              <a:spLocks noChangeShapeType="1"/>
            </p:cNvSpPr>
            <p:nvPr/>
          </p:nvSpPr>
          <p:spPr bwMode="auto">
            <a:xfrm>
              <a:off x="6288088"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5" name="Line 49"/>
            <p:cNvSpPr>
              <a:spLocks noChangeShapeType="1"/>
            </p:cNvSpPr>
            <p:nvPr/>
          </p:nvSpPr>
          <p:spPr bwMode="auto">
            <a:xfrm>
              <a:off x="6511925"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6" name="Line 50"/>
            <p:cNvSpPr>
              <a:spLocks noChangeShapeType="1"/>
            </p:cNvSpPr>
            <p:nvPr/>
          </p:nvSpPr>
          <p:spPr bwMode="auto">
            <a:xfrm>
              <a:off x="6735763"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7" name="Line 51"/>
            <p:cNvSpPr>
              <a:spLocks noChangeShapeType="1"/>
            </p:cNvSpPr>
            <p:nvPr/>
          </p:nvSpPr>
          <p:spPr bwMode="auto">
            <a:xfrm>
              <a:off x="6959600" y="1568450"/>
              <a:ext cx="1588"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8" name="Line 52"/>
            <p:cNvSpPr>
              <a:spLocks noChangeShapeType="1"/>
            </p:cNvSpPr>
            <p:nvPr/>
          </p:nvSpPr>
          <p:spPr bwMode="auto">
            <a:xfrm>
              <a:off x="7183438" y="1568450"/>
              <a:ext cx="1587" cy="49276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69" name="Rectangle 53"/>
            <p:cNvSpPr>
              <a:spLocks noChangeArrowheads="1"/>
            </p:cNvSpPr>
            <p:nvPr/>
          </p:nvSpPr>
          <p:spPr bwMode="auto">
            <a:xfrm>
              <a:off x="1811338" y="1568450"/>
              <a:ext cx="5595937" cy="4927600"/>
            </a:xfrm>
            <a:prstGeom prst="rect">
              <a:avLst/>
            </a:prstGeom>
            <a:noFill/>
            <a:ln w="19050">
              <a:solidFill>
                <a:srgbClr val="B3E3E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2870" name="Group 54"/>
            <p:cNvGrpSpPr>
              <a:grpSpLocks/>
            </p:cNvGrpSpPr>
            <p:nvPr/>
          </p:nvGrpSpPr>
          <p:grpSpPr bwMode="auto">
            <a:xfrm>
              <a:off x="4533900" y="2298700"/>
              <a:ext cx="2073275" cy="2928938"/>
              <a:chOff x="2856" y="1448"/>
              <a:chExt cx="1306" cy="1845"/>
            </a:xfrm>
          </p:grpSpPr>
          <p:sp>
            <p:nvSpPr>
              <p:cNvPr id="162871" name="Line 55"/>
              <p:cNvSpPr>
                <a:spLocks noChangeShapeType="1"/>
              </p:cNvSpPr>
              <p:nvPr/>
            </p:nvSpPr>
            <p:spPr bwMode="auto">
              <a:xfrm flipV="1">
                <a:off x="4161" y="1448"/>
                <a:ext cx="1" cy="528"/>
              </a:xfrm>
              <a:prstGeom prst="line">
                <a:avLst/>
              </a:prstGeom>
              <a:noFill/>
              <a:ln w="19050">
                <a:solidFill>
                  <a:srgbClr val="FE1A0E"/>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2872" name="Line 56"/>
              <p:cNvSpPr>
                <a:spLocks noChangeShapeType="1"/>
              </p:cNvSpPr>
              <p:nvPr/>
            </p:nvSpPr>
            <p:spPr bwMode="auto">
              <a:xfrm flipV="1">
                <a:off x="2856" y="2774"/>
                <a:ext cx="1" cy="519"/>
              </a:xfrm>
              <a:prstGeom prst="line">
                <a:avLst/>
              </a:prstGeom>
              <a:noFill/>
              <a:ln w="19050">
                <a:solidFill>
                  <a:srgbClr val="FE1A0E"/>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2873" name="Freeform 57"/>
            <p:cNvSpPr>
              <a:spLocks/>
            </p:cNvSpPr>
            <p:nvPr/>
          </p:nvSpPr>
          <p:spPr bwMode="auto">
            <a:xfrm>
              <a:off x="3265488" y="1811338"/>
              <a:ext cx="3898900" cy="4013200"/>
            </a:xfrm>
            <a:custGeom>
              <a:avLst/>
              <a:gdLst>
                <a:gd name="T0" fmla="*/ 71 w 2456"/>
                <a:gd name="T1" fmla="*/ 0 h 2528"/>
                <a:gd name="T2" fmla="*/ 71 w 2456"/>
                <a:gd name="T3" fmla="*/ 2281 h 2528"/>
                <a:gd name="T4" fmla="*/ 141 w 2456"/>
                <a:gd name="T5" fmla="*/ 2316 h 2528"/>
                <a:gd name="T6" fmla="*/ 0 w 2456"/>
                <a:gd name="T7" fmla="*/ 2387 h 2528"/>
                <a:gd name="T8" fmla="*/ 71 w 2456"/>
                <a:gd name="T9" fmla="*/ 2422 h 2528"/>
                <a:gd name="T10" fmla="*/ 71 w 2456"/>
                <a:gd name="T11" fmla="*/ 2528 h 2528"/>
                <a:gd name="T12" fmla="*/ 2456 w 2456"/>
                <a:gd name="T13" fmla="*/ 2528 h 2528"/>
              </a:gdLst>
              <a:ahLst/>
              <a:cxnLst>
                <a:cxn ang="0">
                  <a:pos x="T0" y="T1"/>
                </a:cxn>
                <a:cxn ang="0">
                  <a:pos x="T2" y="T3"/>
                </a:cxn>
                <a:cxn ang="0">
                  <a:pos x="T4" y="T5"/>
                </a:cxn>
                <a:cxn ang="0">
                  <a:pos x="T6" y="T7"/>
                </a:cxn>
                <a:cxn ang="0">
                  <a:pos x="T8" y="T9"/>
                </a:cxn>
                <a:cxn ang="0">
                  <a:pos x="T10" y="T11"/>
                </a:cxn>
                <a:cxn ang="0">
                  <a:pos x="T12" y="T13"/>
                </a:cxn>
              </a:cxnLst>
              <a:rect l="0" t="0" r="r" b="b"/>
              <a:pathLst>
                <a:path w="2456" h="2528">
                  <a:moveTo>
                    <a:pt x="71" y="0"/>
                  </a:moveTo>
                  <a:lnTo>
                    <a:pt x="71" y="2281"/>
                  </a:lnTo>
                  <a:lnTo>
                    <a:pt x="141" y="2316"/>
                  </a:lnTo>
                  <a:lnTo>
                    <a:pt x="0" y="2387"/>
                  </a:lnTo>
                  <a:lnTo>
                    <a:pt x="71" y="2422"/>
                  </a:lnTo>
                  <a:lnTo>
                    <a:pt x="71" y="2528"/>
                  </a:lnTo>
                  <a:lnTo>
                    <a:pt x="2456" y="252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874" name="Rectangle 58"/>
            <p:cNvSpPr>
              <a:spLocks noChangeArrowheads="1"/>
            </p:cNvSpPr>
            <p:nvPr/>
          </p:nvSpPr>
          <p:spPr bwMode="auto">
            <a:xfrm rot="16200000">
              <a:off x="722313" y="3681412"/>
              <a:ext cx="2813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b="1">
                  <a:solidFill>
                    <a:srgbClr val="000000"/>
                  </a:solidFill>
                </a:rPr>
                <a:t>Price of SUVs, Including Tax </a:t>
              </a:r>
              <a:endParaRPr lang="en-US" altLang="en-US" sz="800">
                <a:solidFill>
                  <a:schemeClr val="tx2"/>
                </a:solidFill>
                <a:latin typeface="Times New Roman" panose="02020603050405020304" pitchFamily="18" charset="0"/>
              </a:endParaRPr>
            </a:p>
          </p:txBody>
        </p:sp>
        <p:sp>
          <p:nvSpPr>
            <p:cNvPr id="162875" name="Rectangle 59"/>
            <p:cNvSpPr>
              <a:spLocks noChangeArrowheads="1"/>
            </p:cNvSpPr>
            <p:nvPr/>
          </p:nvSpPr>
          <p:spPr bwMode="auto">
            <a:xfrm>
              <a:off x="2587625" y="3905250"/>
              <a:ext cx="8048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$40,000 </a:t>
              </a:r>
              <a:endParaRPr lang="en-US" altLang="en-US" sz="800">
                <a:solidFill>
                  <a:schemeClr val="tx2"/>
                </a:solidFill>
                <a:latin typeface="Times New Roman" panose="02020603050405020304" pitchFamily="18" charset="0"/>
              </a:endParaRPr>
            </a:p>
          </p:txBody>
        </p:sp>
        <p:sp>
          <p:nvSpPr>
            <p:cNvPr id="162876" name="Rectangle 60"/>
            <p:cNvSpPr>
              <a:spLocks noChangeArrowheads="1"/>
            </p:cNvSpPr>
            <p:nvPr/>
          </p:nvSpPr>
          <p:spPr bwMode="auto">
            <a:xfrm>
              <a:off x="2587625" y="3252788"/>
              <a:ext cx="8048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$40,600 </a:t>
              </a:r>
              <a:endParaRPr lang="en-US" altLang="en-US" sz="800">
                <a:solidFill>
                  <a:schemeClr val="tx2"/>
                </a:solidFill>
                <a:latin typeface="Times New Roman" panose="02020603050405020304" pitchFamily="18" charset="0"/>
              </a:endParaRPr>
            </a:p>
          </p:txBody>
        </p:sp>
        <p:sp>
          <p:nvSpPr>
            <p:cNvPr id="162877" name="Rectangle 61"/>
            <p:cNvSpPr>
              <a:spLocks noChangeArrowheads="1"/>
            </p:cNvSpPr>
            <p:nvPr/>
          </p:nvSpPr>
          <p:spPr bwMode="auto">
            <a:xfrm>
              <a:off x="4449763" y="6091238"/>
              <a:ext cx="1658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b="1">
                  <a:solidFill>
                    <a:srgbClr val="000000"/>
                  </a:solidFill>
                </a:rPr>
                <a:t>Number of SUVs </a:t>
              </a:r>
              <a:endParaRPr lang="en-US" altLang="en-US" sz="800">
                <a:solidFill>
                  <a:schemeClr val="tx2"/>
                </a:solidFill>
                <a:latin typeface="Times New Roman" panose="02020603050405020304" pitchFamily="18" charset="0"/>
              </a:endParaRPr>
            </a:p>
          </p:txBody>
        </p:sp>
        <p:grpSp>
          <p:nvGrpSpPr>
            <p:cNvPr id="162878" name="Group 62"/>
            <p:cNvGrpSpPr>
              <a:grpSpLocks/>
            </p:cNvGrpSpPr>
            <p:nvPr/>
          </p:nvGrpSpPr>
          <p:grpSpPr bwMode="auto">
            <a:xfrm>
              <a:off x="3471863" y="3454400"/>
              <a:ext cx="1352550" cy="541338"/>
              <a:chOff x="2187" y="2176"/>
              <a:chExt cx="852" cy="341"/>
            </a:xfrm>
          </p:grpSpPr>
          <p:sp>
            <p:nvSpPr>
              <p:cNvPr id="162879" name="Line 63"/>
              <p:cNvSpPr>
                <a:spLocks noChangeShapeType="1"/>
              </p:cNvSpPr>
              <p:nvPr/>
            </p:nvSpPr>
            <p:spPr bwMode="auto">
              <a:xfrm flipV="1">
                <a:off x="2187" y="2179"/>
                <a:ext cx="1" cy="338"/>
              </a:xfrm>
              <a:prstGeom prst="line">
                <a:avLst/>
              </a:prstGeom>
              <a:noFill/>
              <a:ln w="19050">
                <a:solidFill>
                  <a:srgbClr val="FE1A0E"/>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nvGrpSpPr>
              <p:cNvPr id="162880" name="Group 64"/>
              <p:cNvGrpSpPr>
                <a:grpSpLocks/>
              </p:cNvGrpSpPr>
              <p:nvPr/>
            </p:nvGrpSpPr>
            <p:grpSpPr bwMode="auto">
              <a:xfrm>
                <a:off x="2263" y="2176"/>
                <a:ext cx="776" cy="332"/>
                <a:chOff x="2263" y="2176"/>
                <a:chExt cx="776" cy="332"/>
              </a:xfrm>
            </p:grpSpPr>
            <p:sp>
              <p:nvSpPr>
                <p:cNvPr id="162881" name="Rectangle 65"/>
                <p:cNvSpPr>
                  <a:spLocks noChangeArrowheads="1"/>
                </p:cNvSpPr>
                <p:nvPr/>
              </p:nvSpPr>
              <p:spPr bwMode="auto">
                <a:xfrm>
                  <a:off x="2263" y="2176"/>
                  <a:ext cx="49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Rise in </a:t>
                  </a:r>
                  <a:endParaRPr lang="en-US" altLang="en-US" sz="800">
                    <a:solidFill>
                      <a:schemeClr val="tx2"/>
                    </a:solidFill>
                    <a:latin typeface="Times New Roman" panose="02020603050405020304" pitchFamily="18" charset="0"/>
                  </a:endParaRPr>
                </a:p>
              </p:txBody>
            </p:sp>
            <p:sp>
              <p:nvSpPr>
                <p:cNvPr id="162882" name="Rectangle 66"/>
                <p:cNvSpPr>
                  <a:spLocks noChangeArrowheads="1"/>
                </p:cNvSpPr>
                <p:nvPr/>
              </p:nvSpPr>
              <p:spPr bwMode="auto">
                <a:xfrm>
                  <a:off x="2263" y="2318"/>
                  <a:ext cx="77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price = $600 </a:t>
                  </a:r>
                  <a:endParaRPr lang="en-US" altLang="en-US" sz="800">
                    <a:solidFill>
                      <a:schemeClr val="tx2"/>
                    </a:solidFill>
                    <a:latin typeface="Times New Roman" panose="02020603050405020304" pitchFamily="18" charset="0"/>
                  </a:endParaRPr>
                </a:p>
              </p:txBody>
            </p:sp>
          </p:grpSp>
        </p:grpSp>
        <p:grpSp>
          <p:nvGrpSpPr>
            <p:cNvPr id="162883" name="Group 67"/>
            <p:cNvGrpSpPr>
              <a:grpSpLocks/>
            </p:cNvGrpSpPr>
            <p:nvPr/>
          </p:nvGrpSpPr>
          <p:grpSpPr bwMode="auto">
            <a:xfrm>
              <a:off x="4899025" y="2171700"/>
              <a:ext cx="1389063" cy="1543050"/>
              <a:chOff x="3086" y="1368"/>
              <a:chExt cx="875" cy="972"/>
            </a:xfrm>
          </p:grpSpPr>
          <p:sp>
            <p:nvSpPr>
              <p:cNvPr id="162884" name="Freeform 68"/>
              <p:cNvSpPr>
                <a:spLocks/>
              </p:cNvSpPr>
              <p:nvPr/>
            </p:nvSpPr>
            <p:spPr bwMode="auto">
              <a:xfrm>
                <a:off x="3761" y="1882"/>
                <a:ext cx="83" cy="458"/>
              </a:xfrm>
              <a:custGeom>
                <a:avLst/>
                <a:gdLst>
                  <a:gd name="T0" fmla="*/ 0 w 7"/>
                  <a:gd name="T1" fmla="*/ 39 h 39"/>
                  <a:gd name="T2" fmla="*/ 4 w 7"/>
                  <a:gd name="T3" fmla="*/ 35 h 39"/>
                  <a:gd name="T4" fmla="*/ 4 w 7"/>
                  <a:gd name="T5" fmla="*/ 23 h 39"/>
                  <a:gd name="T6" fmla="*/ 7 w 7"/>
                  <a:gd name="T7" fmla="*/ 20 h 39"/>
                  <a:gd name="T8" fmla="*/ 4 w 7"/>
                  <a:gd name="T9" fmla="*/ 16 h 39"/>
                  <a:gd name="T10" fmla="*/ 4 w 7"/>
                  <a:gd name="T11" fmla="*/ 4 h 39"/>
                  <a:gd name="T12" fmla="*/ 0 w 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 h="39">
                    <a:moveTo>
                      <a:pt x="0" y="39"/>
                    </a:moveTo>
                    <a:cubicBezTo>
                      <a:pt x="2" y="39"/>
                      <a:pt x="4" y="37"/>
                      <a:pt x="4" y="35"/>
                    </a:cubicBezTo>
                    <a:cubicBezTo>
                      <a:pt x="4" y="23"/>
                      <a:pt x="4" y="23"/>
                      <a:pt x="4" y="23"/>
                    </a:cubicBezTo>
                    <a:cubicBezTo>
                      <a:pt x="4" y="21"/>
                      <a:pt x="6" y="20"/>
                      <a:pt x="7" y="20"/>
                    </a:cubicBezTo>
                    <a:cubicBezTo>
                      <a:pt x="6" y="19"/>
                      <a:pt x="4" y="18"/>
                      <a:pt x="4" y="16"/>
                    </a:cubicBezTo>
                    <a:cubicBezTo>
                      <a:pt x="4" y="4"/>
                      <a:pt x="4" y="4"/>
                      <a:pt x="4" y="4"/>
                    </a:cubicBezTo>
                    <a:cubicBezTo>
                      <a:pt x="4" y="2"/>
                      <a:pt x="2" y="0"/>
                      <a:pt x="0" y="0"/>
                    </a:cubicBezTo>
                  </a:path>
                </a:pathLst>
              </a:custGeom>
              <a:noFill/>
              <a:ln w="19050">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2885" name="Group 69"/>
              <p:cNvGrpSpPr>
                <a:grpSpLocks/>
              </p:cNvGrpSpPr>
              <p:nvPr/>
            </p:nvGrpSpPr>
            <p:grpSpPr bwMode="auto">
              <a:xfrm>
                <a:off x="3086" y="1368"/>
                <a:ext cx="875" cy="737"/>
                <a:chOff x="3086" y="1368"/>
                <a:chExt cx="875" cy="737"/>
              </a:xfrm>
            </p:grpSpPr>
            <p:sp>
              <p:nvSpPr>
                <p:cNvPr id="162886" name="Freeform 70"/>
                <p:cNvSpPr>
                  <a:spLocks/>
                </p:cNvSpPr>
                <p:nvPr/>
              </p:nvSpPr>
              <p:spPr bwMode="auto">
                <a:xfrm>
                  <a:off x="3867" y="1447"/>
                  <a:ext cx="94" cy="658"/>
                </a:xfrm>
                <a:custGeom>
                  <a:avLst/>
                  <a:gdLst>
                    <a:gd name="T0" fmla="*/ 12 w 94"/>
                    <a:gd name="T1" fmla="*/ 658 h 658"/>
                    <a:gd name="T2" fmla="*/ 94 w 94"/>
                    <a:gd name="T3" fmla="*/ 658 h 658"/>
                    <a:gd name="T4" fmla="*/ 94 w 94"/>
                    <a:gd name="T5" fmla="*/ 0 h 658"/>
                    <a:gd name="T6" fmla="*/ 0 w 94"/>
                    <a:gd name="T7" fmla="*/ 0 h 658"/>
                  </a:gdLst>
                  <a:ahLst/>
                  <a:cxnLst>
                    <a:cxn ang="0">
                      <a:pos x="T0" y="T1"/>
                    </a:cxn>
                    <a:cxn ang="0">
                      <a:pos x="T2" y="T3"/>
                    </a:cxn>
                    <a:cxn ang="0">
                      <a:pos x="T4" y="T5"/>
                    </a:cxn>
                    <a:cxn ang="0">
                      <a:pos x="T6" y="T7"/>
                    </a:cxn>
                  </a:cxnLst>
                  <a:rect l="0" t="0" r="r" b="b"/>
                  <a:pathLst>
                    <a:path w="94" h="658">
                      <a:moveTo>
                        <a:pt x="12" y="658"/>
                      </a:moveTo>
                      <a:lnTo>
                        <a:pt x="94" y="658"/>
                      </a:lnTo>
                      <a:lnTo>
                        <a:pt x="94" y="0"/>
                      </a:lnTo>
                      <a:lnTo>
                        <a:pt x="0" y="0"/>
                      </a:lnTo>
                    </a:path>
                  </a:pathLst>
                </a:custGeom>
                <a:noFill/>
                <a:ln w="19050">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887" name="Rectangle 71"/>
                <p:cNvSpPr>
                  <a:spLocks noChangeArrowheads="1"/>
                </p:cNvSpPr>
                <p:nvPr/>
              </p:nvSpPr>
              <p:spPr bwMode="auto">
                <a:xfrm>
                  <a:off x="3086" y="1368"/>
                  <a:ext cx="79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Tax = $1,000 </a:t>
                  </a:r>
                  <a:endParaRPr lang="en-US" altLang="en-US" sz="800">
                    <a:solidFill>
                      <a:schemeClr val="tx2"/>
                    </a:solidFill>
                    <a:latin typeface="Times New Roman" panose="02020603050405020304" pitchFamily="18" charset="0"/>
                  </a:endParaRPr>
                </a:p>
              </p:txBody>
            </p:sp>
          </p:grpSp>
        </p:grpSp>
        <p:grpSp>
          <p:nvGrpSpPr>
            <p:cNvPr id="162888" name="Group 72"/>
            <p:cNvGrpSpPr>
              <a:grpSpLocks/>
            </p:cNvGrpSpPr>
            <p:nvPr/>
          </p:nvGrpSpPr>
          <p:grpSpPr bwMode="auto">
            <a:xfrm>
              <a:off x="4019550" y="2725738"/>
              <a:ext cx="3141663" cy="3165475"/>
              <a:chOff x="2532" y="1717"/>
              <a:chExt cx="1979" cy="1994"/>
            </a:xfrm>
          </p:grpSpPr>
          <p:sp>
            <p:nvSpPr>
              <p:cNvPr id="162889" name="Line 73"/>
              <p:cNvSpPr>
                <a:spLocks noChangeShapeType="1"/>
              </p:cNvSpPr>
              <p:nvPr/>
            </p:nvSpPr>
            <p:spPr bwMode="auto">
              <a:xfrm flipV="1">
                <a:off x="2680" y="1882"/>
                <a:ext cx="1657" cy="1646"/>
              </a:xfrm>
              <a:prstGeom prst="line">
                <a:avLst/>
              </a:prstGeom>
              <a:noFill/>
              <a:ln w="555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2890" name="Group 74"/>
              <p:cNvGrpSpPr>
                <a:grpSpLocks/>
              </p:cNvGrpSpPr>
              <p:nvPr/>
            </p:nvGrpSpPr>
            <p:grpSpPr bwMode="auto">
              <a:xfrm>
                <a:off x="4337" y="1717"/>
                <a:ext cx="174" cy="222"/>
                <a:chOff x="4337" y="1717"/>
                <a:chExt cx="174" cy="222"/>
              </a:xfrm>
            </p:grpSpPr>
            <p:sp>
              <p:nvSpPr>
                <p:cNvPr id="162891" name="Rectangle 75"/>
                <p:cNvSpPr>
                  <a:spLocks noChangeArrowheads="1"/>
                </p:cNvSpPr>
                <p:nvPr/>
              </p:nvSpPr>
              <p:spPr bwMode="auto">
                <a:xfrm>
                  <a:off x="4337" y="1717"/>
                  <a:ext cx="14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S</a:t>
                  </a:r>
                  <a:endParaRPr lang="en-US" altLang="en-US" sz="800">
                    <a:solidFill>
                      <a:schemeClr val="tx2"/>
                    </a:solidFill>
                    <a:latin typeface="Times New Roman" panose="02020603050405020304" pitchFamily="18" charset="0"/>
                  </a:endParaRPr>
                </a:p>
              </p:txBody>
            </p:sp>
            <p:sp>
              <p:nvSpPr>
                <p:cNvPr id="162892" name="Rectangle 76"/>
                <p:cNvSpPr>
                  <a:spLocks noChangeArrowheads="1"/>
                </p:cNvSpPr>
                <p:nvPr/>
              </p:nvSpPr>
              <p:spPr bwMode="auto">
                <a:xfrm>
                  <a:off x="4416" y="1765"/>
                  <a:ext cx="9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0 </a:t>
                  </a:r>
                  <a:endParaRPr lang="en-US" altLang="en-US" sz="800">
                    <a:solidFill>
                      <a:schemeClr val="tx2"/>
                    </a:solidFill>
                    <a:latin typeface="Times New Roman" panose="02020603050405020304" pitchFamily="18" charset="0"/>
                  </a:endParaRPr>
                </a:p>
              </p:txBody>
            </p:sp>
          </p:grpSp>
          <p:grpSp>
            <p:nvGrpSpPr>
              <p:cNvPr id="162893" name="Group 77"/>
              <p:cNvGrpSpPr>
                <a:grpSpLocks/>
              </p:cNvGrpSpPr>
              <p:nvPr/>
            </p:nvGrpSpPr>
            <p:grpSpPr bwMode="auto">
              <a:xfrm>
                <a:off x="2532" y="3489"/>
                <a:ext cx="190" cy="222"/>
                <a:chOff x="2532" y="3489"/>
                <a:chExt cx="190" cy="222"/>
              </a:xfrm>
            </p:grpSpPr>
            <p:sp>
              <p:nvSpPr>
                <p:cNvPr id="162894" name="Rectangle 78"/>
                <p:cNvSpPr>
                  <a:spLocks noChangeArrowheads="1"/>
                </p:cNvSpPr>
                <p:nvPr/>
              </p:nvSpPr>
              <p:spPr bwMode="auto">
                <a:xfrm>
                  <a:off x="2532" y="3489"/>
                  <a:ext cx="14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S</a:t>
                  </a:r>
                  <a:endParaRPr lang="en-US" altLang="en-US" sz="800">
                    <a:solidFill>
                      <a:schemeClr val="tx2"/>
                    </a:solidFill>
                    <a:latin typeface="Times New Roman" panose="02020603050405020304" pitchFamily="18" charset="0"/>
                  </a:endParaRPr>
                </a:p>
              </p:txBody>
            </p:sp>
            <p:sp>
              <p:nvSpPr>
                <p:cNvPr id="162895" name="Rectangle 79"/>
                <p:cNvSpPr>
                  <a:spLocks noChangeArrowheads="1"/>
                </p:cNvSpPr>
                <p:nvPr/>
              </p:nvSpPr>
              <p:spPr bwMode="auto">
                <a:xfrm>
                  <a:off x="2627" y="3537"/>
                  <a:ext cx="9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0 </a:t>
                  </a:r>
                  <a:endParaRPr lang="en-US" altLang="en-US" sz="800">
                    <a:solidFill>
                      <a:schemeClr val="tx2"/>
                    </a:solidFill>
                    <a:latin typeface="Times New Roman" panose="02020603050405020304" pitchFamily="18" charset="0"/>
                  </a:endParaRPr>
                </a:p>
              </p:txBody>
            </p:sp>
          </p:grpSp>
        </p:grpSp>
        <p:grpSp>
          <p:nvGrpSpPr>
            <p:cNvPr id="162896" name="Group 80"/>
            <p:cNvGrpSpPr>
              <a:grpSpLocks/>
            </p:cNvGrpSpPr>
            <p:nvPr/>
          </p:nvGrpSpPr>
          <p:grpSpPr bwMode="auto">
            <a:xfrm>
              <a:off x="3517900" y="1820863"/>
              <a:ext cx="3417888" cy="3543300"/>
              <a:chOff x="2216" y="1147"/>
              <a:chExt cx="2153" cy="2232"/>
            </a:xfrm>
          </p:grpSpPr>
          <p:sp>
            <p:nvSpPr>
              <p:cNvPr id="162897" name="Line 81"/>
              <p:cNvSpPr>
                <a:spLocks noChangeShapeType="1"/>
              </p:cNvSpPr>
              <p:nvPr/>
            </p:nvSpPr>
            <p:spPr bwMode="auto">
              <a:xfrm flipV="1">
                <a:off x="2351" y="1318"/>
                <a:ext cx="1833" cy="1881"/>
              </a:xfrm>
              <a:prstGeom prst="line">
                <a:avLst/>
              </a:prstGeom>
              <a:noFill/>
              <a:ln w="55563">
                <a:solidFill>
                  <a:srgbClr val="FE1A0E"/>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2898" name="Group 82"/>
              <p:cNvGrpSpPr>
                <a:grpSpLocks/>
              </p:cNvGrpSpPr>
              <p:nvPr/>
            </p:nvGrpSpPr>
            <p:grpSpPr bwMode="auto">
              <a:xfrm>
                <a:off x="4195" y="1147"/>
                <a:ext cx="174" cy="222"/>
                <a:chOff x="4195" y="1147"/>
                <a:chExt cx="174" cy="222"/>
              </a:xfrm>
            </p:grpSpPr>
            <p:sp>
              <p:nvSpPr>
                <p:cNvPr id="162899" name="Rectangle 83"/>
                <p:cNvSpPr>
                  <a:spLocks noChangeArrowheads="1"/>
                </p:cNvSpPr>
                <p:nvPr/>
              </p:nvSpPr>
              <p:spPr bwMode="auto">
                <a:xfrm>
                  <a:off x="4195" y="1147"/>
                  <a:ext cx="14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FF1919"/>
                      </a:solidFill>
                    </a:rPr>
                    <a:t>S</a:t>
                  </a:r>
                  <a:endParaRPr lang="en-US" altLang="en-US" sz="800">
                    <a:solidFill>
                      <a:schemeClr val="tx2"/>
                    </a:solidFill>
                    <a:latin typeface="Times New Roman" panose="02020603050405020304" pitchFamily="18" charset="0"/>
                  </a:endParaRPr>
                </a:p>
              </p:txBody>
            </p:sp>
            <p:sp>
              <p:nvSpPr>
                <p:cNvPr id="162900" name="Rectangle 84"/>
                <p:cNvSpPr>
                  <a:spLocks noChangeArrowheads="1"/>
                </p:cNvSpPr>
                <p:nvPr/>
              </p:nvSpPr>
              <p:spPr bwMode="auto">
                <a:xfrm>
                  <a:off x="4274" y="1195"/>
                  <a:ext cx="9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FF1919"/>
                      </a:solidFill>
                    </a:rPr>
                    <a:t>1 </a:t>
                  </a:r>
                  <a:endParaRPr lang="en-US" altLang="en-US" sz="800">
                    <a:solidFill>
                      <a:schemeClr val="tx2"/>
                    </a:solidFill>
                    <a:latin typeface="Times New Roman" panose="02020603050405020304" pitchFamily="18" charset="0"/>
                  </a:endParaRPr>
                </a:p>
              </p:txBody>
            </p:sp>
          </p:grpSp>
          <p:grpSp>
            <p:nvGrpSpPr>
              <p:cNvPr id="162901" name="Group 85"/>
              <p:cNvGrpSpPr>
                <a:grpSpLocks/>
              </p:cNvGrpSpPr>
              <p:nvPr/>
            </p:nvGrpSpPr>
            <p:grpSpPr bwMode="auto">
              <a:xfrm>
                <a:off x="2216" y="3157"/>
                <a:ext cx="174" cy="222"/>
                <a:chOff x="2216" y="3157"/>
                <a:chExt cx="174" cy="222"/>
              </a:xfrm>
            </p:grpSpPr>
            <p:sp>
              <p:nvSpPr>
                <p:cNvPr id="162902" name="Rectangle 86"/>
                <p:cNvSpPr>
                  <a:spLocks noChangeArrowheads="1"/>
                </p:cNvSpPr>
                <p:nvPr/>
              </p:nvSpPr>
              <p:spPr bwMode="auto">
                <a:xfrm>
                  <a:off x="2216" y="3157"/>
                  <a:ext cx="14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FF1919"/>
                      </a:solidFill>
                    </a:rPr>
                    <a:t>S</a:t>
                  </a:r>
                  <a:endParaRPr lang="en-US" altLang="en-US" sz="800">
                    <a:solidFill>
                      <a:schemeClr val="tx2"/>
                    </a:solidFill>
                    <a:latin typeface="Times New Roman" panose="02020603050405020304" pitchFamily="18" charset="0"/>
                  </a:endParaRPr>
                </a:p>
              </p:txBody>
            </p:sp>
            <p:sp>
              <p:nvSpPr>
                <p:cNvPr id="162903" name="Rectangle 87"/>
                <p:cNvSpPr>
                  <a:spLocks noChangeArrowheads="1"/>
                </p:cNvSpPr>
                <p:nvPr/>
              </p:nvSpPr>
              <p:spPr bwMode="auto">
                <a:xfrm>
                  <a:off x="2295" y="3205"/>
                  <a:ext cx="9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FF1919"/>
                      </a:solidFill>
                    </a:rPr>
                    <a:t>1 </a:t>
                  </a:r>
                  <a:endParaRPr lang="en-US" altLang="en-US" sz="800">
                    <a:solidFill>
                      <a:schemeClr val="tx2"/>
                    </a:solidFill>
                    <a:latin typeface="Times New Roman" panose="02020603050405020304" pitchFamily="18" charset="0"/>
                  </a:endParaRPr>
                </a:p>
              </p:txBody>
            </p:sp>
          </p:grpSp>
        </p:grpSp>
        <p:grpSp>
          <p:nvGrpSpPr>
            <p:cNvPr id="162904" name="Group 88"/>
            <p:cNvGrpSpPr>
              <a:grpSpLocks/>
            </p:cNvGrpSpPr>
            <p:nvPr/>
          </p:nvGrpSpPr>
          <p:grpSpPr bwMode="auto">
            <a:xfrm>
              <a:off x="4221163" y="2097088"/>
              <a:ext cx="2563812" cy="3065462"/>
              <a:chOff x="2659" y="1321"/>
              <a:chExt cx="1615" cy="1931"/>
            </a:xfrm>
          </p:grpSpPr>
          <p:sp>
            <p:nvSpPr>
              <p:cNvPr id="162905" name="Line 89"/>
              <p:cNvSpPr>
                <a:spLocks noChangeShapeType="1"/>
              </p:cNvSpPr>
              <p:nvPr/>
            </p:nvSpPr>
            <p:spPr bwMode="auto">
              <a:xfrm>
                <a:off x="2856" y="1341"/>
                <a:ext cx="1187" cy="1728"/>
              </a:xfrm>
              <a:prstGeom prst="line">
                <a:avLst/>
              </a:prstGeom>
              <a:noFill/>
              <a:ln w="555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906" name="Rectangle 90"/>
              <p:cNvSpPr>
                <a:spLocks noChangeArrowheads="1"/>
              </p:cNvSpPr>
              <p:nvPr/>
            </p:nvSpPr>
            <p:spPr bwMode="auto">
              <a:xfrm>
                <a:off x="4084" y="3030"/>
                <a:ext cx="19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D </a:t>
                </a:r>
                <a:endParaRPr lang="en-US" altLang="en-US" sz="800">
                  <a:solidFill>
                    <a:schemeClr val="tx2"/>
                  </a:solidFill>
                  <a:latin typeface="Times New Roman" panose="02020603050405020304" pitchFamily="18" charset="0"/>
                </a:endParaRPr>
              </a:p>
            </p:txBody>
          </p:sp>
          <p:sp>
            <p:nvSpPr>
              <p:cNvPr id="162907" name="Rectangle 91"/>
              <p:cNvSpPr>
                <a:spLocks noChangeArrowheads="1"/>
              </p:cNvSpPr>
              <p:nvPr/>
            </p:nvSpPr>
            <p:spPr bwMode="auto">
              <a:xfrm>
                <a:off x="2659" y="1321"/>
                <a:ext cx="19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D </a:t>
                </a:r>
                <a:endParaRPr lang="en-US" altLang="en-US" sz="800">
                  <a:solidFill>
                    <a:schemeClr val="tx2"/>
                  </a:solidFill>
                  <a:latin typeface="Times New Roman" panose="02020603050405020304" pitchFamily="18" charset="0"/>
                </a:endParaRPr>
              </a:p>
            </p:txBody>
          </p:sp>
        </p:grpSp>
        <p:grpSp>
          <p:nvGrpSpPr>
            <p:cNvPr id="162908" name="Group 92"/>
            <p:cNvGrpSpPr>
              <a:grpSpLocks/>
            </p:cNvGrpSpPr>
            <p:nvPr/>
          </p:nvGrpSpPr>
          <p:grpSpPr bwMode="auto">
            <a:xfrm>
              <a:off x="3378200" y="3252788"/>
              <a:ext cx="2451100" cy="352425"/>
              <a:chOff x="2128" y="2049"/>
              <a:chExt cx="1544" cy="222"/>
            </a:xfrm>
          </p:grpSpPr>
          <p:sp>
            <p:nvSpPr>
              <p:cNvPr id="162909" name="Freeform 93"/>
              <p:cNvSpPr>
                <a:spLocks noEditPoints="1"/>
              </p:cNvSpPr>
              <p:nvPr/>
            </p:nvSpPr>
            <p:spPr bwMode="auto">
              <a:xfrm>
                <a:off x="2128" y="2117"/>
                <a:ext cx="1281" cy="1"/>
              </a:xfrm>
              <a:custGeom>
                <a:avLst/>
                <a:gdLst>
                  <a:gd name="T0" fmla="*/ 0 w 1281"/>
                  <a:gd name="T1" fmla="*/ 47 w 1281"/>
                  <a:gd name="T2" fmla="*/ 82 w 1281"/>
                  <a:gd name="T3" fmla="*/ 129 w 1281"/>
                  <a:gd name="T4" fmla="*/ 153 w 1281"/>
                  <a:gd name="T5" fmla="*/ 200 w 1281"/>
                  <a:gd name="T6" fmla="*/ 235 w 1281"/>
                  <a:gd name="T7" fmla="*/ 282 w 1281"/>
                  <a:gd name="T8" fmla="*/ 317 w 1281"/>
                  <a:gd name="T9" fmla="*/ 364 w 1281"/>
                  <a:gd name="T10" fmla="*/ 388 w 1281"/>
                  <a:gd name="T11" fmla="*/ 435 w 1281"/>
                  <a:gd name="T12" fmla="*/ 470 w 1281"/>
                  <a:gd name="T13" fmla="*/ 517 w 1281"/>
                  <a:gd name="T14" fmla="*/ 552 w 1281"/>
                  <a:gd name="T15" fmla="*/ 599 w 1281"/>
                  <a:gd name="T16" fmla="*/ 623 w 1281"/>
                  <a:gd name="T17" fmla="*/ 670 w 1281"/>
                  <a:gd name="T18" fmla="*/ 705 w 1281"/>
                  <a:gd name="T19" fmla="*/ 752 w 1281"/>
                  <a:gd name="T20" fmla="*/ 787 w 1281"/>
                  <a:gd name="T21" fmla="*/ 834 w 1281"/>
                  <a:gd name="T22" fmla="*/ 858 w 1281"/>
                  <a:gd name="T23" fmla="*/ 905 w 1281"/>
                  <a:gd name="T24" fmla="*/ 940 w 1281"/>
                  <a:gd name="T25" fmla="*/ 987 w 1281"/>
                  <a:gd name="T26" fmla="*/ 1022 w 1281"/>
                  <a:gd name="T27" fmla="*/ 1069 w 1281"/>
                  <a:gd name="T28" fmla="*/ 1093 w 1281"/>
                  <a:gd name="T29" fmla="*/ 1140 w 1281"/>
                  <a:gd name="T30" fmla="*/ 1175 w 1281"/>
                  <a:gd name="T31" fmla="*/ 1222 w 1281"/>
                  <a:gd name="T32" fmla="*/ 1257 w 1281"/>
                  <a:gd name="T33" fmla="*/ 1281 w 128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Lst>
                <a:rect l="0" t="0" r="r" b="b"/>
                <a:pathLst>
                  <a:path w="1281">
                    <a:moveTo>
                      <a:pt x="0" y="0"/>
                    </a:moveTo>
                    <a:lnTo>
                      <a:pt x="47" y="0"/>
                    </a:lnTo>
                    <a:moveTo>
                      <a:pt x="82" y="0"/>
                    </a:moveTo>
                    <a:lnTo>
                      <a:pt x="129" y="0"/>
                    </a:lnTo>
                    <a:moveTo>
                      <a:pt x="153" y="0"/>
                    </a:moveTo>
                    <a:lnTo>
                      <a:pt x="200" y="0"/>
                    </a:lnTo>
                    <a:moveTo>
                      <a:pt x="235" y="0"/>
                    </a:moveTo>
                    <a:lnTo>
                      <a:pt x="282" y="0"/>
                    </a:lnTo>
                    <a:moveTo>
                      <a:pt x="317" y="0"/>
                    </a:moveTo>
                    <a:lnTo>
                      <a:pt x="364" y="0"/>
                    </a:lnTo>
                    <a:moveTo>
                      <a:pt x="388" y="0"/>
                    </a:moveTo>
                    <a:lnTo>
                      <a:pt x="435" y="0"/>
                    </a:lnTo>
                    <a:moveTo>
                      <a:pt x="470" y="0"/>
                    </a:moveTo>
                    <a:lnTo>
                      <a:pt x="517" y="0"/>
                    </a:lnTo>
                    <a:moveTo>
                      <a:pt x="552" y="0"/>
                    </a:moveTo>
                    <a:lnTo>
                      <a:pt x="599" y="0"/>
                    </a:lnTo>
                    <a:moveTo>
                      <a:pt x="623" y="0"/>
                    </a:moveTo>
                    <a:lnTo>
                      <a:pt x="670" y="0"/>
                    </a:lnTo>
                    <a:moveTo>
                      <a:pt x="705" y="0"/>
                    </a:moveTo>
                    <a:lnTo>
                      <a:pt x="752" y="0"/>
                    </a:lnTo>
                    <a:moveTo>
                      <a:pt x="787" y="0"/>
                    </a:moveTo>
                    <a:lnTo>
                      <a:pt x="834" y="0"/>
                    </a:lnTo>
                    <a:moveTo>
                      <a:pt x="858" y="0"/>
                    </a:moveTo>
                    <a:lnTo>
                      <a:pt x="905" y="0"/>
                    </a:lnTo>
                    <a:moveTo>
                      <a:pt x="940" y="0"/>
                    </a:moveTo>
                    <a:lnTo>
                      <a:pt x="987" y="0"/>
                    </a:lnTo>
                    <a:moveTo>
                      <a:pt x="1022" y="0"/>
                    </a:moveTo>
                    <a:lnTo>
                      <a:pt x="1069" y="0"/>
                    </a:lnTo>
                    <a:moveTo>
                      <a:pt x="1093" y="0"/>
                    </a:moveTo>
                    <a:lnTo>
                      <a:pt x="1140" y="0"/>
                    </a:lnTo>
                    <a:moveTo>
                      <a:pt x="1175" y="0"/>
                    </a:moveTo>
                    <a:lnTo>
                      <a:pt x="1222" y="0"/>
                    </a:lnTo>
                    <a:moveTo>
                      <a:pt x="1257" y="0"/>
                    </a:moveTo>
                    <a:lnTo>
                      <a:pt x="1281" y="0"/>
                    </a:lnTo>
                  </a:path>
                </a:pathLst>
              </a:custGeom>
              <a:noFill/>
              <a:ln w="19050">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2910" name="Group 94"/>
              <p:cNvGrpSpPr>
                <a:grpSpLocks/>
              </p:cNvGrpSpPr>
              <p:nvPr/>
            </p:nvGrpSpPr>
            <p:grpSpPr bwMode="auto">
              <a:xfrm>
                <a:off x="3362" y="2082"/>
                <a:ext cx="82" cy="70"/>
                <a:chOff x="3362" y="2082"/>
                <a:chExt cx="82" cy="70"/>
              </a:xfrm>
            </p:grpSpPr>
            <p:sp>
              <p:nvSpPr>
                <p:cNvPr id="162911" name="Oval 95"/>
                <p:cNvSpPr>
                  <a:spLocks noChangeArrowheads="1"/>
                </p:cNvSpPr>
                <p:nvPr/>
              </p:nvSpPr>
              <p:spPr bwMode="auto">
                <a:xfrm>
                  <a:off x="3362" y="2082"/>
                  <a:ext cx="82" cy="7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912" name="Oval 96"/>
                <p:cNvSpPr>
                  <a:spLocks noChangeArrowheads="1"/>
                </p:cNvSpPr>
                <p:nvPr/>
              </p:nvSpPr>
              <p:spPr bwMode="auto">
                <a:xfrm>
                  <a:off x="3379" y="2094"/>
                  <a:ext cx="47" cy="47"/>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2913" name="Rectangle 97"/>
              <p:cNvSpPr>
                <a:spLocks noChangeArrowheads="1"/>
              </p:cNvSpPr>
              <p:nvPr/>
            </p:nvSpPr>
            <p:spPr bwMode="auto">
              <a:xfrm>
                <a:off x="3498" y="2049"/>
                <a:ext cx="17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FF1919"/>
                    </a:solidFill>
                  </a:rPr>
                  <a:t>B </a:t>
                </a:r>
                <a:endParaRPr lang="en-US" altLang="en-US" sz="800">
                  <a:solidFill>
                    <a:schemeClr val="tx2"/>
                  </a:solidFill>
                  <a:latin typeface="Times New Roman" panose="02020603050405020304" pitchFamily="18" charset="0"/>
                </a:endParaRPr>
              </a:p>
            </p:txBody>
          </p:sp>
        </p:grpSp>
        <p:grpSp>
          <p:nvGrpSpPr>
            <p:cNvPr id="162914" name="Group 98"/>
            <p:cNvGrpSpPr>
              <a:grpSpLocks/>
            </p:cNvGrpSpPr>
            <p:nvPr/>
          </p:nvGrpSpPr>
          <p:grpSpPr bwMode="auto">
            <a:xfrm>
              <a:off x="3378200" y="3905250"/>
              <a:ext cx="2903538" cy="352425"/>
              <a:chOff x="2128" y="2460"/>
              <a:chExt cx="1829" cy="222"/>
            </a:xfrm>
          </p:grpSpPr>
          <p:sp>
            <p:nvSpPr>
              <p:cNvPr id="162915" name="Freeform 99"/>
              <p:cNvSpPr>
                <a:spLocks noEditPoints="1"/>
              </p:cNvSpPr>
              <p:nvPr/>
            </p:nvSpPr>
            <p:spPr bwMode="auto">
              <a:xfrm>
                <a:off x="2128" y="2540"/>
                <a:ext cx="1610" cy="1"/>
              </a:xfrm>
              <a:custGeom>
                <a:avLst/>
                <a:gdLst>
                  <a:gd name="T0" fmla="*/ 0 w 1610"/>
                  <a:gd name="T1" fmla="*/ 47 w 1610"/>
                  <a:gd name="T2" fmla="*/ 82 w 1610"/>
                  <a:gd name="T3" fmla="*/ 129 w 1610"/>
                  <a:gd name="T4" fmla="*/ 153 w 1610"/>
                  <a:gd name="T5" fmla="*/ 200 w 1610"/>
                  <a:gd name="T6" fmla="*/ 235 w 1610"/>
                  <a:gd name="T7" fmla="*/ 282 w 1610"/>
                  <a:gd name="T8" fmla="*/ 317 w 1610"/>
                  <a:gd name="T9" fmla="*/ 364 w 1610"/>
                  <a:gd name="T10" fmla="*/ 388 w 1610"/>
                  <a:gd name="T11" fmla="*/ 435 w 1610"/>
                  <a:gd name="T12" fmla="*/ 470 w 1610"/>
                  <a:gd name="T13" fmla="*/ 517 w 1610"/>
                  <a:gd name="T14" fmla="*/ 552 w 1610"/>
                  <a:gd name="T15" fmla="*/ 599 w 1610"/>
                  <a:gd name="T16" fmla="*/ 623 w 1610"/>
                  <a:gd name="T17" fmla="*/ 670 w 1610"/>
                  <a:gd name="T18" fmla="*/ 705 w 1610"/>
                  <a:gd name="T19" fmla="*/ 752 w 1610"/>
                  <a:gd name="T20" fmla="*/ 787 w 1610"/>
                  <a:gd name="T21" fmla="*/ 834 w 1610"/>
                  <a:gd name="T22" fmla="*/ 858 w 1610"/>
                  <a:gd name="T23" fmla="*/ 905 w 1610"/>
                  <a:gd name="T24" fmla="*/ 940 w 1610"/>
                  <a:gd name="T25" fmla="*/ 987 w 1610"/>
                  <a:gd name="T26" fmla="*/ 1022 w 1610"/>
                  <a:gd name="T27" fmla="*/ 1069 w 1610"/>
                  <a:gd name="T28" fmla="*/ 1093 w 1610"/>
                  <a:gd name="T29" fmla="*/ 1140 w 1610"/>
                  <a:gd name="T30" fmla="*/ 1175 w 1610"/>
                  <a:gd name="T31" fmla="*/ 1222 w 1610"/>
                  <a:gd name="T32" fmla="*/ 1257 w 1610"/>
                  <a:gd name="T33" fmla="*/ 1304 w 1610"/>
                  <a:gd name="T34" fmla="*/ 1328 w 1610"/>
                  <a:gd name="T35" fmla="*/ 1375 w 1610"/>
                  <a:gd name="T36" fmla="*/ 1410 w 1610"/>
                  <a:gd name="T37" fmla="*/ 1457 w 1610"/>
                  <a:gd name="T38" fmla="*/ 1492 w 1610"/>
                  <a:gd name="T39" fmla="*/ 1539 w 1610"/>
                  <a:gd name="T40" fmla="*/ 1563 w 1610"/>
                  <a:gd name="T41" fmla="*/ 1610 w 161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1610">
                    <a:moveTo>
                      <a:pt x="0" y="0"/>
                    </a:moveTo>
                    <a:lnTo>
                      <a:pt x="47" y="0"/>
                    </a:lnTo>
                    <a:moveTo>
                      <a:pt x="82" y="0"/>
                    </a:moveTo>
                    <a:lnTo>
                      <a:pt x="129" y="0"/>
                    </a:lnTo>
                    <a:moveTo>
                      <a:pt x="153" y="0"/>
                    </a:moveTo>
                    <a:lnTo>
                      <a:pt x="200" y="0"/>
                    </a:lnTo>
                    <a:moveTo>
                      <a:pt x="235" y="0"/>
                    </a:moveTo>
                    <a:lnTo>
                      <a:pt x="282" y="0"/>
                    </a:lnTo>
                    <a:moveTo>
                      <a:pt x="317" y="0"/>
                    </a:moveTo>
                    <a:lnTo>
                      <a:pt x="364" y="0"/>
                    </a:lnTo>
                    <a:moveTo>
                      <a:pt x="388" y="0"/>
                    </a:moveTo>
                    <a:lnTo>
                      <a:pt x="435" y="0"/>
                    </a:lnTo>
                    <a:moveTo>
                      <a:pt x="470" y="0"/>
                    </a:moveTo>
                    <a:lnTo>
                      <a:pt x="517" y="0"/>
                    </a:lnTo>
                    <a:moveTo>
                      <a:pt x="552" y="0"/>
                    </a:moveTo>
                    <a:lnTo>
                      <a:pt x="599" y="0"/>
                    </a:lnTo>
                    <a:moveTo>
                      <a:pt x="623" y="0"/>
                    </a:moveTo>
                    <a:lnTo>
                      <a:pt x="670" y="0"/>
                    </a:lnTo>
                    <a:moveTo>
                      <a:pt x="705" y="0"/>
                    </a:moveTo>
                    <a:lnTo>
                      <a:pt x="752" y="0"/>
                    </a:lnTo>
                    <a:moveTo>
                      <a:pt x="787" y="0"/>
                    </a:moveTo>
                    <a:lnTo>
                      <a:pt x="834" y="0"/>
                    </a:lnTo>
                    <a:moveTo>
                      <a:pt x="858" y="0"/>
                    </a:moveTo>
                    <a:lnTo>
                      <a:pt x="905" y="0"/>
                    </a:lnTo>
                    <a:moveTo>
                      <a:pt x="940" y="0"/>
                    </a:moveTo>
                    <a:lnTo>
                      <a:pt x="987" y="0"/>
                    </a:lnTo>
                    <a:moveTo>
                      <a:pt x="1022" y="0"/>
                    </a:moveTo>
                    <a:lnTo>
                      <a:pt x="1069" y="0"/>
                    </a:lnTo>
                    <a:moveTo>
                      <a:pt x="1093" y="0"/>
                    </a:moveTo>
                    <a:lnTo>
                      <a:pt x="1140" y="0"/>
                    </a:lnTo>
                    <a:moveTo>
                      <a:pt x="1175" y="0"/>
                    </a:moveTo>
                    <a:lnTo>
                      <a:pt x="1222" y="0"/>
                    </a:lnTo>
                    <a:moveTo>
                      <a:pt x="1257" y="0"/>
                    </a:moveTo>
                    <a:lnTo>
                      <a:pt x="1304" y="0"/>
                    </a:lnTo>
                    <a:moveTo>
                      <a:pt x="1328" y="0"/>
                    </a:moveTo>
                    <a:lnTo>
                      <a:pt x="1375" y="0"/>
                    </a:lnTo>
                    <a:moveTo>
                      <a:pt x="1410" y="0"/>
                    </a:moveTo>
                    <a:lnTo>
                      <a:pt x="1457" y="0"/>
                    </a:lnTo>
                    <a:moveTo>
                      <a:pt x="1492" y="0"/>
                    </a:moveTo>
                    <a:lnTo>
                      <a:pt x="1539" y="0"/>
                    </a:lnTo>
                    <a:moveTo>
                      <a:pt x="1563" y="0"/>
                    </a:moveTo>
                    <a:lnTo>
                      <a:pt x="161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2916" name="Group 100"/>
              <p:cNvGrpSpPr>
                <a:grpSpLocks/>
              </p:cNvGrpSpPr>
              <p:nvPr/>
            </p:nvGrpSpPr>
            <p:grpSpPr bwMode="auto">
              <a:xfrm>
                <a:off x="3644" y="2505"/>
                <a:ext cx="82" cy="71"/>
                <a:chOff x="3644" y="2505"/>
                <a:chExt cx="82" cy="71"/>
              </a:xfrm>
            </p:grpSpPr>
            <p:sp>
              <p:nvSpPr>
                <p:cNvPr id="162917" name="Oval 101"/>
                <p:cNvSpPr>
                  <a:spLocks noChangeArrowheads="1"/>
                </p:cNvSpPr>
                <p:nvPr/>
              </p:nvSpPr>
              <p:spPr bwMode="auto">
                <a:xfrm>
                  <a:off x="3644" y="2505"/>
                  <a:ext cx="82"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918" name="Oval 102"/>
                <p:cNvSpPr>
                  <a:spLocks noChangeArrowheads="1"/>
                </p:cNvSpPr>
                <p:nvPr/>
              </p:nvSpPr>
              <p:spPr bwMode="auto">
                <a:xfrm>
                  <a:off x="3661" y="2517"/>
                  <a:ext cx="47" cy="4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2919" name="Rectangle 103"/>
              <p:cNvSpPr>
                <a:spLocks noChangeArrowheads="1"/>
              </p:cNvSpPr>
              <p:nvPr/>
            </p:nvSpPr>
            <p:spPr bwMode="auto">
              <a:xfrm>
                <a:off x="3783" y="2460"/>
                <a:ext cx="17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A </a:t>
                </a:r>
                <a:endParaRPr lang="en-US" altLang="en-US" sz="800">
                  <a:solidFill>
                    <a:schemeClr val="tx2"/>
                  </a:solidFill>
                  <a:latin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a:t>Shifting the Burden of Taxation: Tax Incidence</a:t>
            </a:r>
          </a:p>
        </p:txBody>
      </p:sp>
      <p:sp>
        <p:nvSpPr>
          <p:cNvPr id="163843" name="Rectangle 3"/>
          <p:cNvSpPr>
            <a:spLocks noGrp="1" noChangeArrowheads="1"/>
          </p:cNvSpPr>
          <p:nvPr>
            <p:ph type="body" idx="1"/>
          </p:nvPr>
        </p:nvSpPr>
        <p:spPr/>
        <p:txBody>
          <a:bodyPr/>
          <a:lstStyle/>
          <a:p>
            <a:r>
              <a:rPr lang="en-US" altLang="en-US">
                <a:solidFill>
                  <a:srgbClr val="365B98"/>
                </a:solidFill>
              </a:rPr>
              <a:t>The Incidence of Excise Taxes</a:t>
            </a:r>
            <a:endParaRPr lang="en-US" altLang="en-US"/>
          </a:p>
          <a:p>
            <a:pPr lvl="1"/>
            <a:r>
              <a:rPr lang="en-US" altLang="en-US"/>
              <a:t>The incidence is determined not by who physically pays the tax, but by the elasticities of supply and demand.</a:t>
            </a:r>
          </a:p>
          <a:p>
            <a:pPr lvl="1"/>
            <a:r>
              <a:rPr lang="en-US" altLang="en-US"/>
              <a:t>The more inelastic the demand (supply), the larger is the share of the tax that consumers (producers) pay.</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7" name="Rectangle 3"/>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An Extreme Case of Tax Incidence</a:t>
            </a:r>
          </a:p>
        </p:txBody>
      </p:sp>
      <p:grpSp>
        <p:nvGrpSpPr>
          <p:cNvPr id="2" name="Group 1" descr="image" title="image"/>
          <p:cNvGrpSpPr/>
          <p:nvPr/>
        </p:nvGrpSpPr>
        <p:grpSpPr>
          <a:xfrm>
            <a:off x="1730375" y="1601788"/>
            <a:ext cx="5694363" cy="4787900"/>
            <a:chOff x="1730375" y="1601788"/>
            <a:chExt cx="5694363" cy="4787900"/>
          </a:xfrm>
        </p:grpSpPr>
        <p:sp>
          <p:nvSpPr>
            <p:cNvPr id="164866" name="Rectangle 2"/>
            <p:cNvSpPr>
              <a:spLocks noChangeArrowheads="1"/>
            </p:cNvSpPr>
            <p:nvPr/>
          </p:nvSpPr>
          <p:spPr bwMode="auto">
            <a:xfrm>
              <a:off x="1730375" y="1601788"/>
              <a:ext cx="5694363" cy="4787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4869"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64870" name="Line 6"/>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64872" name="Line 8"/>
            <p:cNvSpPr>
              <a:spLocks noChangeShapeType="1"/>
            </p:cNvSpPr>
            <p:nvPr/>
          </p:nvSpPr>
          <p:spPr bwMode="auto">
            <a:xfrm>
              <a:off x="1730375" y="6162675"/>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3" name="Line 9"/>
            <p:cNvSpPr>
              <a:spLocks noChangeShapeType="1"/>
            </p:cNvSpPr>
            <p:nvPr/>
          </p:nvSpPr>
          <p:spPr bwMode="auto">
            <a:xfrm>
              <a:off x="1730375" y="5934075"/>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4" name="Line 10"/>
            <p:cNvSpPr>
              <a:spLocks noChangeShapeType="1"/>
            </p:cNvSpPr>
            <p:nvPr/>
          </p:nvSpPr>
          <p:spPr bwMode="auto">
            <a:xfrm>
              <a:off x="1730375" y="5705475"/>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5" name="Line 11"/>
            <p:cNvSpPr>
              <a:spLocks noChangeShapeType="1"/>
            </p:cNvSpPr>
            <p:nvPr/>
          </p:nvSpPr>
          <p:spPr bwMode="auto">
            <a:xfrm>
              <a:off x="1730375" y="5478463"/>
              <a:ext cx="569436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6" name="Line 12"/>
            <p:cNvSpPr>
              <a:spLocks noChangeShapeType="1"/>
            </p:cNvSpPr>
            <p:nvPr/>
          </p:nvSpPr>
          <p:spPr bwMode="auto">
            <a:xfrm>
              <a:off x="1730375" y="5249863"/>
              <a:ext cx="569436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7" name="Line 13"/>
            <p:cNvSpPr>
              <a:spLocks noChangeShapeType="1"/>
            </p:cNvSpPr>
            <p:nvPr/>
          </p:nvSpPr>
          <p:spPr bwMode="auto">
            <a:xfrm>
              <a:off x="1730375" y="5022850"/>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8" name="Line 14"/>
            <p:cNvSpPr>
              <a:spLocks noChangeShapeType="1"/>
            </p:cNvSpPr>
            <p:nvPr/>
          </p:nvSpPr>
          <p:spPr bwMode="auto">
            <a:xfrm>
              <a:off x="1730375" y="4794250"/>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9" name="Line 15"/>
            <p:cNvSpPr>
              <a:spLocks noChangeShapeType="1"/>
            </p:cNvSpPr>
            <p:nvPr/>
          </p:nvSpPr>
          <p:spPr bwMode="auto">
            <a:xfrm>
              <a:off x="1730375" y="4565650"/>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0" name="Line 16"/>
            <p:cNvSpPr>
              <a:spLocks noChangeShapeType="1"/>
            </p:cNvSpPr>
            <p:nvPr/>
          </p:nvSpPr>
          <p:spPr bwMode="auto">
            <a:xfrm>
              <a:off x="1730375" y="4338638"/>
              <a:ext cx="569436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1" name="Line 17"/>
            <p:cNvSpPr>
              <a:spLocks noChangeShapeType="1"/>
            </p:cNvSpPr>
            <p:nvPr/>
          </p:nvSpPr>
          <p:spPr bwMode="auto">
            <a:xfrm>
              <a:off x="1730375" y="4110038"/>
              <a:ext cx="569436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2" name="Line 18"/>
            <p:cNvSpPr>
              <a:spLocks noChangeShapeType="1"/>
            </p:cNvSpPr>
            <p:nvPr/>
          </p:nvSpPr>
          <p:spPr bwMode="auto">
            <a:xfrm>
              <a:off x="1730375" y="3881438"/>
              <a:ext cx="569436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3" name="Line 19"/>
            <p:cNvSpPr>
              <a:spLocks noChangeShapeType="1"/>
            </p:cNvSpPr>
            <p:nvPr/>
          </p:nvSpPr>
          <p:spPr bwMode="auto">
            <a:xfrm>
              <a:off x="1730375" y="3654425"/>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4" name="Line 20"/>
            <p:cNvSpPr>
              <a:spLocks noChangeShapeType="1"/>
            </p:cNvSpPr>
            <p:nvPr/>
          </p:nvSpPr>
          <p:spPr bwMode="auto">
            <a:xfrm>
              <a:off x="1730375" y="3425825"/>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5" name="Line 21"/>
            <p:cNvSpPr>
              <a:spLocks noChangeShapeType="1"/>
            </p:cNvSpPr>
            <p:nvPr/>
          </p:nvSpPr>
          <p:spPr bwMode="auto">
            <a:xfrm>
              <a:off x="1730375" y="3197225"/>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6" name="Line 22"/>
            <p:cNvSpPr>
              <a:spLocks noChangeShapeType="1"/>
            </p:cNvSpPr>
            <p:nvPr/>
          </p:nvSpPr>
          <p:spPr bwMode="auto">
            <a:xfrm>
              <a:off x="1730375" y="2970213"/>
              <a:ext cx="569436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7" name="Line 23"/>
            <p:cNvSpPr>
              <a:spLocks noChangeShapeType="1"/>
            </p:cNvSpPr>
            <p:nvPr/>
          </p:nvSpPr>
          <p:spPr bwMode="auto">
            <a:xfrm>
              <a:off x="1730375" y="2741613"/>
              <a:ext cx="569436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8" name="Line 24"/>
            <p:cNvSpPr>
              <a:spLocks noChangeShapeType="1"/>
            </p:cNvSpPr>
            <p:nvPr/>
          </p:nvSpPr>
          <p:spPr bwMode="auto">
            <a:xfrm>
              <a:off x="1730375" y="2514600"/>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9" name="Line 25"/>
            <p:cNvSpPr>
              <a:spLocks noChangeShapeType="1"/>
            </p:cNvSpPr>
            <p:nvPr/>
          </p:nvSpPr>
          <p:spPr bwMode="auto">
            <a:xfrm>
              <a:off x="1730375" y="2286000"/>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0" name="Line 26"/>
            <p:cNvSpPr>
              <a:spLocks noChangeShapeType="1"/>
            </p:cNvSpPr>
            <p:nvPr/>
          </p:nvSpPr>
          <p:spPr bwMode="auto">
            <a:xfrm>
              <a:off x="1730375" y="2057400"/>
              <a:ext cx="569436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1" name="Line 27"/>
            <p:cNvSpPr>
              <a:spLocks noChangeShapeType="1"/>
            </p:cNvSpPr>
            <p:nvPr/>
          </p:nvSpPr>
          <p:spPr bwMode="auto">
            <a:xfrm>
              <a:off x="1730375" y="1830388"/>
              <a:ext cx="569436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2" name="Line 28"/>
            <p:cNvSpPr>
              <a:spLocks noChangeShapeType="1"/>
            </p:cNvSpPr>
            <p:nvPr/>
          </p:nvSpPr>
          <p:spPr bwMode="auto">
            <a:xfrm>
              <a:off x="1957388"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3" name="Line 29"/>
            <p:cNvSpPr>
              <a:spLocks noChangeShapeType="1"/>
            </p:cNvSpPr>
            <p:nvPr/>
          </p:nvSpPr>
          <p:spPr bwMode="auto">
            <a:xfrm>
              <a:off x="2185988"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4" name="Line 30"/>
            <p:cNvSpPr>
              <a:spLocks noChangeShapeType="1"/>
            </p:cNvSpPr>
            <p:nvPr/>
          </p:nvSpPr>
          <p:spPr bwMode="auto">
            <a:xfrm>
              <a:off x="2413000"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5" name="Line 31"/>
            <p:cNvSpPr>
              <a:spLocks noChangeShapeType="1"/>
            </p:cNvSpPr>
            <p:nvPr/>
          </p:nvSpPr>
          <p:spPr bwMode="auto">
            <a:xfrm>
              <a:off x="2641600"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6" name="Line 32"/>
            <p:cNvSpPr>
              <a:spLocks noChangeShapeType="1"/>
            </p:cNvSpPr>
            <p:nvPr/>
          </p:nvSpPr>
          <p:spPr bwMode="auto">
            <a:xfrm>
              <a:off x="2868613"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7" name="Line 33"/>
            <p:cNvSpPr>
              <a:spLocks noChangeShapeType="1"/>
            </p:cNvSpPr>
            <p:nvPr/>
          </p:nvSpPr>
          <p:spPr bwMode="auto">
            <a:xfrm>
              <a:off x="3097213"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8" name="Line 34"/>
            <p:cNvSpPr>
              <a:spLocks noChangeShapeType="1"/>
            </p:cNvSpPr>
            <p:nvPr/>
          </p:nvSpPr>
          <p:spPr bwMode="auto">
            <a:xfrm>
              <a:off x="3324225"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9" name="Line 35"/>
            <p:cNvSpPr>
              <a:spLocks noChangeShapeType="1"/>
            </p:cNvSpPr>
            <p:nvPr/>
          </p:nvSpPr>
          <p:spPr bwMode="auto">
            <a:xfrm>
              <a:off x="3552825"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0" name="Line 36"/>
            <p:cNvSpPr>
              <a:spLocks noChangeShapeType="1"/>
            </p:cNvSpPr>
            <p:nvPr/>
          </p:nvSpPr>
          <p:spPr bwMode="auto">
            <a:xfrm>
              <a:off x="3779838"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1" name="Line 37"/>
            <p:cNvSpPr>
              <a:spLocks noChangeShapeType="1"/>
            </p:cNvSpPr>
            <p:nvPr/>
          </p:nvSpPr>
          <p:spPr bwMode="auto">
            <a:xfrm>
              <a:off x="4008438"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2" name="Line 38"/>
            <p:cNvSpPr>
              <a:spLocks noChangeShapeType="1"/>
            </p:cNvSpPr>
            <p:nvPr/>
          </p:nvSpPr>
          <p:spPr bwMode="auto">
            <a:xfrm>
              <a:off x="4235450"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3" name="Line 39"/>
            <p:cNvSpPr>
              <a:spLocks noChangeShapeType="1"/>
            </p:cNvSpPr>
            <p:nvPr/>
          </p:nvSpPr>
          <p:spPr bwMode="auto">
            <a:xfrm>
              <a:off x="4464050"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4" name="Line 40"/>
            <p:cNvSpPr>
              <a:spLocks noChangeShapeType="1"/>
            </p:cNvSpPr>
            <p:nvPr/>
          </p:nvSpPr>
          <p:spPr bwMode="auto">
            <a:xfrm>
              <a:off x="4691063"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5" name="Line 41"/>
            <p:cNvSpPr>
              <a:spLocks noChangeShapeType="1"/>
            </p:cNvSpPr>
            <p:nvPr/>
          </p:nvSpPr>
          <p:spPr bwMode="auto">
            <a:xfrm>
              <a:off x="4918075"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6" name="Line 42"/>
            <p:cNvSpPr>
              <a:spLocks noChangeShapeType="1"/>
            </p:cNvSpPr>
            <p:nvPr/>
          </p:nvSpPr>
          <p:spPr bwMode="auto">
            <a:xfrm>
              <a:off x="5146675"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7" name="Line 43"/>
            <p:cNvSpPr>
              <a:spLocks noChangeShapeType="1"/>
            </p:cNvSpPr>
            <p:nvPr/>
          </p:nvSpPr>
          <p:spPr bwMode="auto">
            <a:xfrm>
              <a:off x="5373688"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8" name="Line 44"/>
            <p:cNvSpPr>
              <a:spLocks noChangeShapeType="1"/>
            </p:cNvSpPr>
            <p:nvPr/>
          </p:nvSpPr>
          <p:spPr bwMode="auto">
            <a:xfrm>
              <a:off x="5602288"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9" name="Line 45"/>
            <p:cNvSpPr>
              <a:spLocks noChangeShapeType="1"/>
            </p:cNvSpPr>
            <p:nvPr/>
          </p:nvSpPr>
          <p:spPr bwMode="auto">
            <a:xfrm>
              <a:off x="5829300"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0" name="Line 46"/>
            <p:cNvSpPr>
              <a:spLocks noChangeShapeType="1"/>
            </p:cNvSpPr>
            <p:nvPr/>
          </p:nvSpPr>
          <p:spPr bwMode="auto">
            <a:xfrm>
              <a:off x="6057900"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1" name="Line 47"/>
            <p:cNvSpPr>
              <a:spLocks noChangeShapeType="1"/>
            </p:cNvSpPr>
            <p:nvPr/>
          </p:nvSpPr>
          <p:spPr bwMode="auto">
            <a:xfrm>
              <a:off x="6284913"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2" name="Line 48"/>
            <p:cNvSpPr>
              <a:spLocks noChangeShapeType="1"/>
            </p:cNvSpPr>
            <p:nvPr/>
          </p:nvSpPr>
          <p:spPr bwMode="auto">
            <a:xfrm>
              <a:off x="6513513"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3" name="Line 49"/>
            <p:cNvSpPr>
              <a:spLocks noChangeShapeType="1"/>
            </p:cNvSpPr>
            <p:nvPr/>
          </p:nvSpPr>
          <p:spPr bwMode="auto">
            <a:xfrm>
              <a:off x="6740525"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4" name="Line 50"/>
            <p:cNvSpPr>
              <a:spLocks noChangeShapeType="1"/>
            </p:cNvSpPr>
            <p:nvPr/>
          </p:nvSpPr>
          <p:spPr bwMode="auto">
            <a:xfrm>
              <a:off x="6969125" y="1601788"/>
              <a:ext cx="1588"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5" name="Line 51"/>
            <p:cNvSpPr>
              <a:spLocks noChangeShapeType="1"/>
            </p:cNvSpPr>
            <p:nvPr/>
          </p:nvSpPr>
          <p:spPr bwMode="auto">
            <a:xfrm>
              <a:off x="7196138" y="1601788"/>
              <a:ext cx="1587" cy="4787900"/>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6" name="Rectangle 52"/>
            <p:cNvSpPr>
              <a:spLocks noChangeArrowheads="1"/>
            </p:cNvSpPr>
            <p:nvPr/>
          </p:nvSpPr>
          <p:spPr bwMode="auto">
            <a:xfrm>
              <a:off x="1730375" y="1601788"/>
              <a:ext cx="5694363" cy="4787900"/>
            </a:xfrm>
            <a:prstGeom prst="rect">
              <a:avLst/>
            </a:prstGeom>
            <a:noFill/>
            <a:ln w="19050">
              <a:solidFill>
                <a:srgbClr val="B3E3E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917" name="Freeform 53"/>
            <p:cNvSpPr>
              <a:spLocks/>
            </p:cNvSpPr>
            <p:nvPr/>
          </p:nvSpPr>
          <p:spPr bwMode="auto">
            <a:xfrm>
              <a:off x="3209925" y="1830388"/>
              <a:ext cx="3986213" cy="3875087"/>
            </a:xfrm>
            <a:custGeom>
              <a:avLst/>
              <a:gdLst>
                <a:gd name="T0" fmla="*/ 72 w 2511"/>
                <a:gd name="T1" fmla="*/ 0 h 2441"/>
                <a:gd name="T2" fmla="*/ 72 w 2511"/>
                <a:gd name="T3" fmla="*/ 2190 h 2441"/>
                <a:gd name="T4" fmla="*/ 144 w 2511"/>
                <a:gd name="T5" fmla="*/ 2226 h 2441"/>
                <a:gd name="T6" fmla="*/ 0 w 2511"/>
                <a:gd name="T7" fmla="*/ 2298 h 2441"/>
                <a:gd name="T8" fmla="*/ 72 w 2511"/>
                <a:gd name="T9" fmla="*/ 2334 h 2441"/>
                <a:gd name="T10" fmla="*/ 72 w 2511"/>
                <a:gd name="T11" fmla="*/ 2441 h 2441"/>
                <a:gd name="T12" fmla="*/ 2511 w 2511"/>
                <a:gd name="T13" fmla="*/ 2441 h 2441"/>
              </a:gdLst>
              <a:ahLst/>
              <a:cxnLst>
                <a:cxn ang="0">
                  <a:pos x="T0" y="T1"/>
                </a:cxn>
                <a:cxn ang="0">
                  <a:pos x="T2" y="T3"/>
                </a:cxn>
                <a:cxn ang="0">
                  <a:pos x="T4" y="T5"/>
                </a:cxn>
                <a:cxn ang="0">
                  <a:pos x="T6" y="T7"/>
                </a:cxn>
                <a:cxn ang="0">
                  <a:pos x="T8" y="T9"/>
                </a:cxn>
                <a:cxn ang="0">
                  <a:pos x="T10" y="T11"/>
                </a:cxn>
                <a:cxn ang="0">
                  <a:pos x="T12" y="T13"/>
                </a:cxn>
              </a:cxnLst>
              <a:rect l="0" t="0" r="r" b="b"/>
              <a:pathLst>
                <a:path w="2511" h="2441">
                  <a:moveTo>
                    <a:pt x="72" y="0"/>
                  </a:moveTo>
                  <a:lnTo>
                    <a:pt x="72" y="2190"/>
                  </a:lnTo>
                  <a:lnTo>
                    <a:pt x="144" y="2226"/>
                  </a:lnTo>
                  <a:lnTo>
                    <a:pt x="0" y="2298"/>
                  </a:lnTo>
                  <a:lnTo>
                    <a:pt x="72" y="2334"/>
                  </a:lnTo>
                  <a:lnTo>
                    <a:pt x="72" y="2441"/>
                  </a:lnTo>
                  <a:lnTo>
                    <a:pt x="2511" y="244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4918" name="Group 54"/>
            <p:cNvGrpSpPr>
              <a:grpSpLocks/>
            </p:cNvGrpSpPr>
            <p:nvPr/>
          </p:nvGrpSpPr>
          <p:grpSpPr bwMode="auto">
            <a:xfrm>
              <a:off x="3802063" y="2336800"/>
              <a:ext cx="3427412" cy="3325813"/>
              <a:chOff x="2395" y="1472"/>
              <a:chExt cx="2159" cy="2095"/>
            </a:xfrm>
          </p:grpSpPr>
          <p:sp>
            <p:nvSpPr>
              <p:cNvPr id="164919" name="Line 55"/>
              <p:cNvSpPr>
                <a:spLocks noChangeShapeType="1"/>
              </p:cNvSpPr>
              <p:nvPr/>
            </p:nvSpPr>
            <p:spPr bwMode="auto">
              <a:xfrm flipV="1">
                <a:off x="2489" y="1596"/>
                <a:ext cx="1865" cy="1783"/>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920" name="Group 56"/>
              <p:cNvGrpSpPr>
                <a:grpSpLocks/>
              </p:cNvGrpSpPr>
              <p:nvPr/>
            </p:nvGrpSpPr>
            <p:grpSpPr bwMode="auto">
              <a:xfrm>
                <a:off x="4380" y="1472"/>
                <a:ext cx="174" cy="221"/>
                <a:chOff x="4380" y="1472"/>
                <a:chExt cx="174" cy="221"/>
              </a:xfrm>
            </p:grpSpPr>
            <p:sp>
              <p:nvSpPr>
                <p:cNvPr id="164921" name="Rectangle 57"/>
                <p:cNvSpPr>
                  <a:spLocks noChangeArrowheads="1"/>
                </p:cNvSpPr>
                <p:nvPr/>
              </p:nvSpPr>
              <p:spPr bwMode="auto">
                <a:xfrm>
                  <a:off x="4380" y="1472"/>
                  <a:ext cx="14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S</a:t>
                  </a:r>
                  <a:endParaRPr lang="en-US" altLang="en-US" sz="800">
                    <a:solidFill>
                      <a:schemeClr val="tx2"/>
                    </a:solidFill>
                    <a:latin typeface="Times New Roman" panose="02020603050405020304" pitchFamily="18" charset="0"/>
                  </a:endParaRPr>
                </a:p>
              </p:txBody>
            </p:sp>
            <p:sp>
              <p:nvSpPr>
                <p:cNvPr id="164922" name="Rectangle 58"/>
                <p:cNvSpPr>
                  <a:spLocks noChangeArrowheads="1"/>
                </p:cNvSpPr>
                <p:nvPr/>
              </p:nvSpPr>
              <p:spPr bwMode="auto">
                <a:xfrm>
                  <a:off x="4459" y="1519"/>
                  <a:ext cx="9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0 </a:t>
                  </a:r>
                  <a:endParaRPr lang="en-US" altLang="en-US" sz="800">
                    <a:solidFill>
                      <a:schemeClr val="tx2"/>
                    </a:solidFill>
                    <a:latin typeface="Times New Roman" panose="02020603050405020304" pitchFamily="18" charset="0"/>
                  </a:endParaRPr>
                </a:p>
              </p:txBody>
            </p:sp>
          </p:grpSp>
          <p:grpSp>
            <p:nvGrpSpPr>
              <p:cNvPr id="164923" name="Group 59"/>
              <p:cNvGrpSpPr>
                <a:grpSpLocks/>
              </p:cNvGrpSpPr>
              <p:nvPr/>
            </p:nvGrpSpPr>
            <p:grpSpPr bwMode="auto">
              <a:xfrm>
                <a:off x="2395" y="3346"/>
                <a:ext cx="174" cy="221"/>
                <a:chOff x="2395" y="3346"/>
                <a:chExt cx="174" cy="221"/>
              </a:xfrm>
            </p:grpSpPr>
            <p:sp>
              <p:nvSpPr>
                <p:cNvPr id="164924" name="Rectangle 60"/>
                <p:cNvSpPr>
                  <a:spLocks noChangeArrowheads="1"/>
                </p:cNvSpPr>
                <p:nvPr/>
              </p:nvSpPr>
              <p:spPr bwMode="auto">
                <a:xfrm>
                  <a:off x="2395" y="3346"/>
                  <a:ext cx="14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S</a:t>
                  </a:r>
                  <a:endParaRPr lang="en-US" altLang="en-US" sz="800">
                    <a:solidFill>
                      <a:schemeClr val="tx2"/>
                    </a:solidFill>
                    <a:latin typeface="Times New Roman" panose="02020603050405020304" pitchFamily="18" charset="0"/>
                  </a:endParaRPr>
                </a:p>
              </p:txBody>
            </p:sp>
            <p:sp>
              <p:nvSpPr>
                <p:cNvPr id="164925" name="Rectangle 61"/>
                <p:cNvSpPr>
                  <a:spLocks noChangeArrowheads="1"/>
                </p:cNvSpPr>
                <p:nvPr/>
              </p:nvSpPr>
              <p:spPr bwMode="auto">
                <a:xfrm>
                  <a:off x="2474" y="3393"/>
                  <a:ext cx="9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0 </a:t>
                  </a:r>
                  <a:endParaRPr lang="en-US" altLang="en-US" sz="800">
                    <a:solidFill>
                      <a:schemeClr val="tx2"/>
                    </a:solidFill>
                    <a:latin typeface="Times New Roman" panose="02020603050405020304" pitchFamily="18" charset="0"/>
                  </a:endParaRPr>
                </a:p>
              </p:txBody>
            </p:sp>
          </p:grpSp>
        </p:grpSp>
        <p:grpSp>
          <p:nvGrpSpPr>
            <p:cNvPr id="164926" name="Group 62"/>
            <p:cNvGrpSpPr>
              <a:grpSpLocks/>
            </p:cNvGrpSpPr>
            <p:nvPr/>
          </p:nvGrpSpPr>
          <p:grpSpPr bwMode="auto">
            <a:xfrm>
              <a:off x="3802063" y="1860550"/>
              <a:ext cx="2627312" cy="2651125"/>
              <a:chOff x="2395" y="1172"/>
              <a:chExt cx="1655" cy="1670"/>
            </a:xfrm>
          </p:grpSpPr>
          <p:sp>
            <p:nvSpPr>
              <p:cNvPr id="164927" name="Line 63"/>
              <p:cNvSpPr>
                <a:spLocks noChangeShapeType="1"/>
              </p:cNvSpPr>
              <p:nvPr/>
            </p:nvSpPr>
            <p:spPr bwMode="auto">
              <a:xfrm flipV="1">
                <a:off x="2489" y="1308"/>
                <a:ext cx="1411" cy="1353"/>
              </a:xfrm>
              <a:prstGeom prst="line">
                <a:avLst/>
              </a:prstGeom>
              <a:noFill/>
              <a:ln w="57150">
                <a:solidFill>
                  <a:srgbClr val="FE1A0E"/>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4928" name="Group 64"/>
              <p:cNvGrpSpPr>
                <a:grpSpLocks/>
              </p:cNvGrpSpPr>
              <p:nvPr/>
            </p:nvGrpSpPr>
            <p:grpSpPr bwMode="auto">
              <a:xfrm>
                <a:off x="3876" y="1172"/>
                <a:ext cx="174" cy="221"/>
                <a:chOff x="3876" y="1172"/>
                <a:chExt cx="174" cy="221"/>
              </a:xfrm>
            </p:grpSpPr>
            <p:sp>
              <p:nvSpPr>
                <p:cNvPr id="164929" name="Rectangle 65"/>
                <p:cNvSpPr>
                  <a:spLocks noChangeArrowheads="1"/>
                </p:cNvSpPr>
                <p:nvPr/>
              </p:nvSpPr>
              <p:spPr bwMode="auto">
                <a:xfrm>
                  <a:off x="3876" y="1172"/>
                  <a:ext cx="14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FF1919"/>
                      </a:solidFill>
                    </a:rPr>
                    <a:t>S</a:t>
                  </a:r>
                  <a:endParaRPr lang="en-US" altLang="en-US" sz="800">
                    <a:solidFill>
                      <a:schemeClr val="tx2"/>
                    </a:solidFill>
                    <a:latin typeface="Times New Roman" panose="02020603050405020304" pitchFamily="18" charset="0"/>
                  </a:endParaRPr>
                </a:p>
              </p:txBody>
            </p:sp>
            <p:sp>
              <p:nvSpPr>
                <p:cNvPr id="164930" name="Rectangle 66"/>
                <p:cNvSpPr>
                  <a:spLocks noChangeArrowheads="1"/>
                </p:cNvSpPr>
                <p:nvPr/>
              </p:nvSpPr>
              <p:spPr bwMode="auto">
                <a:xfrm>
                  <a:off x="3955" y="1219"/>
                  <a:ext cx="9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FF1919"/>
                      </a:solidFill>
                    </a:rPr>
                    <a:t>1 </a:t>
                  </a:r>
                  <a:endParaRPr lang="en-US" altLang="en-US" sz="800">
                    <a:solidFill>
                      <a:schemeClr val="tx2"/>
                    </a:solidFill>
                    <a:latin typeface="Times New Roman" panose="02020603050405020304" pitchFamily="18" charset="0"/>
                  </a:endParaRPr>
                </a:p>
              </p:txBody>
            </p:sp>
          </p:grpSp>
          <p:grpSp>
            <p:nvGrpSpPr>
              <p:cNvPr id="164931" name="Group 67"/>
              <p:cNvGrpSpPr>
                <a:grpSpLocks/>
              </p:cNvGrpSpPr>
              <p:nvPr/>
            </p:nvGrpSpPr>
            <p:grpSpPr bwMode="auto">
              <a:xfrm>
                <a:off x="2395" y="2621"/>
                <a:ext cx="174" cy="221"/>
                <a:chOff x="2395" y="2621"/>
                <a:chExt cx="174" cy="221"/>
              </a:xfrm>
            </p:grpSpPr>
            <p:sp>
              <p:nvSpPr>
                <p:cNvPr id="164932" name="Rectangle 68"/>
                <p:cNvSpPr>
                  <a:spLocks noChangeArrowheads="1"/>
                </p:cNvSpPr>
                <p:nvPr/>
              </p:nvSpPr>
              <p:spPr bwMode="auto">
                <a:xfrm>
                  <a:off x="2395" y="2621"/>
                  <a:ext cx="14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FF1919"/>
                      </a:solidFill>
                    </a:rPr>
                    <a:t>S</a:t>
                  </a:r>
                  <a:endParaRPr lang="en-US" altLang="en-US" sz="800">
                    <a:solidFill>
                      <a:schemeClr val="tx2"/>
                    </a:solidFill>
                    <a:latin typeface="Times New Roman" panose="02020603050405020304" pitchFamily="18" charset="0"/>
                  </a:endParaRPr>
                </a:p>
              </p:txBody>
            </p:sp>
            <p:sp>
              <p:nvSpPr>
                <p:cNvPr id="164933" name="Rectangle 69"/>
                <p:cNvSpPr>
                  <a:spLocks noChangeArrowheads="1"/>
                </p:cNvSpPr>
                <p:nvPr/>
              </p:nvSpPr>
              <p:spPr bwMode="auto">
                <a:xfrm>
                  <a:off x="2474" y="2668"/>
                  <a:ext cx="9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FF1919"/>
                      </a:solidFill>
                    </a:rPr>
                    <a:t>1 </a:t>
                  </a:r>
                  <a:endParaRPr lang="en-US" altLang="en-US" sz="800">
                    <a:solidFill>
                      <a:schemeClr val="tx2"/>
                    </a:solidFill>
                    <a:latin typeface="Times New Roman" panose="02020603050405020304" pitchFamily="18" charset="0"/>
                  </a:endParaRPr>
                </a:p>
              </p:txBody>
            </p:sp>
          </p:grpSp>
        </p:grpSp>
        <p:grpSp>
          <p:nvGrpSpPr>
            <p:cNvPr id="164934" name="Group 70"/>
            <p:cNvGrpSpPr>
              <a:grpSpLocks/>
            </p:cNvGrpSpPr>
            <p:nvPr/>
          </p:nvGrpSpPr>
          <p:grpSpPr bwMode="auto">
            <a:xfrm>
              <a:off x="5602288" y="2798763"/>
              <a:ext cx="1476375" cy="1738312"/>
              <a:chOff x="3529" y="1763"/>
              <a:chExt cx="930" cy="1095"/>
            </a:xfrm>
          </p:grpSpPr>
          <p:grpSp>
            <p:nvGrpSpPr>
              <p:cNvPr id="164935" name="Group 71"/>
              <p:cNvGrpSpPr>
                <a:grpSpLocks/>
              </p:cNvGrpSpPr>
              <p:nvPr/>
            </p:nvGrpSpPr>
            <p:grpSpPr bwMode="auto">
              <a:xfrm>
                <a:off x="3529" y="1763"/>
                <a:ext cx="311" cy="850"/>
                <a:chOff x="3529" y="1763"/>
                <a:chExt cx="311" cy="850"/>
              </a:xfrm>
            </p:grpSpPr>
            <p:sp>
              <p:nvSpPr>
                <p:cNvPr id="164936" name="Freeform 72"/>
                <p:cNvSpPr>
                  <a:spLocks/>
                </p:cNvSpPr>
                <p:nvPr/>
              </p:nvSpPr>
              <p:spPr bwMode="auto">
                <a:xfrm>
                  <a:off x="3529" y="1763"/>
                  <a:ext cx="96" cy="551"/>
                </a:xfrm>
                <a:custGeom>
                  <a:avLst/>
                  <a:gdLst>
                    <a:gd name="T0" fmla="*/ 0 w 8"/>
                    <a:gd name="T1" fmla="*/ 46 h 46"/>
                    <a:gd name="T2" fmla="*/ 4 w 8"/>
                    <a:gd name="T3" fmla="*/ 41 h 46"/>
                    <a:gd name="T4" fmla="*/ 4 w 8"/>
                    <a:gd name="T5" fmla="*/ 28 h 46"/>
                    <a:gd name="T6" fmla="*/ 8 w 8"/>
                    <a:gd name="T7" fmla="*/ 23 h 46"/>
                    <a:gd name="T8" fmla="*/ 4 w 8"/>
                    <a:gd name="T9" fmla="*/ 18 h 46"/>
                    <a:gd name="T10" fmla="*/ 4 w 8"/>
                    <a:gd name="T11" fmla="*/ 6 h 46"/>
                    <a:gd name="T12" fmla="*/ 0 w 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8" h="46">
                      <a:moveTo>
                        <a:pt x="0" y="46"/>
                      </a:moveTo>
                      <a:cubicBezTo>
                        <a:pt x="2" y="46"/>
                        <a:pt x="4" y="44"/>
                        <a:pt x="4" y="41"/>
                      </a:cubicBezTo>
                      <a:cubicBezTo>
                        <a:pt x="4" y="28"/>
                        <a:pt x="4" y="28"/>
                        <a:pt x="4" y="28"/>
                      </a:cubicBezTo>
                      <a:cubicBezTo>
                        <a:pt x="4" y="25"/>
                        <a:pt x="6" y="23"/>
                        <a:pt x="8" y="23"/>
                      </a:cubicBezTo>
                      <a:cubicBezTo>
                        <a:pt x="6" y="22"/>
                        <a:pt x="4" y="21"/>
                        <a:pt x="4" y="18"/>
                      </a:cubicBezTo>
                      <a:cubicBezTo>
                        <a:pt x="4" y="6"/>
                        <a:pt x="4" y="6"/>
                        <a:pt x="4" y="6"/>
                      </a:cubicBezTo>
                      <a:cubicBezTo>
                        <a:pt x="4" y="3"/>
                        <a:pt x="2" y="0"/>
                        <a:pt x="0" y="0"/>
                      </a:cubicBezTo>
                    </a:path>
                  </a:pathLst>
                </a:custGeom>
                <a:noFill/>
                <a:ln w="19050">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937" name="Freeform 73"/>
                <p:cNvSpPr>
                  <a:spLocks/>
                </p:cNvSpPr>
                <p:nvPr/>
              </p:nvSpPr>
              <p:spPr bwMode="auto">
                <a:xfrm>
                  <a:off x="3649" y="2038"/>
                  <a:ext cx="191" cy="575"/>
                </a:xfrm>
                <a:custGeom>
                  <a:avLst/>
                  <a:gdLst>
                    <a:gd name="T0" fmla="*/ 0 w 191"/>
                    <a:gd name="T1" fmla="*/ 0 h 575"/>
                    <a:gd name="T2" fmla="*/ 47 w 191"/>
                    <a:gd name="T3" fmla="*/ 0 h 575"/>
                    <a:gd name="T4" fmla="*/ 47 w 191"/>
                    <a:gd name="T5" fmla="*/ 575 h 575"/>
                    <a:gd name="T6" fmla="*/ 191 w 191"/>
                    <a:gd name="T7" fmla="*/ 575 h 575"/>
                  </a:gdLst>
                  <a:ahLst/>
                  <a:cxnLst>
                    <a:cxn ang="0">
                      <a:pos x="T0" y="T1"/>
                    </a:cxn>
                    <a:cxn ang="0">
                      <a:pos x="T2" y="T3"/>
                    </a:cxn>
                    <a:cxn ang="0">
                      <a:pos x="T4" y="T5"/>
                    </a:cxn>
                    <a:cxn ang="0">
                      <a:pos x="T6" y="T7"/>
                    </a:cxn>
                  </a:cxnLst>
                  <a:rect l="0" t="0" r="r" b="b"/>
                  <a:pathLst>
                    <a:path w="191" h="575">
                      <a:moveTo>
                        <a:pt x="0" y="0"/>
                      </a:moveTo>
                      <a:lnTo>
                        <a:pt x="47" y="0"/>
                      </a:lnTo>
                      <a:lnTo>
                        <a:pt x="47" y="575"/>
                      </a:lnTo>
                      <a:lnTo>
                        <a:pt x="191" y="57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938" name="Group 74"/>
              <p:cNvGrpSpPr>
                <a:grpSpLocks/>
              </p:cNvGrpSpPr>
              <p:nvPr/>
            </p:nvGrpSpPr>
            <p:grpSpPr bwMode="auto">
              <a:xfrm>
                <a:off x="3908" y="2527"/>
                <a:ext cx="551" cy="331"/>
                <a:chOff x="3908" y="2527"/>
                <a:chExt cx="551" cy="331"/>
              </a:xfrm>
            </p:grpSpPr>
            <p:sp>
              <p:nvSpPr>
                <p:cNvPr id="164939" name="Rectangle 75"/>
                <p:cNvSpPr>
                  <a:spLocks noChangeArrowheads="1"/>
                </p:cNvSpPr>
                <p:nvPr/>
              </p:nvSpPr>
              <p:spPr bwMode="auto">
                <a:xfrm>
                  <a:off x="3908" y="2527"/>
                  <a:ext cx="29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Tax </a:t>
                  </a:r>
                  <a:endParaRPr lang="en-US" altLang="en-US" sz="800">
                    <a:solidFill>
                      <a:schemeClr val="tx2"/>
                    </a:solidFill>
                    <a:latin typeface="Times New Roman" panose="02020603050405020304" pitchFamily="18" charset="0"/>
                  </a:endParaRPr>
                </a:p>
              </p:txBody>
            </p:sp>
            <p:sp>
              <p:nvSpPr>
                <p:cNvPr id="164940" name="Rectangle 76"/>
                <p:cNvSpPr>
                  <a:spLocks noChangeArrowheads="1"/>
                </p:cNvSpPr>
                <p:nvPr/>
              </p:nvSpPr>
              <p:spPr bwMode="auto">
                <a:xfrm>
                  <a:off x="3908" y="2669"/>
                  <a:ext cx="55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 $1,000 </a:t>
                  </a:r>
                  <a:endParaRPr lang="en-US" altLang="en-US" sz="800">
                    <a:solidFill>
                      <a:schemeClr val="tx2"/>
                    </a:solidFill>
                    <a:latin typeface="Times New Roman" panose="02020603050405020304" pitchFamily="18" charset="0"/>
                  </a:endParaRPr>
                </a:p>
              </p:txBody>
            </p:sp>
          </p:grpSp>
        </p:grpSp>
        <p:sp>
          <p:nvSpPr>
            <p:cNvPr id="164941" name="Rectangle 77"/>
            <p:cNvSpPr>
              <a:spLocks noChangeArrowheads="1"/>
            </p:cNvSpPr>
            <p:nvPr/>
          </p:nvSpPr>
          <p:spPr bwMode="auto">
            <a:xfrm rot="16200000">
              <a:off x="742951" y="3602037"/>
              <a:ext cx="2813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b="1">
                  <a:solidFill>
                    <a:srgbClr val="000000"/>
                  </a:solidFill>
                </a:rPr>
                <a:t>Price of SUVs, Including Tax </a:t>
              </a:r>
              <a:endParaRPr lang="en-US" altLang="en-US" sz="800">
                <a:solidFill>
                  <a:schemeClr val="tx2"/>
                </a:solidFill>
                <a:latin typeface="Times New Roman" panose="02020603050405020304" pitchFamily="18" charset="0"/>
              </a:endParaRPr>
            </a:p>
          </p:txBody>
        </p:sp>
        <p:sp>
          <p:nvSpPr>
            <p:cNvPr id="164942" name="Rectangle 78"/>
            <p:cNvSpPr>
              <a:spLocks noChangeArrowheads="1"/>
            </p:cNvSpPr>
            <p:nvPr/>
          </p:nvSpPr>
          <p:spPr bwMode="auto">
            <a:xfrm>
              <a:off x="2552700" y="3760788"/>
              <a:ext cx="8001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$40,000 </a:t>
              </a:r>
              <a:endParaRPr lang="en-US" altLang="en-US" sz="800">
                <a:solidFill>
                  <a:schemeClr val="tx2"/>
                </a:solidFill>
                <a:latin typeface="Times New Roman" panose="02020603050405020304" pitchFamily="18" charset="0"/>
              </a:endParaRPr>
            </a:p>
          </p:txBody>
        </p:sp>
        <p:sp>
          <p:nvSpPr>
            <p:cNvPr id="164943" name="Rectangle 79"/>
            <p:cNvSpPr>
              <a:spLocks noChangeArrowheads="1"/>
            </p:cNvSpPr>
            <p:nvPr/>
          </p:nvSpPr>
          <p:spPr bwMode="auto">
            <a:xfrm>
              <a:off x="2552700" y="2636838"/>
              <a:ext cx="8001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$41,000 </a:t>
              </a:r>
              <a:endParaRPr lang="en-US" altLang="en-US" sz="800">
                <a:solidFill>
                  <a:schemeClr val="tx2"/>
                </a:solidFill>
                <a:latin typeface="Times New Roman" panose="02020603050405020304" pitchFamily="18" charset="0"/>
              </a:endParaRPr>
            </a:p>
          </p:txBody>
        </p:sp>
        <p:sp>
          <p:nvSpPr>
            <p:cNvPr id="164944" name="Rectangle 80"/>
            <p:cNvSpPr>
              <a:spLocks noChangeArrowheads="1"/>
            </p:cNvSpPr>
            <p:nvPr/>
          </p:nvSpPr>
          <p:spPr bwMode="auto">
            <a:xfrm>
              <a:off x="4381500" y="5937250"/>
              <a:ext cx="1658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b="1">
                  <a:solidFill>
                    <a:srgbClr val="000000"/>
                  </a:solidFill>
                </a:rPr>
                <a:t>Number of SUVs </a:t>
              </a:r>
              <a:endParaRPr lang="en-US" altLang="en-US" sz="800">
                <a:solidFill>
                  <a:schemeClr val="tx2"/>
                </a:solidFill>
                <a:latin typeface="Times New Roman" panose="02020603050405020304" pitchFamily="18" charset="0"/>
              </a:endParaRPr>
            </a:p>
          </p:txBody>
        </p:sp>
        <p:grpSp>
          <p:nvGrpSpPr>
            <p:cNvPr id="164945" name="Group 81"/>
            <p:cNvGrpSpPr>
              <a:grpSpLocks/>
            </p:cNvGrpSpPr>
            <p:nvPr/>
          </p:nvGrpSpPr>
          <p:grpSpPr bwMode="auto">
            <a:xfrm>
              <a:off x="3438525" y="2882900"/>
              <a:ext cx="1489075" cy="885825"/>
              <a:chOff x="2166" y="1816"/>
              <a:chExt cx="938" cy="558"/>
            </a:xfrm>
          </p:grpSpPr>
          <p:sp>
            <p:nvSpPr>
              <p:cNvPr id="164946" name="Line 82"/>
              <p:cNvSpPr>
                <a:spLocks noChangeShapeType="1"/>
              </p:cNvSpPr>
              <p:nvPr/>
            </p:nvSpPr>
            <p:spPr bwMode="auto">
              <a:xfrm flipV="1">
                <a:off x="2166" y="1816"/>
                <a:ext cx="1" cy="558"/>
              </a:xfrm>
              <a:prstGeom prst="line">
                <a:avLst/>
              </a:prstGeom>
              <a:noFill/>
              <a:ln w="19050">
                <a:solidFill>
                  <a:srgbClr val="FE1A0E"/>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4947" name="Group 83"/>
              <p:cNvGrpSpPr>
                <a:grpSpLocks/>
              </p:cNvGrpSpPr>
              <p:nvPr/>
            </p:nvGrpSpPr>
            <p:grpSpPr bwMode="auto">
              <a:xfrm>
                <a:off x="2301" y="1881"/>
                <a:ext cx="803" cy="331"/>
                <a:chOff x="2301" y="1881"/>
                <a:chExt cx="803" cy="331"/>
              </a:xfrm>
            </p:grpSpPr>
            <p:sp>
              <p:nvSpPr>
                <p:cNvPr id="164948" name="Rectangle 84"/>
                <p:cNvSpPr>
                  <a:spLocks noChangeArrowheads="1"/>
                </p:cNvSpPr>
                <p:nvPr/>
              </p:nvSpPr>
              <p:spPr bwMode="auto">
                <a:xfrm>
                  <a:off x="2301" y="1881"/>
                  <a:ext cx="80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Rise in price </a:t>
                  </a:r>
                  <a:endParaRPr lang="en-US" altLang="en-US" sz="800">
                    <a:solidFill>
                      <a:schemeClr val="tx2"/>
                    </a:solidFill>
                    <a:latin typeface="Times New Roman" panose="02020603050405020304" pitchFamily="18" charset="0"/>
                  </a:endParaRPr>
                </a:p>
              </p:txBody>
            </p:sp>
            <p:sp>
              <p:nvSpPr>
                <p:cNvPr id="164949" name="Rectangle 85"/>
                <p:cNvSpPr>
                  <a:spLocks noChangeArrowheads="1"/>
                </p:cNvSpPr>
                <p:nvPr/>
              </p:nvSpPr>
              <p:spPr bwMode="auto">
                <a:xfrm>
                  <a:off x="2301" y="2023"/>
                  <a:ext cx="55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 $1,000 </a:t>
                  </a:r>
                  <a:endParaRPr lang="en-US" altLang="en-US" sz="800">
                    <a:solidFill>
                      <a:schemeClr val="tx2"/>
                    </a:solidFill>
                    <a:latin typeface="Times New Roman" panose="02020603050405020304" pitchFamily="18" charset="0"/>
                  </a:endParaRPr>
                </a:p>
              </p:txBody>
            </p:sp>
          </p:grpSp>
        </p:grpSp>
        <p:grpSp>
          <p:nvGrpSpPr>
            <p:cNvPr id="164950" name="Group 86"/>
            <p:cNvGrpSpPr>
              <a:grpSpLocks/>
            </p:cNvGrpSpPr>
            <p:nvPr/>
          </p:nvGrpSpPr>
          <p:grpSpPr bwMode="auto">
            <a:xfrm>
              <a:off x="5478463" y="1785938"/>
              <a:ext cx="449262" cy="4002087"/>
              <a:chOff x="3451" y="1125"/>
              <a:chExt cx="283" cy="2521"/>
            </a:xfrm>
          </p:grpSpPr>
          <p:sp>
            <p:nvSpPr>
              <p:cNvPr id="164951" name="Line 87"/>
              <p:cNvSpPr>
                <a:spLocks noChangeShapeType="1"/>
              </p:cNvSpPr>
              <p:nvPr/>
            </p:nvSpPr>
            <p:spPr bwMode="auto">
              <a:xfrm>
                <a:off x="3469" y="1284"/>
                <a:ext cx="1" cy="231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52" name="Rectangle 88"/>
              <p:cNvSpPr>
                <a:spLocks noChangeArrowheads="1"/>
              </p:cNvSpPr>
              <p:nvPr/>
            </p:nvSpPr>
            <p:spPr bwMode="auto">
              <a:xfrm>
                <a:off x="3545" y="3425"/>
                <a:ext cx="18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D </a:t>
                </a:r>
                <a:endParaRPr lang="en-US" altLang="en-US" sz="800">
                  <a:solidFill>
                    <a:schemeClr val="tx2"/>
                  </a:solidFill>
                  <a:latin typeface="Times New Roman" panose="02020603050405020304" pitchFamily="18" charset="0"/>
                </a:endParaRPr>
              </a:p>
            </p:txBody>
          </p:sp>
          <p:sp>
            <p:nvSpPr>
              <p:cNvPr id="164953" name="Rectangle 89"/>
              <p:cNvSpPr>
                <a:spLocks noChangeArrowheads="1"/>
              </p:cNvSpPr>
              <p:nvPr/>
            </p:nvSpPr>
            <p:spPr bwMode="auto">
              <a:xfrm>
                <a:off x="3451" y="1125"/>
                <a:ext cx="18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D </a:t>
                </a:r>
                <a:endParaRPr lang="en-US" altLang="en-US" sz="800">
                  <a:solidFill>
                    <a:schemeClr val="tx2"/>
                  </a:solidFill>
                  <a:latin typeface="Times New Roman" panose="02020603050405020304" pitchFamily="18" charset="0"/>
                </a:endParaRPr>
              </a:p>
            </p:txBody>
          </p:sp>
        </p:grpSp>
        <p:grpSp>
          <p:nvGrpSpPr>
            <p:cNvPr id="164954" name="Group 90"/>
            <p:cNvGrpSpPr>
              <a:grpSpLocks/>
            </p:cNvGrpSpPr>
            <p:nvPr/>
          </p:nvGrpSpPr>
          <p:grpSpPr bwMode="auto">
            <a:xfrm>
              <a:off x="3324225" y="2665413"/>
              <a:ext cx="2239963" cy="133350"/>
              <a:chOff x="2094" y="1679"/>
              <a:chExt cx="1411" cy="84"/>
            </a:xfrm>
          </p:grpSpPr>
          <p:sp>
            <p:nvSpPr>
              <p:cNvPr id="164955" name="Freeform 91"/>
              <p:cNvSpPr>
                <a:spLocks noEditPoints="1"/>
              </p:cNvSpPr>
              <p:nvPr/>
            </p:nvSpPr>
            <p:spPr bwMode="auto">
              <a:xfrm>
                <a:off x="2094" y="1727"/>
                <a:ext cx="1375" cy="1"/>
              </a:xfrm>
              <a:custGeom>
                <a:avLst/>
                <a:gdLst>
                  <a:gd name="T0" fmla="*/ 0 w 1375"/>
                  <a:gd name="T1" fmla="*/ 48 w 1375"/>
                  <a:gd name="T2" fmla="*/ 72 w 1375"/>
                  <a:gd name="T3" fmla="*/ 120 w 1375"/>
                  <a:gd name="T4" fmla="*/ 156 w 1375"/>
                  <a:gd name="T5" fmla="*/ 203 w 1375"/>
                  <a:gd name="T6" fmla="*/ 239 w 1375"/>
                  <a:gd name="T7" fmla="*/ 287 w 1375"/>
                  <a:gd name="T8" fmla="*/ 311 w 1375"/>
                  <a:gd name="T9" fmla="*/ 359 w 1375"/>
                  <a:gd name="T10" fmla="*/ 395 w 1375"/>
                  <a:gd name="T11" fmla="*/ 442 w 1375"/>
                  <a:gd name="T12" fmla="*/ 478 w 1375"/>
                  <a:gd name="T13" fmla="*/ 526 w 1375"/>
                  <a:gd name="T14" fmla="*/ 550 w 1375"/>
                  <a:gd name="T15" fmla="*/ 598 w 1375"/>
                  <a:gd name="T16" fmla="*/ 634 w 1375"/>
                  <a:gd name="T17" fmla="*/ 682 w 1375"/>
                  <a:gd name="T18" fmla="*/ 718 w 1375"/>
                  <a:gd name="T19" fmla="*/ 765 w 1375"/>
                  <a:gd name="T20" fmla="*/ 789 w 1375"/>
                  <a:gd name="T21" fmla="*/ 837 w 1375"/>
                  <a:gd name="T22" fmla="*/ 873 w 1375"/>
                  <a:gd name="T23" fmla="*/ 921 w 1375"/>
                  <a:gd name="T24" fmla="*/ 957 w 1375"/>
                  <a:gd name="T25" fmla="*/ 1004 w 1375"/>
                  <a:gd name="T26" fmla="*/ 1028 w 1375"/>
                  <a:gd name="T27" fmla="*/ 1076 w 1375"/>
                  <a:gd name="T28" fmla="*/ 1112 w 1375"/>
                  <a:gd name="T29" fmla="*/ 1160 w 1375"/>
                  <a:gd name="T30" fmla="*/ 1196 w 1375"/>
                  <a:gd name="T31" fmla="*/ 1244 w 1375"/>
                  <a:gd name="T32" fmla="*/ 1268 w 1375"/>
                  <a:gd name="T33" fmla="*/ 1315 w 1375"/>
                  <a:gd name="T34" fmla="*/ 1351 w 1375"/>
                  <a:gd name="T35" fmla="*/ 1375 w 137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Lst>
                <a:rect l="0" t="0" r="r" b="b"/>
                <a:pathLst>
                  <a:path w="1375">
                    <a:moveTo>
                      <a:pt x="0" y="0"/>
                    </a:moveTo>
                    <a:lnTo>
                      <a:pt x="48" y="0"/>
                    </a:lnTo>
                    <a:moveTo>
                      <a:pt x="72" y="0"/>
                    </a:moveTo>
                    <a:lnTo>
                      <a:pt x="120" y="0"/>
                    </a:lnTo>
                    <a:moveTo>
                      <a:pt x="156" y="0"/>
                    </a:moveTo>
                    <a:lnTo>
                      <a:pt x="203" y="0"/>
                    </a:lnTo>
                    <a:moveTo>
                      <a:pt x="239" y="0"/>
                    </a:moveTo>
                    <a:lnTo>
                      <a:pt x="287" y="0"/>
                    </a:lnTo>
                    <a:moveTo>
                      <a:pt x="311" y="0"/>
                    </a:moveTo>
                    <a:lnTo>
                      <a:pt x="359" y="0"/>
                    </a:lnTo>
                    <a:moveTo>
                      <a:pt x="395" y="0"/>
                    </a:moveTo>
                    <a:lnTo>
                      <a:pt x="442" y="0"/>
                    </a:lnTo>
                    <a:moveTo>
                      <a:pt x="478" y="0"/>
                    </a:moveTo>
                    <a:lnTo>
                      <a:pt x="526" y="0"/>
                    </a:lnTo>
                    <a:moveTo>
                      <a:pt x="550" y="0"/>
                    </a:moveTo>
                    <a:lnTo>
                      <a:pt x="598" y="0"/>
                    </a:lnTo>
                    <a:moveTo>
                      <a:pt x="634" y="0"/>
                    </a:moveTo>
                    <a:lnTo>
                      <a:pt x="682" y="0"/>
                    </a:lnTo>
                    <a:moveTo>
                      <a:pt x="718" y="0"/>
                    </a:moveTo>
                    <a:lnTo>
                      <a:pt x="765" y="0"/>
                    </a:lnTo>
                    <a:moveTo>
                      <a:pt x="789" y="0"/>
                    </a:moveTo>
                    <a:lnTo>
                      <a:pt x="837" y="0"/>
                    </a:lnTo>
                    <a:moveTo>
                      <a:pt x="873" y="0"/>
                    </a:moveTo>
                    <a:lnTo>
                      <a:pt x="921" y="0"/>
                    </a:lnTo>
                    <a:moveTo>
                      <a:pt x="957" y="0"/>
                    </a:moveTo>
                    <a:lnTo>
                      <a:pt x="1004" y="0"/>
                    </a:lnTo>
                    <a:moveTo>
                      <a:pt x="1028" y="0"/>
                    </a:moveTo>
                    <a:lnTo>
                      <a:pt x="1076" y="0"/>
                    </a:lnTo>
                    <a:moveTo>
                      <a:pt x="1112" y="0"/>
                    </a:moveTo>
                    <a:lnTo>
                      <a:pt x="1160" y="0"/>
                    </a:lnTo>
                    <a:moveTo>
                      <a:pt x="1196" y="0"/>
                    </a:moveTo>
                    <a:lnTo>
                      <a:pt x="1244" y="0"/>
                    </a:lnTo>
                    <a:moveTo>
                      <a:pt x="1268" y="0"/>
                    </a:moveTo>
                    <a:lnTo>
                      <a:pt x="1315" y="0"/>
                    </a:lnTo>
                    <a:moveTo>
                      <a:pt x="1351" y="0"/>
                    </a:moveTo>
                    <a:lnTo>
                      <a:pt x="1375" y="0"/>
                    </a:lnTo>
                  </a:path>
                </a:pathLst>
              </a:custGeom>
              <a:noFill/>
              <a:ln w="19050">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4956" name="Group 92"/>
              <p:cNvGrpSpPr>
                <a:grpSpLocks/>
              </p:cNvGrpSpPr>
              <p:nvPr/>
            </p:nvGrpSpPr>
            <p:grpSpPr bwMode="auto">
              <a:xfrm>
                <a:off x="3421" y="1679"/>
                <a:ext cx="84" cy="84"/>
                <a:chOff x="3421" y="1679"/>
                <a:chExt cx="84" cy="84"/>
              </a:xfrm>
            </p:grpSpPr>
            <p:sp>
              <p:nvSpPr>
                <p:cNvPr id="164957" name="Oval 93"/>
                <p:cNvSpPr>
                  <a:spLocks noChangeArrowheads="1"/>
                </p:cNvSpPr>
                <p:nvPr/>
              </p:nvSpPr>
              <p:spPr bwMode="auto">
                <a:xfrm>
                  <a:off x="3421" y="1679"/>
                  <a:ext cx="84" cy="8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8" name="Oval 94"/>
                <p:cNvSpPr>
                  <a:spLocks noChangeArrowheads="1"/>
                </p:cNvSpPr>
                <p:nvPr/>
              </p:nvSpPr>
              <p:spPr bwMode="auto">
                <a:xfrm>
                  <a:off x="3439" y="1697"/>
                  <a:ext cx="48" cy="48"/>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64959" name="Group 95"/>
            <p:cNvGrpSpPr>
              <a:grpSpLocks/>
            </p:cNvGrpSpPr>
            <p:nvPr/>
          </p:nvGrpSpPr>
          <p:grpSpPr bwMode="auto">
            <a:xfrm>
              <a:off x="3324225" y="3805238"/>
              <a:ext cx="2239963" cy="133350"/>
              <a:chOff x="2094" y="2397"/>
              <a:chExt cx="1411" cy="84"/>
            </a:xfrm>
          </p:grpSpPr>
          <p:sp>
            <p:nvSpPr>
              <p:cNvPr id="164960" name="Freeform 96"/>
              <p:cNvSpPr>
                <a:spLocks noEditPoints="1"/>
              </p:cNvSpPr>
              <p:nvPr/>
            </p:nvSpPr>
            <p:spPr bwMode="auto">
              <a:xfrm>
                <a:off x="2094" y="2445"/>
                <a:ext cx="1375" cy="1"/>
              </a:xfrm>
              <a:custGeom>
                <a:avLst/>
                <a:gdLst>
                  <a:gd name="T0" fmla="*/ 0 w 1375"/>
                  <a:gd name="T1" fmla="*/ 48 w 1375"/>
                  <a:gd name="T2" fmla="*/ 84 w 1375"/>
                  <a:gd name="T3" fmla="*/ 132 w 1375"/>
                  <a:gd name="T4" fmla="*/ 156 w 1375"/>
                  <a:gd name="T5" fmla="*/ 203 w 1375"/>
                  <a:gd name="T6" fmla="*/ 239 w 1375"/>
                  <a:gd name="T7" fmla="*/ 287 w 1375"/>
                  <a:gd name="T8" fmla="*/ 323 w 1375"/>
                  <a:gd name="T9" fmla="*/ 371 w 1375"/>
                  <a:gd name="T10" fmla="*/ 395 w 1375"/>
                  <a:gd name="T11" fmla="*/ 442 w 1375"/>
                  <a:gd name="T12" fmla="*/ 478 w 1375"/>
                  <a:gd name="T13" fmla="*/ 526 w 1375"/>
                  <a:gd name="T14" fmla="*/ 562 w 1375"/>
                  <a:gd name="T15" fmla="*/ 610 w 1375"/>
                  <a:gd name="T16" fmla="*/ 634 w 1375"/>
                  <a:gd name="T17" fmla="*/ 682 w 1375"/>
                  <a:gd name="T18" fmla="*/ 718 w 1375"/>
                  <a:gd name="T19" fmla="*/ 765 w 1375"/>
                  <a:gd name="T20" fmla="*/ 801 w 1375"/>
                  <a:gd name="T21" fmla="*/ 849 w 1375"/>
                  <a:gd name="T22" fmla="*/ 873 w 1375"/>
                  <a:gd name="T23" fmla="*/ 921 w 1375"/>
                  <a:gd name="T24" fmla="*/ 957 w 1375"/>
                  <a:gd name="T25" fmla="*/ 1004 w 1375"/>
                  <a:gd name="T26" fmla="*/ 1040 w 1375"/>
                  <a:gd name="T27" fmla="*/ 1088 w 1375"/>
                  <a:gd name="T28" fmla="*/ 1112 w 1375"/>
                  <a:gd name="T29" fmla="*/ 1160 w 1375"/>
                  <a:gd name="T30" fmla="*/ 1196 w 1375"/>
                  <a:gd name="T31" fmla="*/ 1244 w 1375"/>
                  <a:gd name="T32" fmla="*/ 1280 w 1375"/>
                  <a:gd name="T33" fmla="*/ 1327 w 1375"/>
                  <a:gd name="T34" fmla="*/ 1351 w 1375"/>
                  <a:gd name="T35" fmla="*/ 1375 w 137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Lst>
                <a:rect l="0" t="0" r="r" b="b"/>
                <a:pathLst>
                  <a:path w="1375">
                    <a:moveTo>
                      <a:pt x="0" y="0"/>
                    </a:moveTo>
                    <a:lnTo>
                      <a:pt x="48" y="0"/>
                    </a:lnTo>
                    <a:moveTo>
                      <a:pt x="84" y="0"/>
                    </a:moveTo>
                    <a:lnTo>
                      <a:pt x="132" y="0"/>
                    </a:lnTo>
                    <a:moveTo>
                      <a:pt x="156" y="0"/>
                    </a:moveTo>
                    <a:lnTo>
                      <a:pt x="203" y="0"/>
                    </a:lnTo>
                    <a:moveTo>
                      <a:pt x="239" y="0"/>
                    </a:moveTo>
                    <a:lnTo>
                      <a:pt x="287" y="0"/>
                    </a:lnTo>
                    <a:moveTo>
                      <a:pt x="323" y="0"/>
                    </a:moveTo>
                    <a:lnTo>
                      <a:pt x="371" y="0"/>
                    </a:lnTo>
                    <a:moveTo>
                      <a:pt x="395" y="0"/>
                    </a:moveTo>
                    <a:lnTo>
                      <a:pt x="442" y="0"/>
                    </a:lnTo>
                    <a:moveTo>
                      <a:pt x="478" y="0"/>
                    </a:moveTo>
                    <a:lnTo>
                      <a:pt x="526" y="0"/>
                    </a:lnTo>
                    <a:moveTo>
                      <a:pt x="562" y="0"/>
                    </a:moveTo>
                    <a:lnTo>
                      <a:pt x="610" y="0"/>
                    </a:lnTo>
                    <a:moveTo>
                      <a:pt x="634" y="0"/>
                    </a:moveTo>
                    <a:lnTo>
                      <a:pt x="682" y="0"/>
                    </a:lnTo>
                    <a:moveTo>
                      <a:pt x="718" y="0"/>
                    </a:moveTo>
                    <a:lnTo>
                      <a:pt x="765" y="0"/>
                    </a:lnTo>
                    <a:moveTo>
                      <a:pt x="801" y="0"/>
                    </a:moveTo>
                    <a:lnTo>
                      <a:pt x="849" y="0"/>
                    </a:lnTo>
                    <a:moveTo>
                      <a:pt x="873" y="0"/>
                    </a:moveTo>
                    <a:lnTo>
                      <a:pt x="921" y="0"/>
                    </a:lnTo>
                    <a:moveTo>
                      <a:pt x="957" y="0"/>
                    </a:moveTo>
                    <a:lnTo>
                      <a:pt x="1004" y="0"/>
                    </a:lnTo>
                    <a:moveTo>
                      <a:pt x="1040" y="0"/>
                    </a:moveTo>
                    <a:lnTo>
                      <a:pt x="1088" y="0"/>
                    </a:lnTo>
                    <a:moveTo>
                      <a:pt x="1112" y="0"/>
                    </a:moveTo>
                    <a:lnTo>
                      <a:pt x="1160" y="0"/>
                    </a:lnTo>
                    <a:moveTo>
                      <a:pt x="1196" y="0"/>
                    </a:moveTo>
                    <a:lnTo>
                      <a:pt x="1244" y="0"/>
                    </a:lnTo>
                    <a:moveTo>
                      <a:pt x="1280" y="0"/>
                    </a:moveTo>
                    <a:lnTo>
                      <a:pt x="1327" y="0"/>
                    </a:lnTo>
                    <a:moveTo>
                      <a:pt x="1351" y="0"/>
                    </a:moveTo>
                    <a:lnTo>
                      <a:pt x="1375"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4961" name="Group 97"/>
              <p:cNvGrpSpPr>
                <a:grpSpLocks/>
              </p:cNvGrpSpPr>
              <p:nvPr/>
            </p:nvGrpSpPr>
            <p:grpSpPr bwMode="auto">
              <a:xfrm>
                <a:off x="3421" y="2397"/>
                <a:ext cx="84" cy="84"/>
                <a:chOff x="3421" y="2397"/>
                <a:chExt cx="84" cy="84"/>
              </a:xfrm>
            </p:grpSpPr>
            <p:sp>
              <p:nvSpPr>
                <p:cNvPr id="164962" name="Oval 98"/>
                <p:cNvSpPr>
                  <a:spLocks noChangeArrowheads="1"/>
                </p:cNvSpPr>
                <p:nvPr/>
              </p:nvSpPr>
              <p:spPr bwMode="auto">
                <a:xfrm>
                  <a:off x="3421" y="2397"/>
                  <a:ext cx="84" cy="8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3" name="Oval 99"/>
                <p:cNvSpPr>
                  <a:spLocks noChangeArrowheads="1"/>
                </p:cNvSpPr>
                <p:nvPr/>
              </p:nvSpPr>
              <p:spPr bwMode="auto">
                <a:xfrm>
                  <a:off x="3439" y="2415"/>
                  <a:ext cx="48" cy="4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1" name="Rectangle 3"/>
          <p:cNvSpPr>
            <a:spLocks noGrp="1" noChangeArrowheads="1"/>
          </p:cNvSpPr>
          <p:nvPr>
            <p:ph type="title"/>
          </p:nvPr>
        </p:nvSpPr>
        <p:spPr>
          <a:xfrm>
            <a:off x="228600" y="223838"/>
            <a:ext cx="8763000" cy="1143000"/>
          </a:xfrm>
        </p:spPr>
        <p:txBody>
          <a:bodyPr/>
          <a:lstStyle/>
          <a:p>
            <a:pPr indent="457200"/>
            <a:r>
              <a:rPr lang="en-US" altLang="en-US" dirty="0"/>
              <a:t> </a:t>
            </a:r>
            <a:r>
              <a:rPr lang="en-US" altLang="en-US" dirty="0">
                <a:solidFill>
                  <a:srgbClr val="010000"/>
                </a:solidFill>
              </a:rPr>
              <a:t>Another Extreme Case of Ta Incidence</a:t>
            </a:r>
          </a:p>
        </p:txBody>
      </p:sp>
      <p:grpSp>
        <p:nvGrpSpPr>
          <p:cNvPr id="2" name="Group 1" descr="image" title="image"/>
          <p:cNvGrpSpPr/>
          <p:nvPr/>
        </p:nvGrpSpPr>
        <p:grpSpPr>
          <a:xfrm>
            <a:off x="1730375" y="1565275"/>
            <a:ext cx="5764213" cy="4865688"/>
            <a:chOff x="1730375" y="1565275"/>
            <a:chExt cx="5764213" cy="4865688"/>
          </a:xfrm>
        </p:grpSpPr>
        <p:sp>
          <p:nvSpPr>
            <p:cNvPr id="165890" name="Rectangle 2"/>
            <p:cNvSpPr>
              <a:spLocks noChangeArrowheads="1"/>
            </p:cNvSpPr>
            <p:nvPr/>
          </p:nvSpPr>
          <p:spPr bwMode="auto">
            <a:xfrm>
              <a:off x="1730375" y="1568450"/>
              <a:ext cx="5764213" cy="48625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5893"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65894" name="Line 6"/>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65896" name="Line 8"/>
            <p:cNvSpPr>
              <a:spLocks noChangeShapeType="1"/>
            </p:cNvSpPr>
            <p:nvPr/>
          </p:nvSpPr>
          <p:spPr bwMode="auto">
            <a:xfrm>
              <a:off x="1730375" y="6200775"/>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7" name="Line 9"/>
            <p:cNvSpPr>
              <a:spLocks noChangeShapeType="1"/>
            </p:cNvSpPr>
            <p:nvPr/>
          </p:nvSpPr>
          <p:spPr bwMode="auto">
            <a:xfrm>
              <a:off x="1730375" y="5970588"/>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8" name="Line 10"/>
            <p:cNvSpPr>
              <a:spLocks noChangeShapeType="1"/>
            </p:cNvSpPr>
            <p:nvPr/>
          </p:nvSpPr>
          <p:spPr bwMode="auto">
            <a:xfrm>
              <a:off x="1730375" y="5738813"/>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9" name="Line 11"/>
            <p:cNvSpPr>
              <a:spLocks noChangeShapeType="1"/>
            </p:cNvSpPr>
            <p:nvPr/>
          </p:nvSpPr>
          <p:spPr bwMode="auto">
            <a:xfrm>
              <a:off x="1730375" y="5508625"/>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0" name="Line 12"/>
            <p:cNvSpPr>
              <a:spLocks noChangeShapeType="1"/>
            </p:cNvSpPr>
            <p:nvPr/>
          </p:nvSpPr>
          <p:spPr bwMode="auto">
            <a:xfrm>
              <a:off x="1730375" y="5276850"/>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1" name="Line 13"/>
            <p:cNvSpPr>
              <a:spLocks noChangeShapeType="1"/>
            </p:cNvSpPr>
            <p:nvPr/>
          </p:nvSpPr>
          <p:spPr bwMode="auto">
            <a:xfrm>
              <a:off x="1730375" y="5046663"/>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2" name="Line 14"/>
            <p:cNvSpPr>
              <a:spLocks noChangeShapeType="1"/>
            </p:cNvSpPr>
            <p:nvPr/>
          </p:nvSpPr>
          <p:spPr bwMode="auto">
            <a:xfrm>
              <a:off x="1730375" y="4816475"/>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3" name="Line 15"/>
            <p:cNvSpPr>
              <a:spLocks noChangeShapeType="1"/>
            </p:cNvSpPr>
            <p:nvPr/>
          </p:nvSpPr>
          <p:spPr bwMode="auto">
            <a:xfrm>
              <a:off x="1730375" y="4584700"/>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4" name="Line 16"/>
            <p:cNvSpPr>
              <a:spLocks noChangeShapeType="1"/>
            </p:cNvSpPr>
            <p:nvPr/>
          </p:nvSpPr>
          <p:spPr bwMode="auto">
            <a:xfrm>
              <a:off x="1730375" y="4354513"/>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5" name="Line 17"/>
            <p:cNvSpPr>
              <a:spLocks noChangeShapeType="1"/>
            </p:cNvSpPr>
            <p:nvPr/>
          </p:nvSpPr>
          <p:spPr bwMode="auto">
            <a:xfrm>
              <a:off x="1730375" y="4122738"/>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6" name="Line 18"/>
            <p:cNvSpPr>
              <a:spLocks noChangeShapeType="1"/>
            </p:cNvSpPr>
            <p:nvPr/>
          </p:nvSpPr>
          <p:spPr bwMode="auto">
            <a:xfrm>
              <a:off x="1730375" y="3892550"/>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7" name="Line 19"/>
            <p:cNvSpPr>
              <a:spLocks noChangeShapeType="1"/>
            </p:cNvSpPr>
            <p:nvPr/>
          </p:nvSpPr>
          <p:spPr bwMode="auto">
            <a:xfrm>
              <a:off x="1730375" y="3662363"/>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8" name="Line 20"/>
            <p:cNvSpPr>
              <a:spLocks noChangeShapeType="1"/>
            </p:cNvSpPr>
            <p:nvPr/>
          </p:nvSpPr>
          <p:spPr bwMode="auto">
            <a:xfrm>
              <a:off x="1730375" y="3430588"/>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9" name="Line 21"/>
            <p:cNvSpPr>
              <a:spLocks noChangeShapeType="1"/>
            </p:cNvSpPr>
            <p:nvPr/>
          </p:nvSpPr>
          <p:spPr bwMode="auto">
            <a:xfrm>
              <a:off x="1730375" y="3200400"/>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0" name="Line 22"/>
            <p:cNvSpPr>
              <a:spLocks noChangeShapeType="1"/>
            </p:cNvSpPr>
            <p:nvPr/>
          </p:nvSpPr>
          <p:spPr bwMode="auto">
            <a:xfrm>
              <a:off x="1730375" y="2968625"/>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1" name="Line 23"/>
            <p:cNvSpPr>
              <a:spLocks noChangeShapeType="1"/>
            </p:cNvSpPr>
            <p:nvPr/>
          </p:nvSpPr>
          <p:spPr bwMode="auto">
            <a:xfrm>
              <a:off x="1730375" y="2738438"/>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2" name="Line 24"/>
            <p:cNvSpPr>
              <a:spLocks noChangeShapeType="1"/>
            </p:cNvSpPr>
            <p:nvPr/>
          </p:nvSpPr>
          <p:spPr bwMode="auto">
            <a:xfrm>
              <a:off x="1730375" y="2508250"/>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3" name="Line 25"/>
            <p:cNvSpPr>
              <a:spLocks noChangeShapeType="1"/>
            </p:cNvSpPr>
            <p:nvPr/>
          </p:nvSpPr>
          <p:spPr bwMode="auto">
            <a:xfrm>
              <a:off x="1730375" y="2276475"/>
              <a:ext cx="5764213"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4" name="Line 26"/>
            <p:cNvSpPr>
              <a:spLocks noChangeShapeType="1"/>
            </p:cNvSpPr>
            <p:nvPr/>
          </p:nvSpPr>
          <p:spPr bwMode="auto">
            <a:xfrm>
              <a:off x="1730375" y="2046288"/>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5" name="Line 27"/>
            <p:cNvSpPr>
              <a:spLocks noChangeShapeType="1"/>
            </p:cNvSpPr>
            <p:nvPr/>
          </p:nvSpPr>
          <p:spPr bwMode="auto">
            <a:xfrm>
              <a:off x="1730375" y="1814513"/>
              <a:ext cx="5764213"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6" name="Line 28"/>
            <p:cNvSpPr>
              <a:spLocks noChangeShapeType="1"/>
            </p:cNvSpPr>
            <p:nvPr/>
          </p:nvSpPr>
          <p:spPr bwMode="auto">
            <a:xfrm>
              <a:off x="1962150"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7" name="Line 29"/>
            <p:cNvSpPr>
              <a:spLocks noChangeShapeType="1"/>
            </p:cNvSpPr>
            <p:nvPr/>
          </p:nvSpPr>
          <p:spPr bwMode="auto">
            <a:xfrm>
              <a:off x="2192338"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8" name="Line 30"/>
            <p:cNvSpPr>
              <a:spLocks noChangeShapeType="1"/>
            </p:cNvSpPr>
            <p:nvPr/>
          </p:nvSpPr>
          <p:spPr bwMode="auto">
            <a:xfrm>
              <a:off x="2422525"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19" name="Line 31"/>
            <p:cNvSpPr>
              <a:spLocks noChangeShapeType="1"/>
            </p:cNvSpPr>
            <p:nvPr/>
          </p:nvSpPr>
          <p:spPr bwMode="auto">
            <a:xfrm>
              <a:off x="2652713"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0" name="Line 32"/>
            <p:cNvSpPr>
              <a:spLocks noChangeShapeType="1"/>
            </p:cNvSpPr>
            <p:nvPr/>
          </p:nvSpPr>
          <p:spPr bwMode="auto">
            <a:xfrm>
              <a:off x="2882900"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1" name="Line 33"/>
            <p:cNvSpPr>
              <a:spLocks noChangeShapeType="1"/>
            </p:cNvSpPr>
            <p:nvPr/>
          </p:nvSpPr>
          <p:spPr bwMode="auto">
            <a:xfrm>
              <a:off x="3114675"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2" name="Line 34"/>
            <p:cNvSpPr>
              <a:spLocks noChangeShapeType="1"/>
            </p:cNvSpPr>
            <p:nvPr/>
          </p:nvSpPr>
          <p:spPr bwMode="auto">
            <a:xfrm>
              <a:off x="3344863"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3" name="Line 35"/>
            <p:cNvSpPr>
              <a:spLocks noChangeShapeType="1"/>
            </p:cNvSpPr>
            <p:nvPr/>
          </p:nvSpPr>
          <p:spPr bwMode="auto">
            <a:xfrm>
              <a:off x="3575050"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4" name="Line 36"/>
            <p:cNvSpPr>
              <a:spLocks noChangeShapeType="1"/>
            </p:cNvSpPr>
            <p:nvPr/>
          </p:nvSpPr>
          <p:spPr bwMode="auto">
            <a:xfrm>
              <a:off x="3805238"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5" name="Line 37"/>
            <p:cNvSpPr>
              <a:spLocks noChangeShapeType="1"/>
            </p:cNvSpPr>
            <p:nvPr/>
          </p:nvSpPr>
          <p:spPr bwMode="auto">
            <a:xfrm>
              <a:off x="4037013"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6" name="Line 38"/>
            <p:cNvSpPr>
              <a:spLocks noChangeShapeType="1"/>
            </p:cNvSpPr>
            <p:nvPr/>
          </p:nvSpPr>
          <p:spPr bwMode="auto">
            <a:xfrm>
              <a:off x="4267200"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7" name="Line 39"/>
            <p:cNvSpPr>
              <a:spLocks noChangeShapeType="1"/>
            </p:cNvSpPr>
            <p:nvPr/>
          </p:nvSpPr>
          <p:spPr bwMode="auto">
            <a:xfrm>
              <a:off x="4497388"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8" name="Line 40"/>
            <p:cNvSpPr>
              <a:spLocks noChangeShapeType="1"/>
            </p:cNvSpPr>
            <p:nvPr/>
          </p:nvSpPr>
          <p:spPr bwMode="auto">
            <a:xfrm>
              <a:off x="4727575"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9" name="Line 41"/>
            <p:cNvSpPr>
              <a:spLocks noChangeShapeType="1"/>
            </p:cNvSpPr>
            <p:nvPr/>
          </p:nvSpPr>
          <p:spPr bwMode="auto">
            <a:xfrm>
              <a:off x="4957763"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0" name="Line 42"/>
            <p:cNvSpPr>
              <a:spLocks noChangeShapeType="1"/>
            </p:cNvSpPr>
            <p:nvPr/>
          </p:nvSpPr>
          <p:spPr bwMode="auto">
            <a:xfrm>
              <a:off x="5189538"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1" name="Line 43"/>
            <p:cNvSpPr>
              <a:spLocks noChangeShapeType="1"/>
            </p:cNvSpPr>
            <p:nvPr/>
          </p:nvSpPr>
          <p:spPr bwMode="auto">
            <a:xfrm>
              <a:off x="5419725"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2" name="Line 44"/>
            <p:cNvSpPr>
              <a:spLocks noChangeShapeType="1"/>
            </p:cNvSpPr>
            <p:nvPr/>
          </p:nvSpPr>
          <p:spPr bwMode="auto">
            <a:xfrm>
              <a:off x="5649913"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3" name="Line 45"/>
            <p:cNvSpPr>
              <a:spLocks noChangeShapeType="1"/>
            </p:cNvSpPr>
            <p:nvPr/>
          </p:nvSpPr>
          <p:spPr bwMode="auto">
            <a:xfrm>
              <a:off x="5880100"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4" name="Line 46"/>
            <p:cNvSpPr>
              <a:spLocks noChangeShapeType="1"/>
            </p:cNvSpPr>
            <p:nvPr/>
          </p:nvSpPr>
          <p:spPr bwMode="auto">
            <a:xfrm>
              <a:off x="6111875"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5" name="Line 47"/>
            <p:cNvSpPr>
              <a:spLocks noChangeShapeType="1"/>
            </p:cNvSpPr>
            <p:nvPr/>
          </p:nvSpPr>
          <p:spPr bwMode="auto">
            <a:xfrm>
              <a:off x="6342063"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6" name="Line 48"/>
            <p:cNvSpPr>
              <a:spLocks noChangeShapeType="1"/>
            </p:cNvSpPr>
            <p:nvPr/>
          </p:nvSpPr>
          <p:spPr bwMode="auto">
            <a:xfrm>
              <a:off x="6572250"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7" name="Line 49"/>
            <p:cNvSpPr>
              <a:spLocks noChangeShapeType="1"/>
            </p:cNvSpPr>
            <p:nvPr/>
          </p:nvSpPr>
          <p:spPr bwMode="auto">
            <a:xfrm>
              <a:off x="6802438" y="1565275"/>
              <a:ext cx="1587"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8" name="Line 50"/>
            <p:cNvSpPr>
              <a:spLocks noChangeShapeType="1"/>
            </p:cNvSpPr>
            <p:nvPr/>
          </p:nvSpPr>
          <p:spPr bwMode="auto">
            <a:xfrm>
              <a:off x="7032625"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9" name="Line 51"/>
            <p:cNvSpPr>
              <a:spLocks noChangeShapeType="1"/>
            </p:cNvSpPr>
            <p:nvPr/>
          </p:nvSpPr>
          <p:spPr bwMode="auto">
            <a:xfrm>
              <a:off x="7264400" y="1565275"/>
              <a:ext cx="1588" cy="48656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0" name="Rectangle 52"/>
            <p:cNvSpPr>
              <a:spLocks noChangeArrowheads="1"/>
            </p:cNvSpPr>
            <p:nvPr/>
          </p:nvSpPr>
          <p:spPr bwMode="auto">
            <a:xfrm>
              <a:off x="1730375" y="1565275"/>
              <a:ext cx="5764213" cy="4865688"/>
            </a:xfrm>
            <a:prstGeom prst="rect">
              <a:avLst/>
            </a:prstGeom>
            <a:noFill/>
            <a:ln w="19050">
              <a:solidFill>
                <a:srgbClr val="B3E3E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41" name="Freeform 53"/>
            <p:cNvSpPr>
              <a:spLocks/>
            </p:cNvSpPr>
            <p:nvPr/>
          </p:nvSpPr>
          <p:spPr bwMode="auto">
            <a:xfrm>
              <a:off x="3344863" y="1814513"/>
              <a:ext cx="3879850" cy="3924300"/>
            </a:xfrm>
            <a:custGeom>
              <a:avLst/>
              <a:gdLst>
                <a:gd name="T0" fmla="*/ 2444 w 2444"/>
                <a:gd name="T1" fmla="*/ 2472 h 2472"/>
                <a:gd name="T2" fmla="*/ 0 w 2444"/>
                <a:gd name="T3" fmla="*/ 2472 h 2472"/>
                <a:gd name="T4" fmla="*/ 0 w 2444"/>
                <a:gd name="T5" fmla="*/ 0 h 2472"/>
              </a:gdLst>
              <a:ahLst/>
              <a:cxnLst>
                <a:cxn ang="0">
                  <a:pos x="T0" y="T1"/>
                </a:cxn>
                <a:cxn ang="0">
                  <a:pos x="T2" y="T3"/>
                </a:cxn>
                <a:cxn ang="0">
                  <a:pos x="T4" y="T5"/>
                </a:cxn>
              </a:cxnLst>
              <a:rect l="0" t="0" r="r" b="b"/>
              <a:pathLst>
                <a:path w="2444" h="2472">
                  <a:moveTo>
                    <a:pt x="2444" y="2472"/>
                  </a:moveTo>
                  <a:lnTo>
                    <a:pt x="0" y="2472"/>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42" name="Rectangle 54"/>
            <p:cNvSpPr>
              <a:spLocks noChangeArrowheads="1"/>
            </p:cNvSpPr>
            <p:nvPr/>
          </p:nvSpPr>
          <p:spPr bwMode="auto">
            <a:xfrm rot="16200000">
              <a:off x="722313" y="3638550"/>
              <a:ext cx="2813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b="1">
                  <a:solidFill>
                    <a:srgbClr val="000000"/>
                  </a:solidFill>
                </a:rPr>
                <a:t>Price of SUVs, Including Tax </a:t>
              </a:r>
              <a:endParaRPr lang="en-US" altLang="en-US" sz="800">
                <a:solidFill>
                  <a:schemeClr val="tx2"/>
                </a:solidFill>
                <a:latin typeface="Times New Roman" panose="02020603050405020304" pitchFamily="18" charset="0"/>
              </a:endParaRPr>
            </a:p>
          </p:txBody>
        </p:sp>
        <p:sp>
          <p:nvSpPr>
            <p:cNvPr id="165943" name="Rectangle 55"/>
            <p:cNvSpPr>
              <a:spLocks noChangeArrowheads="1"/>
            </p:cNvSpPr>
            <p:nvPr/>
          </p:nvSpPr>
          <p:spPr bwMode="auto">
            <a:xfrm>
              <a:off x="2551113" y="3275013"/>
              <a:ext cx="82708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FF1919"/>
                  </a:solidFill>
                </a:rPr>
                <a:t>$40,000 </a:t>
              </a:r>
              <a:endParaRPr lang="en-US" altLang="en-US" sz="800">
                <a:solidFill>
                  <a:schemeClr val="tx2"/>
                </a:solidFill>
                <a:latin typeface="Times New Roman" panose="02020603050405020304" pitchFamily="18" charset="0"/>
              </a:endParaRPr>
            </a:p>
          </p:txBody>
        </p:sp>
        <p:sp>
          <p:nvSpPr>
            <p:cNvPr id="165944" name="Rectangle 56"/>
            <p:cNvSpPr>
              <a:spLocks noChangeArrowheads="1"/>
            </p:cNvSpPr>
            <p:nvPr/>
          </p:nvSpPr>
          <p:spPr bwMode="auto">
            <a:xfrm>
              <a:off x="4483100" y="5991225"/>
              <a:ext cx="1658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600" b="1">
                  <a:solidFill>
                    <a:srgbClr val="000000"/>
                  </a:solidFill>
                </a:rPr>
                <a:t>Number of SUVs </a:t>
              </a:r>
              <a:endParaRPr lang="en-US" altLang="en-US" sz="800">
                <a:solidFill>
                  <a:schemeClr val="tx2"/>
                </a:solidFill>
                <a:latin typeface="Times New Roman" panose="02020603050405020304" pitchFamily="18" charset="0"/>
              </a:endParaRPr>
            </a:p>
          </p:txBody>
        </p:sp>
        <p:grpSp>
          <p:nvGrpSpPr>
            <p:cNvPr id="165945" name="Group 57"/>
            <p:cNvGrpSpPr>
              <a:grpSpLocks/>
            </p:cNvGrpSpPr>
            <p:nvPr/>
          </p:nvGrpSpPr>
          <p:grpSpPr bwMode="auto">
            <a:xfrm>
              <a:off x="3998913" y="2163763"/>
              <a:ext cx="3233737" cy="3103562"/>
              <a:chOff x="2519" y="1363"/>
              <a:chExt cx="2037" cy="1955"/>
            </a:xfrm>
          </p:grpSpPr>
          <p:sp>
            <p:nvSpPr>
              <p:cNvPr id="165946" name="Line 58"/>
              <p:cNvSpPr>
                <a:spLocks noChangeShapeType="1"/>
              </p:cNvSpPr>
              <p:nvPr/>
            </p:nvSpPr>
            <p:spPr bwMode="auto">
              <a:xfrm>
                <a:off x="2591" y="1519"/>
                <a:ext cx="1706" cy="1624"/>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7" name="Rectangle 59"/>
              <p:cNvSpPr>
                <a:spLocks noChangeArrowheads="1"/>
              </p:cNvSpPr>
              <p:nvPr/>
            </p:nvSpPr>
            <p:spPr bwMode="auto">
              <a:xfrm>
                <a:off x="4360" y="3090"/>
                <a:ext cx="19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D </a:t>
                </a:r>
                <a:endParaRPr lang="en-US" altLang="en-US" sz="800">
                  <a:solidFill>
                    <a:schemeClr val="tx2"/>
                  </a:solidFill>
                  <a:latin typeface="Times New Roman" panose="02020603050405020304" pitchFamily="18" charset="0"/>
                </a:endParaRPr>
              </a:p>
            </p:txBody>
          </p:sp>
          <p:sp>
            <p:nvSpPr>
              <p:cNvPr id="165948" name="Rectangle 60"/>
              <p:cNvSpPr>
                <a:spLocks noChangeArrowheads="1"/>
              </p:cNvSpPr>
              <p:nvPr/>
            </p:nvSpPr>
            <p:spPr bwMode="auto">
              <a:xfrm>
                <a:off x="2519" y="1363"/>
                <a:ext cx="19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D </a:t>
                </a:r>
                <a:endParaRPr lang="en-US" altLang="en-US" sz="800">
                  <a:solidFill>
                    <a:schemeClr val="tx2"/>
                  </a:solidFill>
                  <a:latin typeface="Times New Roman" panose="02020603050405020304" pitchFamily="18" charset="0"/>
                </a:endParaRPr>
              </a:p>
            </p:txBody>
          </p:sp>
        </p:grpSp>
        <p:grpSp>
          <p:nvGrpSpPr>
            <p:cNvPr id="165949" name="Group 61"/>
            <p:cNvGrpSpPr>
              <a:grpSpLocks/>
            </p:cNvGrpSpPr>
            <p:nvPr/>
          </p:nvGrpSpPr>
          <p:grpSpPr bwMode="auto">
            <a:xfrm>
              <a:off x="5162550" y="1776413"/>
              <a:ext cx="465138" cy="4059237"/>
              <a:chOff x="3252" y="1119"/>
              <a:chExt cx="293" cy="2557"/>
            </a:xfrm>
          </p:grpSpPr>
          <p:sp>
            <p:nvSpPr>
              <p:cNvPr id="165950" name="Line 62"/>
              <p:cNvSpPr>
                <a:spLocks noChangeShapeType="1"/>
              </p:cNvSpPr>
              <p:nvPr/>
            </p:nvSpPr>
            <p:spPr bwMode="auto">
              <a:xfrm>
                <a:off x="3269" y="1313"/>
                <a:ext cx="1" cy="2302"/>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51" name="Rectangle 63"/>
              <p:cNvSpPr>
                <a:spLocks noChangeArrowheads="1"/>
              </p:cNvSpPr>
              <p:nvPr/>
            </p:nvSpPr>
            <p:spPr bwMode="auto">
              <a:xfrm>
                <a:off x="3366" y="3448"/>
                <a:ext cx="17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S </a:t>
                </a:r>
                <a:endParaRPr lang="en-US" altLang="en-US" sz="800">
                  <a:solidFill>
                    <a:schemeClr val="tx2"/>
                  </a:solidFill>
                  <a:latin typeface="Times New Roman" panose="02020603050405020304" pitchFamily="18" charset="0"/>
                </a:endParaRPr>
              </a:p>
            </p:txBody>
          </p:sp>
          <p:sp>
            <p:nvSpPr>
              <p:cNvPr id="165952" name="Rectangle 64"/>
              <p:cNvSpPr>
                <a:spLocks noChangeArrowheads="1"/>
              </p:cNvSpPr>
              <p:nvPr/>
            </p:nvSpPr>
            <p:spPr bwMode="auto">
              <a:xfrm>
                <a:off x="3252" y="1119"/>
                <a:ext cx="17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S </a:t>
                </a:r>
                <a:endParaRPr lang="en-US" altLang="en-US" sz="800">
                  <a:solidFill>
                    <a:schemeClr val="tx2"/>
                  </a:solidFill>
                  <a:latin typeface="Times New Roman" panose="02020603050405020304" pitchFamily="18" charset="0"/>
                </a:endParaRPr>
              </a:p>
            </p:txBody>
          </p:sp>
        </p:grpSp>
        <p:grpSp>
          <p:nvGrpSpPr>
            <p:cNvPr id="165953" name="Group 65"/>
            <p:cNvGrpSpPr>
              <a:grpSpLocks/>
            </p:cNvGrpSpPr>
            <p:nvPr/>
          </p:nvGrpSpPr>
          <p:grpSpPr bwMode="auto">
            <a:xfrm>
              <a:off x="3344863" y="3373438"/>
              <a:ext cx="1901825" cy="115887"/>
              <a:chOff x="2107" y="2125"/>
              <a:chExt cx="1198" cy="73"/>
            </a:xfrm>
          </p:grpSpPr>
          <p:sp>
            <p:nvSpPr>
              <p:cNvPr id="165954" name="Freeform 66"/>
              <p:cNvSpPr>
                <a:spLocks noEditPoints="1"/>
              </p:cNvSpPr>
              <p:nvPr/>
            </p:nvSpPr>
            <p:spPr bwMode="auto">
              <a:xfrm>
                <a:off x="2107" y="2161"/>
                <a:ext cx="1162" cy="1"/>
              </a:xfrm>
              <a:custGeom>
                <a:avLst/>
                <a:gdLst>
                  <a:gd name="T0" fmla="*/ 0 w 1162"/>
                  <a:gd name="T1" fmla="*/ 48 w 1162"/>
                  <a:gd name="T2" fmla="*/ 72 w 1162"/>
                  <a:gd name="T3" fmla="*/ 121 w 1162"/>
                  <a:gd name="T4" fmla="*/ 157 w 1162"/>
                  <a:gd name="T5" fmla="*/ 206 w 1162"/>
                  <a:gd name="T6" fmla="*/ 242 w 1162"/>
                  <a:gd name="T7" fmla="*/ 290 w 1162"/>
                  <a:gd name="T8" fmla="*/ 315 w 1162"/>
                  <a:gd name="T9" fmla="*/ 363 w 1162"/>
                  <a:gd name="T10" fmla="*/ 399 w 1162"/>
                  <a:gd name="T11" fmla="*/ 448 w 1162"/>
                  <a:gd name="T12" fmla="*/ 484 w 1162"/>
                  <a:gd name="T13" fmla="*/ 532 w 1162"/>
                  <a:gd name="T14" fmla="*/ 557 w 1162"/>
                  <a:gd name="T15" fmla="*/ 605 w 1162"/>
                  <a:gd name="T16" fmla="*/ 641 w 1162"/>
                  <a:gd name="T17" fmla="*/ 690 w 1162"/>
                  <a:gd name="T18" fmla="*/ 726 w 1162"/>
                  <a:gd name="T19" fmla="*/ 774 w 1162"/>
                  <a:gd name="T20" fmla="*/ 799 w 1162"/>
                  <a:gd name="T21" fmla="*/ 847 w 1162"/>
                  <a:gd name="T22" fmla="*/ 883 w 1162"/>
                  <a:gd name="T23" fmla="*/ 932 w 1162"/>
                  <a:gd name="T24" fmla="*/ 968 w 1162"/>
                  <a:gd name="T25" fmla="*/ 1016 w 1162"/>
                  <a:gd name="T26" fmla="*/ 1041 w 1162"/>
                  <a:gd name="T27" fmla="*/ 1089 w 1162"/>
                  <a:gd name="T28" fmla="*/ 1125 w 1162"/>
                  <a:gd name="T29" fmla="*/ 1162 w 11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Lst>
                <a:rect l="0" t="0" r="r" b="b"/>
                <a:pathLst>
                  <a:path w="1162">
                    <a:moveTo>
                      <a:pt x="0" y="0"/>
                    </a:moveTo>
                    <a:lnTo>
                      <a:pt x="48" y="0"/>
                    </a:lnTo>
                    <a:moveTo>
                      <a:pt x="72" y="0"/>
                    </a:moveTo>
                    <a:lnTo>
                      <a:pt x="121" y="0"/>
                    </a:lnTo>
                    <a:moveTo>
                      <a:pt x="157" y="0"/>
                    </a:moveTo>
                    <a:lnTo>
                      <a:pt x="206" y="0"/>
                    </a:lnTo>
                    <a:moveTo>
                      <a:pt x="242" y="0"/>
                    </a:moveTo>
                    <a:lnTo>
                      <a:pt x="290" y="0"/>
                    </a:lnTo>
                    <a:moveTo>
                      <a:pt x="315" y="0"/>
                    </a:moveTo>
                    <a:lnTo>
                      <a:pt x="363" y="0"/>
                    </a:lnTo>
                    <a:moveTo>
                      <a:pt x="399" y="0"/>
                    </a:moveTo>
                    <a:lnTo>
                      <a:pt x="448" y="0"/>
                    </a:lnTo>
                    <a:moveTo>
                      <a:pt x="484" y="0"/>
                    </a:moveTo>
                    <a:lnTo>
                      <a:pt x="532" y="0"/>
                    </a:lnTo>
                    <a:moveTo>
                      <a:pt x="557" y="0"/>
                    </a:moveTo>
                    <a:lnTo>
                      <a:pt x="605" y="0"/>
                    </a:lnTo>
                    <a:moveTo>
                      <a:pt x="641" y="0"/>
                    </a:moveTo>
                    <a:lnTo>
                      <a:pt x="690" y="0"/>
                    </a:lnTo>
                    <a:moveTo>
                      <a:pt x="726" y="0"/>
                    </a:moveTo>
                    <a:lnTo>
                      <a:pt x="774" y="0"/>
                    </a:lnTo>
                    <a:moveTo>
                      <a:pt x="799" y="0"/>
                    </a:moveTo>
                    <a:lnTo>
                      <a:pt x="847" y="0"/>
                    </a:lnTo>
                    <a:moveTo>
                      <a:pt x="883" y="0"/>
                    </a:moveTo>
                    <a:lnTo>
                      <a:pt x="932" y="0"/>
                    </a:lnTo>
                    <a:moveTo>
                      <a:pt x="968" y="0"/>
                    </a:moveTo>
                    <a:lnTo>
                      <a:pt x="1016" y="0"/>
                    </a:lnTo>
                    <a:moveTo>
                      <a:pt x="1041" y="0"/>
                    </a:moveTo>
                    <a:lnTo>
                      <a:pt x="1089" y="0"/>
                    </a:lnTo>
                    <a:moveTo>
                      <a:pt x="1125" y="0"/>
                    </a:moveTo>
                    <a:lnTo>
                      <a:pt x="1162" y="0"/>
                    </a:lnTo>
                  </a:path>
                </a:pathLst>
              </a:custGeom>
              <a:noFill/>
              <a:ln w="19050">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5955" name="Group 67"/>
              <p:cNvGrpSpPr>
                <a:grpSpLocks/>
              </p:cNvGrpSpPr>
              <p:nvPr/>
            </p:nvGrpSpPr>
            <p:grpSpPr bwMode="auto">
              <a:xfrm>
                <a:off x="3220" y="2125"/>
                <a:ext cx="85" cy="73"/>
                <a:chOff x="3220" y="2125"/>
                <a:chExt cx="85" cy="73"/>
              </a:xfrm>
            </p:grpSpPr>
            <p:sp>
              <p:nvSpPr>
                <p:cNvPr id="165956" name="Oval 68"/>
                <p:cNvSpPr>
                  <a:spLocks noChangeArrowheads="1"/>
                </p:cNvSpPr>
                <p:nvPr/>
              </p:nvSpPr>
              <p:spPr bwMode="auto">
                <a:xfrm>
                  <a:off x="3220" y="2125"/>
                  <a:ext cx="85" cy="7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57" name="Oval 69"/>
                <p:cNvSpPr>
                  <a:spLocks noChangeArrowheads="1"/>
                </p:cNvSpPr>
                <p:nvPr/>
              </p:nvSpPr>
              <p:spPr bwMode="auto">
                <a:xfrm>
                  <a:off x="3238" y="2137"/>
                  <a:ext cx="49" cy="48"/>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Externalities: Getting the Prices Wrong</a:t>
            </a:r>
          </a:p>
        </p:txBody>
      </p:sp>
      <p:sp>
        <p:nvSpPr>
          <p:cNvPr id="45059" name="Rectangle 3"/>
          <p:cNvSpPr>
            <a:spLocks noGrp="1" noChangeArrowheads="1"/>
          </p:cNvSpPr>
          <p:nvPr>
            <p:ph type="body" idx="1"/>
          </p:nvPr>
        </p:nvSpPr>
        <p:spPr/>
        <p:txBody>
          <a:bodyPr/>
          <a:lstStyle/>
          <a:p>
            <a:r>
              <a:rPr lang="en-US" altLang="en-US">
                <a:solidFill>
                  <a:srgbClr val="365B98"/>
                </a:solidFill>
              </a:rPr>
              <a:t>Government Policy and Externalities</a:t>
            </a:r>
            <a:endParaRPr lang="en-US" altLang="en-US"/>
          </a:p>
          <a:p>
            <a:pPr lvl="1"/>
            <a:r>
              <a:rPr lang="en-US" altLang="en-US"/>
              <a:t>Governments can promote efficiency by moving private costs closer to social costs.</a:t>
            </a:r>
          </a:p>
          <a:p>
            <a:pPr lvl="1"/>
            <a:r>
              <a:rPr lang="en-US" altLang="en-US"/>
              <a:t>They can do this by taxing in the case of detrimental externalities and subsidizing in the case of beneficial externalities.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a:t>Shifting the Burden of Taxation: Tax Incidence</a:t>
            </a:r>
          </a:p>
        </p:txBody>
      </p:sp>
      <p:sp>
        <p:nvSpPr>
          <p:cNvPr id="166915" name="Rectangle 3"/>
          <p:cNvSpPr>
            <a:spLocks noGrp="1" noChangeArrowheads="1"/>
          </p:cNvSpPr>
          <p:nvPr>
            <p:ph type="body" idx="1"/>
          </p:nvPr>
        </p:nvSpPr>
        <p:spPr/>
        <p:txBody>
          <a:bodyPr/>
          <a:lstStyle/>
          <a:p>
            <a:r>
              <a:rPr lang="en-US" altLang="en-US">
                <a:solidFill>
                  <a:srgbClr val="365B98"/>
                </a:solidFill>
              </a:rPr>
              <a:t>The Incidence of the Payroll Tax</a:t>
            </a:r>
          </a:p>
          <a:p>
            <a:pPr lvl="1"/>
            <a:r>
              <a:rPr lang="en-US" altLang="en-US"/>
              <a:t>The incidence is the same whether it is levied on employers or employees.</a:t>
            </a:r>
          </a:p>
          <a:p>
            <a:pPr lvl="1"/>
            <a:r>
              <a:rPr lang="en-US" altLang="en-US"/>
              <a:t>Because the supply of labor is probably less elastic than the demand, the incidence falls mostly on workers.</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US"/>
              <a:t>When Taxation Can Improve Efficiency</a:t>
            </a:r>
          </a:p>
        </p:txBody>
      </p:sp>
      <p:sp>
        <p:nvSpPr>
          <p:cNvPr id="167939" name="Rectangle 3"/>
          <p:cNvSpPr>
            <a:spLocks noGrp="1" noChangeArrowheads="1"/>
          </p:cNvSpPr>
          <p:nvPr>
            <p:ph type="body" idx="1"/>
          </p:nvPr>
        </p:nvSpPr>
        <p:spPr/>
        <p:txBody>
          <a:bodyPr/>
          <a:lstStyle/>
          <a:p>
            <a:r>
              <a:rPr lang="en-US" altLang="en-US"/>
              <a:t>Some taxes that change behavior are nevertheless good because: </a:t>
            </a:r>
          </a:p>
          <a:p>
            <a:pPr lvl="1"/>
            <a:r>
              <a:rPr lang="en-US" altLang="en-US"/>
              <a:t>They help to achieve some other goal.</a:t>
            </a:r>
          </a:p>
          <a:p>
            <a:pPr lvl="1"/>
            <a:r>
              <a:rPr lang="en-US" altLang="en-US"/>
              <a:t>They compensate for an inefficiency in the market. (See, for example, the discussion of pollution taxes in Chapter 20.)</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a:t>Equity, Efficiency and the Optimal Tax</a:t>
            </a:r>
          </a:p>
        </p:txBody>
      </p:sp>
      <p:sp>
        <p:nvSpPr>
          <p:cNvPr id="168963" name="Rectangle 3"/>
          <p:cNvSpPr>
            <a:spLocks noGrp="1" noChangeArrowheads="1"/>
          </p:cNvSpPr>
          <p:nvPr>
            <p:ph type="body" idx="1"/>
          </p:nvPr>
        </p:nvSpPr>
        <p:spPr/>
        <p:txBody>
          <a:bodyPr/>
          <a:lstStyle/>
          <a:p>
            <a:r>
              <a:rPr lang="en-US" altLang="en-US"/>
              <a:t>All taxes have some negative effects in terms of efficiency and equity.</a:t>
            </a:r>
          </a:p>
          <a:p>
            <a:r>
              <a:rPr lang="en-US" altLang="en-US"/>
              <a:t>The comprehensive personal income tax with no loopholes is the best we can do.</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en-US"/>
              <a:t>The Pros and Cons of the Bush Tax Cuts</a:t>
            </a:r>
          </a:p>
        </p:txBody>
      </p:sp>
      <p:sp>
        <p:nvSpPr>
          <p:cNvPr id="169987" name="Rectangle 3"/>
          <p:cNvSpPr>
            <a:spLocks noGrp="1" noChangeArrowheads="1"/>
          </p:cNvSpPr>
          <p:nvPr>
            <p:ph type="body" idx="1"/>
          </p:nvPr>
        </p:nvSpPr>
        <p:spPr/>
        <p:txBody>
          <a:bodyPr/>
          <a:lstStyle/>
          <a:p>
            <a:r>
              <a:rPr lang="en-US" altLang="en-US"/>
              <a:t>First: Reduced marginal tax rates</a:t>
            </a:r>
          </a:p>
          <a:p>
            <a:pPr lvl="1"/>
            <a:r>
              <a:rPr lang="en-US" altLang="en-US"/>
              <a:t>improved economic efficiency</a:t>
            </a:r>
          </a:p>
          <a:p>
            <a:r>
              <a:rPr lang="en-US" altLang="en-US"/>
              <a:t>Second: tax cuts skewed toward upper-brackets</a:t>
            </a:r>
          </a:p>
          <a:p>
            <a:pPr lvl="1"/>
            <a:r>
              <a:rPr lang="en-US" altLang="en-US"/>
              <a:t>con: why rich get large breaks?</a:t>
            </a:r>
          </a:p>
          <a:p>
            <a:pPr lvl="1"/>
            <a:r>
              <a:rPr lang="en-US" altLang="en-US"/>
              <a:t>Pro: people who received largest breaks, paid most in taxes</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US"/>
              <a:t>The Pros and Cons of the Bush Tax Cuts</a:t>
            </a:r>
          </a:p>
        </p:txBody>
      </p:sp>
      <p:sp>
        <p:nvSpPr>
          <p:cNvPr id="171011" name="Rectangle 3"/>
          <p:cNvSpPr>
            <a:spLocks noGrp="1" noChangeArrowheads="1"/>
          </p:cNvSpPr>
          <p:nvPr>
            <p:ph type="body" idx="1"/>
          </p:nvPr>
        </p:nvSpPr>
        <p:spPr/>
        <p:txBody>
          <a:bodyPr/>
          <a:lstStyle/>
          <a:p>
            <a:r>
              <a:rPr lang="en-US" altLang="en-US"/>
              <a:t>Third: large magnitude once phased in</a:t>
            </a:r>
          </a:p>
          <a:p>
            <a:pPr lvl="1"/>
            <a:r>
              <a:rPr lang="en-US" altLang="en-US"/>
              <a:t>government afford “generosity”?</a:t>
            </a:r>
          </a:p>
          <a:p>
            <a:pPr lvl="1"/>
            <a:r>
              <a:rPr lang="en-US" altLang="en-US"/>
              <a:t>Bush argued surpluses justified but surpluses disappeared after Sept. 11</a:t>
            </a:r>
          </a:p>
          <a:p>
            <a:r>
              <a:rPr lang="en-US" altLang="en-US"/>
              <a:t>Conclusion: It is public policy debate with plenty of room for reasonable people to disagree.</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endParaRPr lang="en-US" altLang="en-US"/>
          </a:p>
        </p:txBody>
      </p:sp>
      <p:sp>
        <p:nvSpPr>
          <p:cNvPr id="328707" name="Rectangle 3"/>
          <p:cNvSpPr>
            <a:spLocks noGrp="1" noChangeArrowheads="1"/>
          </p:cNvSpPr>
          <p:nvPr>
            <p:ph type="body" idx="1"/>
          </p:nvPr>
        </p:nvSpPr>
        <p:spPr/>
        <p:txBody>
          <a:bodyPr/>
          <a:lstStyle/>
          <a:p>
            <a:endParaRPr lang="en-US" altLang="en-US"/>
          </a:p>
        </p:txBody>
      </p:sp>
      <p:pic>
        <p:nvPicPr>
          <p:cNvPr id="328709" name="Picture 5" descr="Economic_growth_2001_to_2005_comparison_graph"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531225" cy="431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endParaRPr lang="en-US" altLang="en-US"/>
          </a:p>
        </p:txBody>
      </p:sp>
      <p:sp>
        <p:nvSpPr>
          <p:cNvPr id="329731" name="Rectangle 3"/>
          <p:cNvSpPr>
            <a:spLocks noGrp="1" noChangeArrowheads="1"/>
          </p:cNvSpPr>
          <p:nvPr>
            <p:ph type="body" idx="1"/>
          </p:nvPr>
        </p:nvSpPr>
        <p:spPr/>
        <p:txBody>
          <a:bodyPr/>
          <a:lstStyle/>
          <a:p>
            <a:endParaRPr lang="en-US" altLang="en-US"/>
          </a:p>
        </p:txBody>
      </p:sp>
      <p:pic>
        <p:nvPicPr>
          <p:cNvPr id="329733" name="Picture 5" descr="Bush_deficit"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5411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ltLang="en-US"/>
              <a:t>Huckabee’s Fair Tax</a:t>
            </a:r>
          </a:p>
        </p:txBody>
      </p:sp>
      <p:pic>
        <p:nvPicPr>
          <p:cNvPr id="330757" name="Picture 5" descr="Tax_supply_and_dem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5486400" cy="4700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Line 2"/>
          <p:cNvSpPr>
            <a:spLocks noChangeShapeType="1"/>
          </p:cNvSpPr>
          <p:nvPr/>
        </p:nvSpPr>
        <p:spPr bwMode="auto">
          <a:xfrm flipV="1">
            <a:off x="1555750" y="1316038"/>
            <a:ext cx="3175" cy="1112837"/>
          </a:xfrm>
          <a:prstGeom prst="line">
            <a:avLst/>
          </a:prstGeom>
          <a:noFill/>
          <a:ln w="349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75" name="Line 3"/>
          <p:cNvSpPr>
            <a:spLocks noChangeShapeType="1"/>
          </p:cNvSpPr>
          <p:nvPr/>
        </p:nvSpPr>
        <p:spPr bwMode="auto">
          <a:xfrm>
            <a:off x="1644650" y="1311275"/>
            <a:ext cx="5653088" cy="1588"/>
          </a:xfrm>
          <a:prstGeom prst="line">
            <a:avLst/>
          </a:prstGeom>
          <a:noFill/>
          <a:ln w="95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5876" name="Group 4"/>
          <p:cNvGrpSpPr>
            <a:grpSpLocks/>
          </p:cNvGrpSpPr>
          <p:nvPr/>
        </p:nvGrpSpPr>
        <p:grpSpPr bwMode="auto">
          <a:xfrm>
            <a:off x="7286625" y="1327150"/>
            <a:ext cx="155575" cy="1123950"/>
            <a:chOff x="4354" y="898"/>
            <a:chExt cx="81" cy="879"/>
          </a:xfrm>
        </p:grpSpPr>
        <p:sp>
          <p:nvSpPr>
            <p:cNvPr id="335877" name="Line 5"/>
            <p:cNvSpPr>
              <a:spLocks noChangeShapeType="1"/>
            </p:cNvSpPr>
            <p:nvPr/>
          </p:nvSpPr>
          <p:spPr bwMode="auto">
            <a:xfrm>
              <a:off x="4384" y="898"/>
              <a:ext cx="1" cy="879"/>
            </a:xfrm>
            <a:prstGeom prst="line">
              <a:avLst/>
            </a:prstGeom>
            <a:noFill/>
            <a:ln w="349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78" name="Freeform 6"/>
            <p:cNvSpPr>
              <a:spLocks/>
            </p:cNvSpPr>
            <p:nvPr/>
          </p:nvSpPr>
          <p:spPr bwMode="auto">
            <a:xfrm>
              <a:off x="4354" y="1593"/>
              <a:ext cx="81" cy="184"/>
            </a:xfrm>
            <a:custGeom>
              <a:avLst/>
              <a:gdLst>
                <a:gd name="T0" fmla="*/ 42 w 81"/>
                <a:gd name="T1" fmla="*/ 184 h 184"/>
                <a:gd name="T2" fmla="*/ 81 w 81"/>
                <a:gd name="T3" fmla="*/ 0 h 184"/>
                <a:gd name="T4" fmla="*/ 0 w 81"/>
                <a:gd name="T5" fmla="*/ 0 h 184"/>
                <a:gd name="T6" fmla="*/ 42 w 81"/>
                <a:gd name="T7" fmla="*/ 184 h 184"/>
              </a:gdLst>
              <a:ahLst/>
              <a:cxnLst>
                <a:cxn ang="0">
                  <a:pos x="T0" y="T1"/>
                </a:cxn>
                <a:cxn ang="0">
                  <a:pos x="T2" y="T3"/>
                </a:cxn>
                <a:cxn ang="0">
                  <a:pos x="T4" y="T5"/>
                </a:cxn>
                <a:cxn ang="0">
                  <a:pos x="T6" y="T7"/>
                </a:cxn>
              </a:cxnLst>
              <a:rect l="0" t="0" r="r" b="b"/>
              <a:pathLst>
                <a:path w="81" h="184">
                  <a:moveTo>
                    <a:pt x="42" y="184"/>
                  </a:moveTo>
                  <a:lnTo>
                    <a:pt x="81" y="0"/>
                  </a:lnTo>
                  <a:lnTo>
                    <a:pt x="0" y="0"/>
                  </a:lnTo>
                  <a:lnTo>
                    <a:pt x="42" y="184"/>
                  </a:lnTo>
                  <a:close/>
                </a:path>
              </a:pathLst>
            </a:custGeom>
            <a:solidFill>
              <a:srgbClr val="00AE00"/>
            </a:solidFill>
            <a:ln w="4763">
              <a:solidFill>
                <a:srgbClr val="00AE00"/>
              </a:solidFill>
              <a:prstDash val="solid"/>
              <a:round/>
              <a:headEnd/>
              <a:tailEnd/>
            </a:ln>
          </p:spPr>
          <p:txBody>
            <a:bodyPr/>
            <a:lstStyle/>
            <a:p>
              <a:endParaRPr lang="en-US"/>
            </a:p>
          </p:txBody>
        </p:sp>
      </p:grpSp>
      <p:grpSp>
        <p:nvGrpSpPr>
          <p:cNvPr id="335879" name="Group 7"/>
          <p:cNvGrpSpPr>
            <a:grpSpLocks/>
          </p:cNvGrpSpPr>
          <p:nvPr/>
        </p:nvGrpSpPr>
        <p:grpSpPr bwMode="auto">
          <a:xfrm>
            <a:off x="1685925" y="4000500"/>
            <a:ext cx="5727700" cy="1219200"/>
            <a:chOff x="1438" y="2557"/>
            <a:chExt cx="2991" cy="954"/>
          </a:xfrm>
        </p:grpSpPr>
        <p:sp>
          <p:nvSpPr>
            <p:cNvPr id="335880" name="Line 8"/>
            <p:cNvSpPr>
              <a:spLocks noChangeShapeType="1"/>
            </p:cNvSpPr>
            <p:nvPr/>
          </p:nvSpPr>
          <p:spPr bwMode="auto">
            <a:xfrm>
              <a:off x="4418" y="2557"/>
              <a:ext cx="1" cy="954"/>
            </a:xfrm>
            <a:prstGeom prst="line">
              <a:avLst/>
            </a:prstGeom>
            <a:noFill/>
            <a:ln w="349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81" name="Line 9"/>
            <p:cNvSpPr>
              <a:spLocks noChangeShapeType="1"/>
            </p:cNvSpPr>
            <p:nvPr/>
          </p:nvSpPr>
          <p:spPr bwMode="auto">
            <a:xfrm flipH="1">
              <a:off x="1477" y="3496"/>
              <a:ext cx="2952" cy="1"/>
            </a:xfrm>
            <a:prstGeom prst="line">
              <a:avLst/>
            </a:prstGeom>
            <a:noFill/>
            <a:ln w="95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5882" name="Group 10"/>
            <p:cNvGrpSpPr>
              <a:grpSpLocks/>
            </p:cNvGrpSpPr>
            <p:nvPr/>
          </p:nvGrpSpPr>
          <p:grpSpPr bwMode="auto">
            <a:xfrm>
              <a:off x="1438" y="2629"/>
              <a:ext cx="78" cy="882"/>
              <a:chOff x="1438" y="2629"/>
              <a:chExt cx="78" cy="882"/>
            </a:xfrm>
          </p:grpSpPr>
          <p:sp>
            <p:nvSpPr>
              <p:cNvPr id="335883" name="Line 11"/>
              <p:cNvSpPr>
                <a:spLocks noChangeShapeType="1"/>
              </p:cNvSpPr>
              <p:nvPr/>
            </p:nvSpPr>
            <p:spPr bwMode="auto">
              <a:xfrm flipV="1">
                <a:off x="1466" y="2629"/>
                <a:ext cx="1" cy="882"/>
              </a:xfrm>
              <a:prstGeom prst="line">
                <a:avLst/>
              </a:prstGeom>
              <a:noFill/>
              <a:ln w="349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84" name="Freeform 12"/>
              <p:cNvSpPr>
                <a:spLocks/>
              </p:cNvSpPr>
              <p:nvPr/>
            </p:nvSpPr>
            <p:spPr bwMode="auto">
              <a:xfrm>
                <a:off x="1438" y="2629"/>
                <a:ext cx="78" cy="184"/>
              </a:xfrm>
              <a:custGeom>
                <a:avLst/>
                <a:gdLst>
                  <a:gd name="T0" fmla="*/ 39 w 78"/>
                  <a:gd name="T1" fmla="*/ 0 h 184"/>
                  <a:gd name="T2" fmla="*/ 0 w 78"/>
                  <a:gd name="T3" fmla="*/ 184 h 184"/>
                  <a:gd name="T4" fmla="*/ 78 w 78"/>
                  <a:gd name="T5" fmla="*/ 184 h 184"/>
                  <a:gd name="T6" fmla="*/ 39 w 78"/>
                  <a:gd name="T7" fmla="*/ 0 h 184"/>
                </a:gdLst>
                <a:ahLst/>
                <a:cxnLst>
                  <a:cxn ang="0">
                    <a:pos x="T0" y="T1"/>
                  </a:cxn>
                  <a:cxn ang="0">
                    <a:pos x="T2" y="T3"/>
                  </a:cxn>
                  <a:cxn ang="0">
                    <a:pos x="T4" y="T5"/>
                  </a:cxn>
                  <a:cxn ang="0">
                    <a:pos x="T6" y="T7"/>
                  </a:cxn>
                </a:cxnLst>
                <a:rect l="0" t="0" r="r" b="b"/>
                <a:pathLst>
                  <a:path w="78" h="184">
                    <a:moveTo>
                      <a:pt x="39" y="0"/>
                    </a:moveTo>
                    <a:lnTo>
                      <a:pt x="0" y="184"/>
                    </a:lnTo>
                    <a:lnTo>
                      <a:pt x="78" y="184"/>
                    </a:lnTo>
                    <a:lnTo>
                      <a:pt x="39" y="0"/>
                    </a:lnTo>
                    <a:close/>
                  </a:path>
                </a:pathLst>
              </a:custGeom>
              <a:solidFill>
                <a:srgbClr val="00AE00"/>
              </a:solidFill>
              <a:ln w="4763">
                <a:solidFill>
                  <a:srgbClr val="00AE00"/>
                </a:solidFill>
                <a:prstDash val="solid"/>
                <a:round/>
                <a:headEnd/>
                <a:tailEnd/>
              </a:ln>
            </p:spPr>
            <p:txBody>
              <a:bodyPr/>
              <a:lstStyle/>
              <a:p>
                <a:endParaRPr lang="en-US"/>
              </a:p>
            </p:txBody>
          </p:sp>
        </p:grpSp>
      </p:grpSp>
      <p:grpSp>
        <p:nvGrpSpPr>
          <p:cNvPr id="335885" name="Group 13"/>
          <p:cNvGrpSpPr>
            <a:grpSpLocks/>
          </p:cNvGrpSpPr>
          <p:nvPr/>
        </p:nvGrpSpPr>
        <p:grpSpPr bwMode="auto">
          <a:xfrm>
            <a:off x="1298575" y="949325"/>
            <a:ext cx="6575425" cy="1795463"/>
            <a:chOff x="1221" y="564"/>
            <a:chExt cx="3434" cy="1404"/>
          </a:xfrm>
        </p:grpSpPr>
        <p:sp>
          <p:nvSpPr>
            <p:cNvPr id="335886" name="Line 14"/>
            <p:cNvSpPr>
              <a:spLocks noChangeShapeType="1"/>
            </p:cNvSpPr>
            <p:nvPr/>
          </p:nvSpPr>
          <p:spPr bwMode="auto">
            <a:xfrm flipV="1">
              <a:off x="4643" y="579"/>
              <a:ext cx="1" cy="1389"/>
            </a:xfrm>
            <a:prstGeom prst="line">
              <a:avLst/>
            </a:prstGeom>
            <a:noFill/>
            <a:ln w="349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87" name="Line 15"/>
            <p:cNvSpPr>
              <a:spLocks noChangeShapeType="1"/>
            </p:cNvSpPr>
            <p:nvPr/>
          </p:nvSpPr>
          <p:spPr bwMode="auto">
            <a:xfrm flipH="1">
              <a:off x="1260" y="564"/>
              <a:ext cx="3395" cy="1"/>
            </a:xfrm>
            <a:prstGeom prst="line">
              <a:avLst/>
            </a:prstGeom>
            <a:noFill/>
            <a:ln w="95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5888" name="Group 16"/>
            <p:cNvGrpSpPr>
              <a:grpSpLocks/>
            </p:cNvGrpSpPr>
            <p:nvPr/>
          </p:nvGrpSpPr>
          <p:grpSpPr bwMode="auto">
            <a:xfrm>
              <a:off x="1221" y="579"/>
              <a:ext cx="78" cy="1171"/>
              <a:chOff x="1221" y="579"/>
              <a:chExt cx="78" cy="1171"/>
            </a:xfrm>
          </p:grpSpPr>
          <p:sp>
            <p:nvSpPr>
              <p:cNvPr id="335889" name="Line 17"/>
              <p:cNvSpPr>
                <a:spLocks noChangeShapeType="1"/>
              </p:cNvSpPr>
              <p:nvPr/>
            </p:nvSpPr>
            <p:spPr bwMode="auto">
              <a:xfrm>
                <a:off x="1249" y="579"/>
                <a:ext cx="1" cy="1171"/>
              </a:xfrm>
              <a:prstGeom prst="line">
                <a:avLst/>
              </a:prstGeom>
              <a:noFill/>
              <a:ln w="349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90" name="Freeform 18"/>
              <p:cNvSpPr>
                <a:spLocks/>
              </p:cNvSpPr>
              <p:nvPr/>
            </p:nvSpPr>
            <p:spPr bwMode="auto">
              <a:xfrm>
                <a:off x="1221" y="1566"/>
                <a:ext cx="78" cy="181"/>
              </a:xfrm>
              <a:custGeom>
                <a:avLst/>
                <a:gdLst>
                  <a:gd name="T0" fmla="*/ 39 w 78"/>
                  <a:gd name="T1" fmla="*/ 181 h 181"/>
                  <a:gd name="T2" fmla="*/ 78 w 78"/>
                  <a:gd name="T3" fmla="*/ 0 h 181"/>
                  <a:gd name="T4" fmla="*/ 0 w 78"/>
                  <a:gd name="T5" fmla="*/ 0 h 181"/>
                  <a:gd name="T6" fmla="*/ 39 w 78"/>
                  <a:gd name="T7" fmla="*/ 181 h 181"/>
                </a:gdLst>
                <a:ahLst/>
                <a:cxnLst>
                  <a:cxn ang="0">
                    <a:pos x="T0" y="T1"/>
                  </a:cxn>
                  <a:cxn ang="0">
                    <a:pos x="T2" y="T3"/>
                  </a:cxn>
                  <a:cxn ang="0">
                    <a:pos x="T4" y="T5"/>
                  </a:cxn>
                  <a:cxn ang="0">
                    <a:pos x="T6" y="T7"/>
                  </a:cxn>
                </a:cxnLst>
                <a:rect l="0" t="0" r="r" b="b"/>
                <a:pathLst>
                  <a:path w="78" h="181">
                    <a:moveTo>
                      <a:pt x="39" y="181"/>
                    </a:moveTo>
                    <a:lnTo>
                      <a:pt x="78" y="0"/>
                    </a:lnTo>
                    <a:lnTo>
                      <a:pt x="0" y="0"/>
                    </a:lnTo>
                    <a:lnTo>
                      <a:pt x="39" y="181"/>
                    </a:lnTo>
                    <a:close/>
                  </a:path>
                </a:pathLst>
              </a:custGeom>
              <a:noFill/>
              <a:ln w="4763">
                <a:solidFill>
                  <a:srgbClr val="3365F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891" name="Freeform 19"/>
              <p:cNvSpPr>
                <a:spLocks/>
              </p:cNvSpPr>
              <p:nvPr/>
            </p:nvSpPr>
            <p:spPr bwMode="auto">
              <a:xfrm>
                <a:off x="1221" y="1566"/>
                <a:ext cx="78" cy="184"/>
              </a:xfrm>
              <a:custGeom>
                <a:avLst/>
                <a:gdLst>
                  <a:gd name="T0" fmla="*/ 39 w 78"/>
                  <a:gd name="T1" fmla="*/ 184 h 184"/>
                  <a:gd name="T2" fmla="*/ 78 w 78"/>
                  <a:gd name="T3" fmla="*/ 0 h 184"/>
                  <a:gd name="T4" fmla="*/ 0 w 78"/>
                  <a:gd name="T5" fmla="*/ 0 h 184"/>
                  <a:gd name="T6" fmla="*/ 39 w 78"/>
                  <a:gd name="T7" fmla="*/ 184 h 184"/>
                </a:gdLst>
                <a:ahLst/>
                <a:cxnLst>
                  <a:cxn ang="0">
                    <a:pos x="T0" y="T1"/>
                  </a:cxn>
                  <a:cxn ang="0">
                    <a:pos x="T2" y="T3"/>
                  </a:cxn>
                  <a:cxn ang="0">
                    <a:pos x="T4" y="T5"/>
                  </a:cxn>
                  <a:cxn ang="0">
                    <a:pos x="T6" y="T7"/>
                  </a:cxn>
                </a:cxnLst>
                <a:rect l="0" t="0" r="r" b="b"/>
                <a:pathLst>
                  <a:path w="78" h="184">
                    <a:moveTo>
                      <a:pt x="39" y="184"/>
                    </a:moveTo>
                    <a:lnTo>
                      <a:pt x="78" y="0"/>
                    </a:lnTo>
                    <a:lnTo>
                      <a:pt x="0" y="0"/>
                    </a:lnTo>
                    <a:lnTo>
                      <a:pt x="39" y="184"/>
                    </a:lnTo>
                    <a:close/>
                  </a:path>
                </a:pathLst>
              </a:custGeom>
              <a:solidFill>
                <a:srgbClr val="3365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335892" name="Group 20"/>
          <p:cNvGrpSpPr>
            <a:grpSpLocks/>
          </p:cNvGrpSpPr>
          <p:nvPr/>
        </p:nvGrpSpPr>
        <p:grpSpPr bwMode="auto">
          <a:xfrm>
            <a:off x="1255713" y="4143375"/>
            <a:ext cx="6581775" cy="1876425"/>
            <a:chOff x="1204" y="2557"/>
            <a:chExt cx="3437" cy="1468"/>
          </a:xfrm>
        </p:grpSpPr>
        <p:sp>
          <p:nvSpPr>
            <p:cNvPr id="335893" name="Line 21"/>
            <p:cNvSpPr>
              <a:spLocks noChangeShapeType="1"/>
            </p:cNvSpPr>
            <p:nvPr/>
          </p:nvSpPr>
          <p:spPr bwMode="auto">
            <a:xfrm>
              <a:off x="1204" y="2557"/>
              <a:ext cx="1" cy="1468"/>
            </a:xfrm>
            <a:prstGeom prst="line">
              <a:avLst/>
            </a:prstGeom>
            <a:noFill/>
            <a:ln w="349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94" name="Line 22"/>
            <p:cNvSpPr>
              <a:spLocks noChangeShapeType="1"/>
            </p:cNvSpPr>
            <p:nvPr/>
          </p:nvSpPr>
          <p:spPr bwMode="auto">
            <a:xfrm>
              <a:off x="1216" y="4006"/>
              <a:ext cx="3386" cy="1"/>
            </a:xfrm>
            <a:prstGeom prst="line">
              <a:avLst/>
            </a:prstGeom>
            <a:noFill/>
            <a:ln w="95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5895" name="Group 23"/>
            <p:cNvGrpSpPr>
              <a:grpSpLocks/>
            </p:cNvGrpSpPr>
            <p:nvPr/>
          </p:nvGrpSpPr>
          <p:grpSpPr bwMode="auto">
            <a:xfrm>
              <a:off x="4563" y="2557"/>
              <a:ext cx="78" cy="1468"/>
              <a:chOff x="4563" y="2557"/>
              <a:chExt cx="78" cy="1468"/>
            </a:xfrm>
          </p:grpSpPr>
          <p:sp>
            <p:nvSpPr>
              <p:cNvPr id="335896" name="Line 24"/>
              <p:cNvSpPr>
                <a:spLocks noChangeShapeType="1"/>
              </p:cNvSpPr>
              <p:nvPr/>
            </p:nvSpPr>
            <p:spPr bwMode="auto">
              <a:xfrm flipV="1">
                <a:off x="4590" y="2557"/>
                <a:ext cx="1" cy="1468"/>
              </a:xfrm>
              <a:prstGeom prst="line">
                <a:avLst/>
              </a:prstGeom>
              <a:noFill/>
              <a:ln w="349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97" name="Freeform 25"/>
              <p:cNvSpPr>
                <a:spLocks/>
              </p:cNvSpPr>
              <p:nvPr/>
            </p:nvSpPr>
            <p:spPr bwMode="auto">
              <a:xfrm>
                <a:off x="4563" y="2557"/>
                <a:ext cx="78" cy="184"/>
              </a:xfrm>
              <a:custGeom>
                <a:avLst/>
                <a:gdLst>
                  <a:gd name="T0" fmla="*/ 39 w 78"/>
                  <a:gd name="T1" fmla="*/ 0 h 184"/>
                  <a:gd name="T2" fmla="*/ 0 w 78"/>
                  <a:gd name="T3" fmla="*/ 184 h 184"/>
                  <a:gd name="T4" fmla="*/ 78 w 78"/>
                  <a:gd name="T5" fmla="*/ 184 h 184"/>
                  <a:gd name="T6" fmla="*/ 39 w 78"/>
                  <a:gd name="T7" fmla="*/ 0 h 184"/>
                </a:gdLst>
                <a:ahLst/>
                <a:cxnLst>
                  <a:cxn ang="0">
                    <a:pos x="T0" y="T1"/>
                  </a:cxn>
                  <a:cxn ang="0">
                    <a:pos x="T2" y="T3"/>
                  </a:cxn>
                  <a:cxn ang="0">
                    <a:pos x="T4" y="T5"/>
                  </a:cxn>
                  <a:cxn ang="0">
                    <a:pos x="T6" y="T7"/>
                  </a:cxn>
                </a:cxnLst>
                <a:rect l="0" t="0" r="r" b="b"/>
                <a:pathLst>
                  <a:path w="78" h="184">
                    <a:moveTo>
                      <a:pt x="39" y="0"/>
                    </a:moveTo>
                    <a:lnTo>
                      <a:pt x="0" y="184"/>
                    </a:lnTo>
                    <a:lnTo>
                      <a:pt x="78" y="184"/>
                    </a:lnTo>
                    <a:lnTo>
                      <a:pt x="39" y="0"/>
                    </a:lnTo>
                    <a:close/>
                  </a:path>
                </a:pathLst>
              </a:custGeom>
              <a:solidFill>
                <a:srgbClr val="3365FB"/>
              </a:solidFill>
              <a:ln w="4763">
                <a:solidFill>
                  <a:srgbClr val="3365FB"/>
                </a:solidFill>
                <a:prstDash val="solid"/>
                <a:round/>
                <a:headEnd/>
                <a:tailEnd/>
              </a:ln>
            </p:spPr>
            <p:txBody>
              <a:bodyPr/>
              <a:lstStyle/>
              <a:p>
                <a:endParaRPr lang="en-US"/>
              </a:p>
            </p:txBody>
          </p:sp>
        </p:grpSp>
      </p:grpSp>
      <p:sp>
        <p:nvSpPr>
          <p:cNvPr id="335898" name="Rectangle 26"/>
          <p:cNvSpPr>
            <a:spLocks noChangeArrowheads="1"/>
          </p:cNvSpPr>
          <p:nvPr/>
        </p:nvSpPr>
        <p:spPr bwMode="auto">
          <a:xfrm>
            <a:off x="2563813" y="949325"/>
            <a:ext cx="3552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1">
                <a:solidFill>
                  <a:srgbClr val="DC0081"/>
                </a:solidFill>
                <a:latin typeface="Times" panose="02020603050405020304" pitchFamily="18" charset="0"/>
                <a:cs typeface="Arial" panose="020B0604020202020204" pitchFamily="34" charset="0"/>
              </a:rPr>
              <a:t>Resource or factor  Market</a:t>
            </a:r>
            <a:endParaRPr lang="en-US" altLang="en-US" sz="2400">
              <a:cs typeface="Arial" panose="020B0604020202020204" pitchFamily="34" charset="0"/>
            </a:endParaRPr>
          </a:p>
        </p:txBody>
      </p:sp>
      <p:sp>
        <p:nvSpPr>
          <p:cNvPr id="335899" name="Rectangle 27"/>
          <p:cNvSpPr>
            <a:spLocks noChangeArrowheads="1"/>
          </p:cNvSpPr>
          <p:nvPr/>
        </p:nvSpPr>
        <p:spPr bwMode="auto">
          <a:xfrm>
            <a:off x="3303588" y="5284788"/>
            <a:ext cx="2106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1">
                <a:solidFill>
                  <a:srgbClr val="800080"/>
                </a:solidFill>
                <a:latin typeface="Times" panose="02020603050405020304" pitchFamily="18" charset="0"/>
                <a:cs typeface="Arial" panose="020B0604020202020204" pitchFamily="34" charset="0"/>
              </a:rPr>
              <a:t>Product Market</a:t>
            </a:r>
            <a:endParaRPr lang="en-US" altLang="en-US" sz="2400">
              <a:cs typeface="Arial" panose="020B0604020202020204" pitchFamily="34" charset="0"/>
            </a:endParaRPr>
          </a:p>
        </p:txBody>
      </p:sp>
      <p:sp>
        <p:nvSpPr>
          <p:cNvPr id="335900" name="Rectangle 28"/>
          <p:cNvSpPr>
            <a:spLocks noChangeArrowheads="1"/>
          </p:cNvSpPr>
          <p:nvPr/>
        </p:nvSpPr>
        <p:spPr bwMode="auto">
          <a:xfrm>
            <a:off x="1603375" y="430213"/>
            <a:ext cx="5835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1">
                <a:solidFill>
                  <a:srgbClr val="063DE8"/>
                </a:solidFill>
                <a:latin typeface="Times" panose="02020603050405020304" pitchFamily="18" charset="0"/>
                <a:cs typeface="Arial" panose="020B0604020202020204" pitchFamily="34" charset="0"/>
              </a:rPr>
              <a:t>Land, Labor, Capital and Entrepreneurship </a:t>
            </a:r>
            <a:endParaRPr lang="en-US" altLang="en-US" sz="2400">
              <a:cs typeface="Arial" panose="020B0604020202020204" pitchFamily="34" charset="0"/>
            </a:endParaRPr>
          </a:p>
        </p:txBody>
      </p:sp>
      <p:sp>
        <p:nvSpPr>
          <p:cNvPr id="335901" name="Rectangle 29"/>
          <p:cNvSpPr>
            <a:spLocks noChangeArrowheads="1"/>
          </p:cNvSpPr>
          <p:nvPr/>
        </p:nvSpPr>
        <p:spPr bwMode="auto">
          <a:xfrm>
            <a:off x="3033713" y="5721350"/>
            <a:ext cx="261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1">
                <a:solidFill>
                  <a:srgbClr val="063DE8"/>
                </a:solidFill>
                <a:latin typeface="Times" panose="02020603050405020304" pitchFamily="18" charset="0"/>
                <a:cs typeface="Arial" panose="020B0604020202020204" pitchFamily="34" charset="0"/>
              </a:rPr>
              <a:t>Goods and Services </a:t>
            </a:r>
            <a:endParaRPr lang="en-US" altLang="en-US" sz="2400">
              <a:cs typeface="Arial" panose="020B0604020202020204" pitchFamily="34" charset="0"/>
            </a:endParaRPr>
          </a:p>
        </p:txBody>
      </p:sp>
      <p:sp>
        <p:nvSpPr>
          <p:cNvPr id="335902" name="Rectangle 30"/>
          <p:cNvSpPr>
            <a:spLocks noChangeArrowheads="1"/>
          </p:cNvSpPr>
          <p:nvPr/>
        </p:nvSpPr>
        <p:spPr bwMode="auto">
          <a:xfrm>
            <a:off x="6503988" y="2824163"/>
            <a:ext cx="1571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500" b="1">
                <a:solidFill>
                  <a:srgbClr val="500093"/>
                </a:solidFill>
                <a:latin typeface="Times" panose="02020603050405020304" pitchFamily="18" charset="0"/>
                <a:cs typeface="Arial" panose="020B0604020202020204" pitchFamily="34" charset="0"/>
              </a:rPr>
              <a:t>Households</a:t>
            </a:r>
            <a:endParaRPr lang="en-US" altLang="en-US">
              <a:cs typeface="Arial" panose="020B0604020202020204" pitchFamily="34" charset="0"/>
            </a:endParaRPr>
          </a:p>
        </p:txBody>
      </p:sp>
      <p:pic>
        <p:nvPicPr>
          <p:cNvPr id="335903" name="Picture 31" descr="image" title="image"/>
          <p:cNvPicPr>
            <a:picLocks noChangeAspect="1" noChangeArrowheads="1"/>
          </p:cNvPicPr>
          <p:nvPr/>
        </p:nvPicPr>
        <p:blipFill>
          <a:blip r:embed="rId2" cstate="print">
            <a:extLst>
              <a:ext uri="{28A0092B-C50C-407E-A947-70E740481C1C}">
                <a14:useLocalDpi xmlns:a14="http://schemas.microsoft.com/office/drawing/2010/main" val="0"/>
              </a:ext>
            </a:extLst>
          </a:blip>
          <a:srcRect t="7588" r="3009" b="17120"/>
          <a:stretch>
            <a:fillRect/>
          </a:stretch>
        </p:blipFill>
        <p:spPr bwMode="auto">
          <a:xfrm>
            <a:off x="6726238" y="3014663"/>
            <a:ext cx="1471612"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5904" name="Rectangle 32"/>
          <p:cNvSpPr>
            <a:spLocks noChangeArrowheads="1"/>
          </p:cNvSpPr>
          <p:nvPr/>
        </p:nvSpPr>
        <p:spPr bwMode="auto">
          <a:xfrm>
            <a:off x="231775" y="2566988"/>
            <a:ext cx="1373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2400" b="1">
                <a:solidFill>
                  <a:srgbClr val="500093"/>
                </a:solidFill>
                <a:latin typeface="Times" panose="02020603050405020304" pitchFamily="18" charset="0"/>
                <a:cs typeface="Arial" panose="020B0604020202020204" pitchFamily="34" charset="0"/>
              </a:rPr>
              <a:t>Businesses</a:t>
            </a:r>
            <a:endParaRPr lang="en-US" altLang="en-US">
              <a:cs typeface="Arial" panose="020B0604020202020204" pitchFamily="34" charset="0"/>
            </a:endParaRPr>
          </a:p>
        </p:txBody>
      </p:sp>
      <p:pic>
        <p:nvPicPr>
          <p:cNvPr id="335905" name="Picture 33" descr="image" title="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025" y="2651125"/>
            <a:ext cx="1852613"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5906" name="Rectangle 34"/>
          <p:cNvSpPr>
            <a:spLocks noChangeArrowheads="1"/>
          </p:cNvSpPr>
          <p:nvPr/>
        </p:nvSpPr>
        <p:spPr bwMode="auto">
          <a:xfrm>
            <a:off x="3449638" y="4841875"/>
            <a:ext cx="2319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1">
                <a:solidFill>
                  <a:srgbClr val="063DE8"/>
                </a:solidFill>
                <a:latin typeface="Times" panose="02020603050405020304" pitchFamily="18" charset="0"/>
                <a:cs typeface="Arial" panose="020B0604020202020204" pitchFamily="34" charset="0"/>
              </a:rPr>
              <a:t>Money Payments </a:t>
            </a:r>
            <a:endParaRPr lang="en-US" altLang="en-US" sz="2400">
              <a:cs typeface="Arial" panose="020B0604020202020204" pitchFamily="34" charset="0"/>
            </a:endParaRPr>
          </a:p>
        </p:txBody>
      </p:sp>
      <p:sp>
        <p:nvSpPr>
          <p:cNvPr id="335907" name="Rectangle 35"/>
          <p:cNvSpPr>
            <a:spLocks noChangeArrowheads="1"/>
          </p:cNvSpPr>
          <p:nvPr/>
        </p:nvSpPr>
        <p:spPr bwMode="auto">
          <a:xfrm>
            <a:off x="2862263" y="1452563"/>
            <a:ext cx="3597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1">
                <a:solidFill>
                  <a:srgbClr val="063DE8"/>
                </a:solidFill>
                <a:latin typeface="Times" panose="02020603050405020304" pitchFamily="18" charset="0"/>
                <a:cs typeface="Arial" panose="020B0604020202020204" pitchFamily="34" charset="0"/>
              </a:rPr>
              <a:t>Resource Money Payments </a:t>
            </a:r>
            <a:endParaRPr lang="en-US" altLang="en-US" sz="24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9856" presetClass="entr" presetSubtype="220640320" fill="hold" grpId="0" nodeType="clickEffect">
                                  <p:stCondLst>
                                    <p:cond delay="0"/>
                                  </p:stCondLst>
                                  <p:childTnLst>
                                    <p:set>
                                      <p:cBhvr>
                                        <p:cTn id="6" dur="1" fill="hold">
                                          <p:stCondLst>
                                            <p:cond delay="499"/>
                                          </p:stCondLst>
                                        </p:cTn>
                                        <p:tgtEl>
                                          <p:spTgt spid="3359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220643860" fill="hold" grpId="0" nodeType="clickEffect">
                                  <p:stCondLst>
                                    <p:cond delay="0"/>
                                  </p:stCondLst>
                                  <p:childTnLst>
                                    <p:set>
                                      <p:cBhvr>
                                        <p:cTn id="10" dur="1" fill="hold">
                                          <p:stCondLst>
                                            <p:cond delay="499"/>
                                          </p:stCondLst>
                                        </p:cTn>
                                        <p:tgtEl>
                                          <p:spTgt spid="33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906" grpId="0" autoUpdateAnimBg="0"/>
      <p:bldP spid="335907"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Line 2"/>
          <p:cNvSpPr>
            <a:spLocks noChangeShapeType="1"/>
          </p:cNvSpPr>
          <p:nvPr/>
        </p:nvSpPr>
        <p:spPr bwMode="auto">
          <a:xfrm>
            <a:off x="1443038" y="1179513"/>
            <a:ext cx="6337300" cy="1587"/>
          </a:xfrm>
          <a:prstGeom prst="line">
            <a:avLst/>
          </a:prstGeom>
          <a:noFill/>
          <a:ln w="95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6899" name="Group 3"/>
          <p:cNvGrpSpPr>
            <a:grpSpLocks/>
          </p:cNvGrpSpPr>
          <p:nvPr/>
        </p:nvGrpSpPr>
        <p:grpSpPr bwMode="auto">
          <a:xfrm>
            <a:off x="304800" y="534988"/>
            <a:ext cx="8118475" cy="5803900"/>
            <a:chOff x="192" y="337"/>
            <a:chExt cx="5114" cy="3656"/>
          </a:xfrm>
        </p:grpSpPr>
        <p:sp>
          <p:nvSpPr>
            <p:cNvPr id="336900" name="Rectangle 4"/>
            <p:cNvSpPr>
              <a:spLocks noChangeArrowheads="1"/>
            </p:cNvSpPr>
            <p:nvPr/>
          </p:nvSpPr>
          <p:spPr bwMode="auto">
            <a:xfrm>
              <a:off x="192" y="1690"/>
              <a:ext cx="1229" cy="6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C0128"/>
                  </a:solidFill>
                </a14:hiddenFill>
              </a:ext>
            </a:extLst>
          </p:spPr>
          <p:txBody>
            <a:bodyPr/>
            <a:lstStyle/>
            <a:p>
              <a:endParaRPr lang="en-US"/>
            </a:p>
          </p:txBody>
        </p:sp>
        <p:sp>
          <p:nvSpPr>
            <p:cNvPr id="336901" name="Line 5"/>
            <p:cNvSpPr>
              <a:spLocks noChangeShapeType="1"/>
            </p:cNvSpPr>
            <p:nvPr/>
          </p:nvSpPr>
          <p:spPr bwMode="auto">
            <a:xfrm flipV="1">
              <a:off x="897" y="758"/>
              <a:ext cx="1" cy="887"/>
            </a:xfrm>
            <a:prstGeom prst="line">
              <a:avLst/>
            </a:prstGeom>
            <a:noFill/>
            <a:ln w="476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6902" name="Group 6"/>
            <p:cNvGrpSpPr>
              <a:grpSpLocks/>
            </p:cNvGrpSpPr>
            <p:nvPr/>
          </p:nvGrpSpPr>
          <p:grpSpPr bwMode="auto">
            <a:xfrm>
              <a:off x="4849" y="758"/>
              <a:ext cx="103" cy="896"/>
              <a:chOff x="4849" y="758"/>
              <a:chExt cx="103" cy="896"/>
            </a:xfrm>
          </p:grpSpPr>
          <p:sp>
            <p:nvSpPr>
              <p:cNvPr id="336903" name="Line 7"/>
              <p:cNvSpPr>
                <a:spLocks noChangeShapeType="1"/>
              </p:cNvSpPr>
              <p:nvPr/>
            </p:nvSpPr>
            <p:spPr bwMode="auto">
              <a:xfrm>
                <a:off x="4889" y="758"/>
                <a:ext cx="1" cy="896"/>
              </a:xfrm>
              <a:prstGeom prst="line">
                <a:avLst/>
              </a:prstGeom>
              <a:noFill/>
              <a:ln w="476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904" name="Freeform 8"/>
              <p:cNvSpPr>
                <a:spLocks/>
              </p:cNvSpPr>
              <p:nvPr/>
            </p:nvSpPr>
            <p:spPr bwMode="auto">
              <a:xfrm>
                <a:off x="4849" y="1472"/>
                <a:ext cx="103" cy="182"/>
              </a:xfrm>
              <a:custGeom>
                <a:avLst/>
                <a:gdLst>
                  <a:gd name="T0" fmla="*/ 52 w 103"/>
                  <a:gd name="T1" fmla="*/ 182 h 182"/>
                  <a:gd name="T2" fmla="*/ 103 w 103"/>
                  <a:gd name="T3" fmla="*/ 0 h 182"/>
                  <a:gd name="T4" fmla="*/ 0 w 103"/>
                  <a:gd name="T5" fmla="*/ 0 h 182"/>
                  <a:gd name="T6" fmla="*/ 52 w 103"/>
                  <a:gd name="T7" fmla="*/ 182 h 182"/>
                </a:gdLst>
                <a:ahLst/>
                <a:cxnLst>
                  <a:cxn ang="0">
                    <a:pos x="T0" y="T1"/>
                  </a:cxn>
                  <a:cxn ang="0">
                    <a:pos x="T2" y="T3"/>
                  </a:cxn>
                  <a:cxn ang="0">
                    <a:pos x="T4" y="T5"/>
                  </a:cxn>
                  <a:cxn ang="0">
                    <a:pos x="T6" y="T7"/>
                  </a:cxn>
                </a:cxnLst>
                <a:rect l="0" t="0" r="r" b="b"/>
                <a:pathLst>
                  <a:path w="103" h="182">
                    <a:moveTo>
                      <a:pt x="52" y="182"/>
                    </a:moveTo>
                    <a:lnTo>
                      <a:pt x="103" y="0"/>
                    </a:lnTo>
                    <a:lnTo>
                      <a:pt x="0" y="0"/>
                    </a:lnTo>
                    <a:lnTo>
                      <a:pt x="52" y="182"/>
                    </a:lnTo>
                    <a:close/>
                  </a:path>
                </a:pathLst>
              </a:custGeom>
              <a:noFill/>
              <a:ln w="4763">
                <a:solidFill>
                  <a:srgbClr val="00AE00"/>
                </a:solidFill>
                <a:prstDash val="solid"/>
                <a:round/>
                <a:headEnd/>
                <a:tailEnd/>
              </a:ln>
              <a:extLst>
                <a:ext uri="{909E8E84-426E-40DD-AFC4-6F175D3DCCD1}">
                  <a14:hiddenFill xmlns:a14="http://schemas.microsoft.com/office/drawing/2010/main">
                    <a:solidFill>
                      <a:srgbClr val="00AE00"/>
                    </a:solidFill>
                  </a14:hiddenFill>
                </a:ext>
              </a:extLst>
            </p:spPr>
            <p:txBody>
              <a:bodyPr/>
              <a:lstStyle/>
              <a:p>
                <a:endParaRPr lang="en-US"/>
              </a:p>
            </p:txBody>
          </p:sp>
        </p:grpSp>
        <p:grpSp>
          <p:nvGrpSpPr>
            <p:cNvPr id="336905" name="Group 9"/>
            <p:cNvGrpSpPr>
              <a:grpSpLocks/>
            </p:cNvGrpSpPr>
            <p:nvPr/>
          </p:nvGrpSpPr>
          <p:grpSpPr bwMode="auto">
            <a:xfrm>
              <a:off x="906" y="2446"/>
              <a:ext cx="4043" cy="972"/>
              <a:chOff x="906" y="2446"/>
              <a:chExt cx="4043" cy="972"/>
            </a:xfrm>
          </p:grpSpPr>
          <p:sp>
            <p:nvSpPr>
              <p:cNvPr id="336906" name="Line 10"/>
              <p:cNvSpPr>
                <a:spLocks noChangeShapeType="1"/>
              </p:cNvSpPr>
              <p:nvPr/>
            </p:nvSpPr>
            <p:spPr bwMode="auto">
              <a:xfrm>
                <a:off x="4934" y="2446"/>
                <a:ext cx="1" cy="972"/>
              </a:xfrm>
              <a:prstGeom prst="line">
                <a:avLst/>
              </a:prstGeom>
              <a:noFill/>
              <a:ln w="476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907" name="Line 11"/>
              <p:cNvSpPr>
                <a:spLocks noChangeShapeType="1"/>
              </p:cNvSpPr>
              <p:nvPr/>
            </p:nvSpPr>
            <p:spPr bwMode="auto">
              <a:xfrm flipH="1">
                <a:off x="955" y="3403"/>
                <a:ext cx="3994" cy="1"/>
              </a:xfrm>
              <a:prstGeom prst="line">
                <a:avLst/>
              </a:prstGeom>
              <a:noFill/>
              <a:ln w="95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6908" name="Group 12"/>
              <p:cNvGrpSpPr>
                <a:grpSpLocks/>
              </p:cNvGrpSpPr>
              <p:nvPr/>
            </p:nvGrpSpPr>
            <p:grpSpPr bwMode="auto">
              <a:xfrm>
                <a:off x="906" y="2519"/>
                <a:ext cx="100" cy="899"/>
                <a:chOff x="906" y="2519"/>
                <a:chExt cx="100" cy="899"/>
              </a:xfrm>
            </p:grpSpPr>
            <p:sp>
              <p:nvSpPr>
                <p:cNvPr id="336909" name="Line 13"/>
                <p:cNvSpPr>
                  <a:spLocks noChangeShapeType="1"/>
                </p:cNvSpPr>
                <p:nvPr/>
              </p:nvSpPr>
              <p:spPr bwMode="auto">
                <a:xfrm flipV="1">
                  <a:off x="943" y="2519"/>
                  <a:ext cx="1" cy="899"/>
                </a:xfrm>
                <a:prstGeom prst="line">
                  <a:avLst/>
                </a:prstGeom>
                <a:noFill/>
                <a:ln w="476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910" name="Freeform 14"/>
                <p:cNvSpPr>
                  <a:spLocks/>
                </p:cNvSpPr>
                <p:nvPr/>
              </p:nvSpPr>
              <p:spPr bwMode="auto">
                <a:xfrm>
                  <a:off x="906" y="2519"/>
                  <a:ext cx="100" cy="185"/>
                </a:xfrm>
                <a:custGeom>
                  <a:avLst/>
                  <a:gdLst>
                    <a:gd name="T0" fmla="*/ 49 w 100"/>
                    <a:gd name="T1" fmla="*/ 0 h 185"/>
                    <a:gd name="T2" fmla="*/ 0 w 100"/>
                    <a:gd name="T3" fmla="*/ 185 h 185"/>
                    <a:gd name="T4" fmla="*/ 100 w 100"/>
                    <a:gd name="T5" fmla="*/ 185 h 185"/>
                    <a:gd name="T6" fmla="*/ 49 w 100"/>
                    <a:gd name="T7" fmla="*/ 0 h 185"/>
                  </a:gdLst>
                  <a:ahLst/>
                  <a:cxnLst>
                    <a:cxn ang="0">
                      <a:pos x="T0" y="T1"/>
                    </a:cxn>
                    <a:cxn ang="0">
                      <a:pos x="T2" y="T3"/>
                    </a:cxn>
                    <a:cxn ang="0">
                      <a:pos x="T4" y="T5"/>
                    </a:cxn>
                    <a:cxn ang="0">
                      <a:pos x="T6" y="T7"/>
                    </a:cxn>
                  </a:cxnLst>
                  <a:rect l="0" t="0" r="r" b="b"/>
                  <a:pathLst>
                    <a:path w="100" h="185">
                      <a:moveTo>
                        <a:pt x="49" y="0"/>
                      </a:moveTo>
                      <a:lnTo>
                        <a:pt x="0" y="185"/>
                      </a:lnTo>
                      <a:lnTo>
                        <a:pt x="100" y="185"/>
                      </a:lnTo>
                      <a:lnTo>
                        <a:pt x="49" y="0"/>
                      </a:lnTo>
                      <a:close/>
                    </a:path>
                  </a:pathLst>
                </a:custGeom>
                <a:noFill/>
                <a:ln w="4763">
                  <a:solidFill>
                    <a:srgbClr val="00AE00"/>
                  </a:solidFill>
                  <a:prstDash val="solid"/>
                  <a:round/>
                  <a:headEnd/>
                  <a:tailEnd/>
                </a:ln>
                <a:extLst>
                  <a:ext uri="{909E8E84-426E-40DD-AFC4-6F175D3DCCD1}">
                    <a14:hiddenFill xmlns:a14="http://schemas.microsoft.com/office/drawing/2010/main">
                      <a:solidFill>
                        <a:srgbClr val="00AE00"/>
                      </a:solidFill>
                    </a14:hiddenFill>
                  </a:ext>
                </a:extLst>
              </p:spPr>
              <p:txBody>
                <a:bodyPr/>
                <a:lstStyle/>
                <a:p>
                  <a:endParaRPr lang="en-US"/>
                </a:p>
              </p:txBody>
            </p:sp>
          </p:grpSp>
        </p:grpSp>
        <p:grpSp>
          <p:nvGrpSpPr>
            <p:cNvPr id="336911" name="Group 15"/>
            <p:cNvGrpSpPr>
              <a:grpSpLocks/>
            </p:cNvGrpSpPr>
            <p:nvPr/>
          </p:nvGrpSpPr>
          <p:grpSpPr bwMode="auto">
            <a:xfrm>
              <a:off x="610" y="419"/>
              <a:ext cx="4642" cy="1431"/>
              <a:chOff x="610" y="419"/>
              <a:chExt cx="4642" cy="1431"/>
            </a:xfrm>
          </p:grpSpPr>
          <p:sp>
            <p:nvSpPr>
              <p:cNvPr id="336912" name="Line 16"/>
              <p:cNvSpPr>
                <a:spLocks noChangeShapeType="1"/>
              </p:cNvSpPr>
              <p:nvPr/>
            </p:nvSpPr>
            <p:spPr bwMode="auto">
              <a:xfrm flipV="1">
                <a:off x="5240" y="434"/>
                <a:ext cx="1" cy="1416"/>
              </a:xfrm>
              <a:prstGeom prst="line">
                <a:avLst/>
              </a:prstGeom>
              <a:noFill/>
              <a:ln w="476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913" name="Line 17"/>
              <p:cNvSpPr>
                <a:spLocks noChangeShapeType="1"/>
              </p:cNvSpPr>
              <p:nvPr/>
            </p:nvSpPr>
            <p:spPr bwMode="auto">
              <a:xfrm flipH="1">
                <a:off x="661" y="419"/>
                <a:ext cx="4591" cy="1"/>
              </a:xfrm>
              <a:prstGeom prst="line">
                <a:avLst/>
              </a:prstGeom>
              <a:noFill/>
              <a:ln w="95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6914" name="Group 18"/>
              <p:cNvGrpSpPr>
                <a:grpSpLocks/>
              </p:cNvGrpSpPr>
              <p:nvPr/>
            </p:nvGrpSpPr>
            <p:grpSpPr bwMode="auto">
              <a:xfrm>
                <a:off x="610" y="434"/>
                <a:ext cx="103" cy="1189"/>
                <a:chOff x="610" y="434"/>
                <a:chExt cx="103" cy="1189"/>
              </a:xfrm>
            </p:grpSpPr>
            <p:sp>
              <p:nvSpPr>
                <p:cNvPr id="336915" name="Line 19"/>
                <p:cNvSpPr>
                  <a:spLocks noChangeShapeType="1"/>
                </p:cNvSpPr>
                <p:nvPr/>
              </p:nvSpPr>
              <p:spPr bwMode="auto">
                <a:xfrm>
                  <a:off x="646" y="434"/>
                  <a:ext cx="1" cy="1189"/>
                </a:xfrm>
                <a:prstGeom prst="line">
                  <a:avLst/>
                </a:prstGeom>
                <a:noFill/>
                <a:ln w="476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916" name="Freeform 20"/>
                <p:cNvSpPr>
                  <a:spLocks/>
                </p:cNvSpPr>
                <p:nvPr/>
              </p:nvSpPr>
              <p:spPr bwMode="auto">
                <a:xfrm>
                  <a:off x="610" y="1442"/>
                  <a:ext cx="103" cy="181"/>
                </a:xfrm>
                <a:custGeom>
                  <a:avLst/>
                  <a:gdLst>
                    <a:gd name="T0" fmla="*/ 51 w 103"/>
                    <a:gd name="T1" fmla="*/ 181 h 181"/>
                    <a:gd name="T2" fmla="*/ 103 w 103"/>
                    <a:gd name="T3" fmla="*/ 0 h 181"/>
                    <a:gd name="T4" fmla="*/ 0 w 103"/>
                    <a:gd name="T5" fmla="*/ 0 h 181"/>
                    <a:gd name="T6" fmla="*/ 51 w 103"/>
                    <a:gd name="T7" fmla="*/ 181 h 181"/>
                  </a:gdLst>
                  <a:ahLst/>
                  <a:cxnLst>
                    <a:cxn ang="0">
                      <a:pos x="T0" y="T1"/>
                    </a:cxn>
                    <a:cxn ang="0">
                      <a:pos x="T2" y="T3"/>
                    </a:cxn>
                    <a:cxn ang="0">
                      <a:pos x="T4" y="T5"/>
                    </a:cxn>
                    <a:cxn ang="0">
                      <a:pos x="T6" y="T7"/>
                    </a:cxn>
                  </a:cxnLst>
                  <a:rect l="0" t="0" r="r" b="b"/>
                  <a:pathLst>
                    <a:path w="103" h="181">
                      <a:moveTo>
                        <a:pt x="51" y="181"/>
                      </a:moveTo>
                      <a:lnTo>
                        <a:pt x="103" y="0"/>
                      </a:lnTo>
                      <a:lnTo>
                        <a:pt x="0" y="0"/>
                      </a:lnTo>
                      <a:lnTo>
                        <a:pt x="51" y="181"/>
                      </a:lnTo>
                      <a:close/>
                    </a:path>
                  </a:pathLst>
                </a:custGeom>
                <a:noFill/>
                <a:ln w="4763">
                  <a:solidFill>
                    <a:srgbClr val="3365FB"/>
                  </a:solidFill>
                  <a:prstDash val="solid"/>
                  <a:round/>
                  <a:headEnd/>
                  <a:tailEnd/>
                </a:ln>
                <a:extLst>
                  <a:ext uri="{909E8E84-426E-40DD-AFC4-6F175D3DCCD1}">
                    <a14:hiddenFill xmlns:a14="http://schemas.microsoft.com/office/drawing/2010/main">
                      <a:solidFill>
                        <a:srgbClr val="3365FB"/>
                      </a:solidFill>
                    </a14:hiddenFill>
                  </a:ext>
                </a:extLst>
              </p:spPr>
              <p:txBody>
                <a:bodyPr/>
                <a:lstStyle/>
                <a:p>
                  <a:endParaRPr lang="en-US"/>
                </a:p>
              </p:txBody>
            </p:sp>
          </p:grpSp>
        </p:grpSp>
        <p:grpSp>
          <p:nvGrpSpPr>
            <p:cNvPr id="336917" name="Group 21"/>
            <p:cNvGrpSpPr>
              <a:grpSpLocks/>
            </p:cNvGrpSpPr>
            <p:nvPr/>
          </p:nvGrpSpPr>
          <p:grpSpPr bwMode="auto">
            <a:xfrm>
              <a:off x="585" y="2446"/>
              <a:ext cx="4649" cy="1495"/>
              <a:chOff x="585" y="2446"/>
              <a:chExt cx="4649" cy="1495"/>
            </a:xfrm>
          </p:grpSpPr>
          <p:sp>
            <p:nvSpPr>
              <p:cNvPr id="336918" name="Line 22"/>
              <p:cNvSpPr>
                <a:spLocks noChangeShapeType="1"/>
              </p:cNvSpPr>
              <p:nvPr/>
            </p:nvSpPr>
            <p:spPr bwMode="auto">
              <a:xfrm>
                <a:off x="585" y="2446"/>
                <a:ext cx="1" cy="1495"/>
              </a:xfrm>
              <a:prstGeom prst="line">
                <a:avLst/>
              </a:prstGeom>
              <a:noFill/>
              <a:ln w="476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919" name="Line 23"/>
              <p:cNvSpPr>
                <a:spLocks noChangeShapeType="1"/>
              </p:cNvSpPr>
              <p:nvPr/>
            </p:nvSpPr>
            <p:spPr bwMode="auto">
              <a:xfrm>
                <a:off x="601" y="3926"/>
                <a:ext cx="4581" cy="1"/>
              </a:xfrm>
              <a:prstGeom prst="line">
                <a:avLst/>
              </a:prstGeom>
              <a:noFill/>
              <a:ln w="95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6920" name="Group 24"/>
              <p:cNvGrpSpPr>
                <a:grpSpLocks/>
              </p:cNvGrpSpPr>
              <p:nvPr/>
            </p:nvGrpSpPr>
            <p:grpSpPr bwMode="auto">
              <a:xfrm>
                <a:off x="5134" y="2446"/>
                <a:ext cx="100" cy="1495"/>
                <a:chOff x="5134" y="2446"/>
                <a:chExt cx="100" cy="1495"/>
              </a:xfrm>
            </p:grpSpPr>
            <p:sp>
              <p:nvSpPr>
                <p:cNvPr id="336921" name="Line 25"/>
                <p:cNvSpPr>
                  <a:spLocks noChangeShapeType="1"/>
                </p:cNvSpPr>
                <p:nvPr/>
              </p:nvSpPr>
              <p:spPr bwMode="auto">
                <a:xfrm flipV="1">
                  <a:off x="5170" y="2446"/>
                  <a:ext cx="1" cy="1495"/>
                </a:xfrm>
                <a:prstGeom prst="line">
                  <a:avLst/>
                </a:prstGeom>
                <a:noFill/>
                <a:ln w="47625">
                  <a:solidFill>
                    <a:srgbClr val="3365F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922" name="Freeform 26"/>
                <p:cNvSpPr>
                  <a:spLocks/>
                </p:cNvSpPr>
                <p:nvPr/>
              </p:nvSpPr>
              <p:spPr bwMode="auto">
                <a:xfrm>
                  <a:off x="5134" y="2446"/>
                  <a:ext cx="100" cy="185"/>
                </a:xfrm>
                <a:custGeom>
                  <a:avLst/>
                  <a:gdLst>
                    <a:gd name="T0" fmla="*/ 48 w 100"/>
                    <a:gd name="T1" fmla="*/ 0 h 185"/>
                    <a:gd name="T2" fmla="*/ 0 w 100"/>
                    <a:gd name="T3" fmla="*/ 185 h 185"/>
                    <a:gd name="T4" fmla="*/ 100 w 100"/>
                    <a:gd name="T5" fmla="*/ 185 h 185"/>
                    <a:gd name="T6" fmla="*/ 48 w 100"/>
                    <a:gd name="T7" fmla="*/ 0 h 185"/>
                  </a:gdLst>
                  <a:ahLst/>
                  <a:cxnLst>
                    <a:cxn ang="0">
                      <a:pos x="T0" y="T1"/>
                    </a:cxn>
                    <a:cxn ang="0">
                      <a:pos x="T2" y="T3"/>
                    </a:cxn>
                    <a:cxn ang="0">
                      <a:pos x="T4" y="T5"/>
                    </a:cxn>
                    <a:cxn ang="0">
                      <a:pos x="T6" y="T7"/>
                    </a:cxn>
                  </a:cxnLst>
                  <a:rect l="0" t="0" r="r" b="b"/>
                  <a:pathLst>
                    <a:path w="100" h="185">
                      <a:moveTo>
                        <a:pt x="48" y="0"/>
                      </a:moveTo>
                      <a:lnTo>
                        <a:pt x="0" y="185"/>
                      </a:lnTo>
                      <a:lnTo>
                        <a:pt x="100" y="185"/>
                      </a:lnTo>
                      <a:lnTo>
                        <a:pt x="48" y="0"/>
                      </a:lnTo>
                      <a:close/>
                    </a:path>
                  </a:pathLst>
                </a:custGeom>
                <a:noFill/>
                <a:ln w="4763">
                  <a:solidFill>
                    <a:srgbClr val="3365FB"/>
                  </a:solidFill>
                  <a:prstDash val="solid"/>
                  <a:round/>
                  <a:headEnd/>
                  <a:tailEnd/>
                </a:ln>
                <a:extLst>
                  <a:ext uri="{909E8E84-426E-40DD-AFC4-6F175D3DCCD1}">
                    <a14:hiddenFill xmlns:a14="http://schemas.microsoft.com/office/drawing/2010/main">
                      <a:solidFill>
                        <a:srgbClr val="3365FB"/>
                      </a:solidFill>
                    </a14:hiddenFill>
                  </a:ext>
                </a:extLst>
              </p:spPr>
              <p:txBody>
                <a:bodyPr/>
                <a:lstStyle/>
                <a:p>
                  <a:endParaRPr lang="en-US"/>
                </a:p>
              </p:txBody>
            </p:sp>
          </p:grpSp>
        </p:grpSp>
        <p:sp>
          <p:nvSpPr>
            <p:cNvPr id="336923" name="Rectangle 27"/>
            <p:cNvSpPr>
              <a:spLocks noChangeArrowheads="1"/>
            </p:cNvSpPr>
            <p:nvPr/>
          </p:nvSpPr>
          <p:spPr bwMode="auto">
            <a:xfrm>
              <a:off x="4081" y="1690"/>
              <a:ext cx="1225" cy="6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C0128"/>
                  </a:solidFill>
                </a14:hiddenFill>
              </a:ext>
            </a:extLst>
          </p:spPr>
          <p:txBody>
            <a:bodyPr/>
            <a:lstStyle/>
            <a:p>
              <a:endParaRPr lang="en-US"/>
            </a:p>
          </p:txBody>
        </p:sp>
        <p:grpSp>
          <p:nvGrpSpPr>
            <p:cNvPr id="336924" name="Group 28"/>
            <p:cNvGrpSpPr>
              <a:grpSpLocks/>
            </p:cNvGrpSpPr>
            <p:nvPr/>
          </p:nvGrpSpPr>
          <p:grpSpPr bwMode="auto">
            <a:xfrm>
              <a:off x="840" y="337"/>
              <a:ext cx="4225" cy="230"/>
              <a:chOff x="840" y="337"/>
              <a:chExt cx="4225" cy="230"/>
            </a:xfrm>
          </p:grpSpPr>
          <p:sp>
            <p:nvSpPr>
              <p:cNvPr id="336925" name="Rectangle 29"/>
              <p:cNvSpPr>
                <a:spLocks noChangeArrowheads="1"/>
              </p:cNvSpPr>
              <p:nvPr/>
            </p:nvSpPr>
            <p:spPr bwMode="auto">
              <a:xfrm>
                <a:off x="840" y="337"/>
                <a:ext cx="4206" cy="23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26" name="Rectangle 30"/>
              <p:cNvSpPr>
                <a:spLocks noChangeArrowheads="1"/>
              </p:cNvSpPr>
              <p:nvPr/>
            </p:nvSpPr>
            <p:spPr bwMode="auto">
              <a:xfrm>
                <a:off x="840" y="337"/>
                <a:ext cx="4206" cy="23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27" name="Rectangle 31"/>
              <p:cNvSpPr>
                <a:spLocks noChangeArrowheads="1"/>
              </p:cNvSpPr>
              <p:nvPr/>
            </p:nvSpPr>
            <p:spPr bwMode="auto">
              <a:xfrm>
                <a:off x="840" y="337"/>
                <a:ext cx="4200" cy="221"/>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28" name="Rectangle 32"/>
              <p:cNvSpPr>
                <a:spLocks noChangeArrowheads="1"/>
              </p:cNvSpPr>
              <p:nvPr/>
            </p:nvSpPr>
            <p:spPr bwMode="auto">
              <a:xfrm>
                <a:off x="840" y="337"/>
                <a:ext cx="4206" cy="23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6929" name="Freeform 33"/>
              <p:cNvSpPr>
                <a:spLocks/>
              </p:cNvSpPr>
              <p:nvPr/>
            </p:nvSpPr>
            <p:spPr bwMode="auto">
              <a:xfrm>
                <a:off x="840" y="543"/>
                <a:ext cx="4206" cy="24"/>
              </a:xfrm>
              <a:custGeom>
                <a:avLst/>
                <a:gdLst>
                  <a:gd name="T0" fmla="*/ 0 w 4206"/>
                  <a:gd name="T1" fmla="*/ 0 h 24"/>
                  <a:gd name="T2" fmla="*/ 4206 w 4206"/>
                  <a:gd name="T3" fmla="*/ 0 h 24"/>
                  <a:gd name="T4" fmla="*/ 4206 w 4206"/>
                  <a:gd name="T5" fmla="*/ 24 h 24"/>
                  <a:gd name="T6" fmla="*/ 0 w 4206"/>
                  <a:gd name="T7" fmla="*/ 24 h 24"/>
                  <a:gd name="T8" fmla="*/ 0 w 4206"/>
                  <a:gd name="T9" fmla="*/ 0 h 24"/>
                  <a:gd name="T10" fmla="*/ 0 w 4206"/>
                  <a:gd name="T11" fmla="*/ 0 h 24"/>
                </a:gdLst>
                <a:ahLst/>
                <a:cxnLst>
                  <a:cxn ang="0">
                    <a:pos x="T0" y="T1"/>
                  </a:cxn>
                  <a:cxn ang="0">
                    <a:pos x="T2" y="T3"/>
                  </a:cxn>
                  <a:cxn ang="0">
                    <a:pos x="T4" y="T5"/>
                  </a:cxn>
                  <a:cxn ang="0">
                    <a:pos x="T6" y="T7"/>
                  </a:cxn>
                  <a:cxn ang="0">
                    <a:pos x="T8" y="T9"/>
                  </a:cxn>
                  <a:cxn ang="0">
                    <a:pos x="T10" y="T11"/>
                  </a:cxn>
                </a:cxnLst>
                <a:rect l="0" t="0" r="r" b="b"/>
                <a:pathLst>
                  <a:path w="4206" h="24">
                    <a:moveTo>
                      <a:pt x="0" y="0"/>
                    </a:moveTo>
                    <a:lnTo>
                      <a:pt x="4206" y="0"/>
                    </a:lnTo>
                    <a:lnTo>
                      <a:pt x="4206" y="24"/>
                    </a:lnTo>
                    <a:lnTo>
                      <a:pt x="0" y="24"/>
                    </a:lnTo>
                    <a:lnTo>
                      <a:pt x="0" y="0"/>
                    </a:lnTo>
                    <a:lnTo>
                      <a:pt x="0" y="0"/>
                    </a:lnTo>
                    <a:close/>
                  </a:path>
                </a:pathLst>
              </a:custGeom>
              <a:noFill/>
              <a:ln>
                <a:noFill/>
              </a:ln>
              <a:extLst>
                <a:ext uri="{909E8E84-426E-40DD-AFC4-6F175D3DCCD1}">
                  <a14:hiddenFill xmlns:a14="http://schemas.microsoft.com/office/drawing/2010/main">
                    <a:solidFill>
                      <a:srgbClr val="FFF8F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0" name="Freeform 34"/>
              <p:cNvSpPr>
                <a:spLocks/>
              </p:cNvSpPr>
              <p:nvPr/>
            </p:nvSpPr>
            <p:spPr bwMode="auto">
              <a:xfrm>
                <a:off x="840" y="540"/>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F8F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1" name="Freeform 35"/>
              <p:cNvSpPr>
                <a:spLocks/>
              </p:cNvSpPr>
              <p:nvPr/>
            </p:nvSpPr>
            <p:spPr bwMode="auto">
              <a:xfrm>
                <a:off x="840" y="540"/>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F8F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2" name="Freeform 36"/>
              <p:cNvSpPr>
                <a:spLocks/>
              </p:cNvSpPr>
              <p:nvPr/>
            </p:nvSpPr>
            <p:spPr bwMode="auto">
              <a:xfrm>
                <a:off x="840" y="537"/>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F7F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3" name="Freeform 37"/>
              <p:cNvSpPr>
                <a:spLocks/>
              </p:cNvSpPr>
              <p:nvPr/>
            </p:nvSpPr>
            <p:spPr bwMode="auto">
              <a:xfrm>
                <a:off x="840" y="537"/>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F6F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4" name="Freeform 38"/>
              <p:cNvSpPr>
                <a:spLocks/>
              </p:cNvSpPr>
              <p:nvPr/>
            </p:nvSpPr>
            <p:spPr bwMode="auto">
              <a:xfrm>
                <a:off x="840" y="537"/>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F5F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5" name="Freeform 39"/>
              <p:cNvSpPr>
                <a:spLocks/>
              </p:cNvSpPr>
              <p:nvPr/>
            </p:nvSpPr>
            <p:spPr bwMode="auto">
              <a:xfrm>
                <a:off x="840" y="534"/>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F5F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6" name="Freeform 40"/>
              <p:cNvSpPr>
                <a:spLocks/>
              </p:cNvSpPr>
              <p:nvPr/>
            </p:nvSpPr>
            <p:spPr bwMode="auto">
              <a:xfrm>
                <a:off x="840" y="531"/>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F4E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7" name="Freeform 41"/>
              <p:cNvSpPr>
                <a:spLocks/>
              </p:cNvSpPr>
              <p:nvPr/>
            </p:nvSpPr>
            <p:spPr bwMode="auto">
              <a:xfrm>
                <a:off x="840" y="531"/>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F3E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8" name="Freeform 42"/>
              <p:cNvSpPr>
                <a:spLocks/>
              </p:cNvSpPr>
              <p:nvPr/>
            </p:nvSpPr>
            <p:spPr bwMode="auto">
              <a:xfrm>
                <a:off x="840" y="531"/>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F3E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39" name="Freeform 43"/>
              <p:cNvSpPr>
                <a:spLocks/>
              </p:cNvSpPr>
              <p:nvPr/>
            </p:nvSpPr>
            <p:spPr bwMode="auto">
              <a:xfrm>
                <a:off x="840" y="528"/>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F2E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0" name="Freeform 44"/>
              <p:cNvSpPr>
                <a:spLocks/>
              </p:cNvSpPr>
              <p:nvPr/>
            </p:nvSpPr>
            <p:spPr bwMode="auto">
              <a:xfrm>
                <a:off x="840" y="525"/>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F1E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1" name="Freeform 45"/>
              <p:cNvSpPr>
                <a:spLocks/>
              </p:cNvSpPr>
              <p:nvPr/>
            </p:nvSpPr>
            <p:spPr bwMode="auto">
              <a:xfrm>
                <a:off x="840" y="525"/>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F1E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2" name="Freeform 46"/>
              <p:cNvSpPr>
                <a:spLocks/>
              </p:cNvSpPr>
              <p:nvPr/>
            </p:nvSpPr>
            <p:spPr bwMode="auto">
              <a:xfrm>
                <a:off x="840" y="522"/>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F0E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3" name="Freeform 47"/>
              <p:cNvSpPr>
                <a:spLocks/>
              </p:cNvSpPr>
              <p:nvPr/>
            </p:nvSpPr>
            <p:spPr bwMode="auto">
              <a:xfrm>
                <a:off x="840" y="522"/>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FE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4" name="Freeform 48"/>
              <p:cNvSpPr>
                <a:spLocks/>
              </p:cNvSpPr>
              <p:nvPr/>
            </p:nvSpPr>
            <p:spPr bwMode="auto">
              <a:xfrm>
                <a:off x="840" y="522"/>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EE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5" name="Freeform 49"/>
              <p:cNvSpPr>
                <a:spLocks/>
              </p:cNvSpPr>
              <p:nvPr/>
            </p:nvSpPr>
            <p:spPr bwMode="auto">
              <a:xfrm>
                <a:off x="840" y="519"/>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EE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6" name="Freeform 50"/>
              <p:cNvSpPr>
                <a:spLocks/>
              </p:cNvSpPr>
              <p:nvPr/>
            </p:nvSpPr>
            <p:spPr bwMode="auto">
              <a:xfrm>
                <a:off x="840" y="516"/>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DE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7" name="Freeform 51"/>
              <p:cNvSpPr>
                <a:spLocks/>
              </p:cNvSpPr>
              <p:nvPr/>
            </p:nvSpPr>
            <p:spPr bwMode="auto">
              <a:xfrm>
                <a:off x="840" y="516"/>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CE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8" name="Freeform 52"/>
              <p:cNvSpPr>
                <a:spLocks/>
              </p:cNvSpPr>
              <p:nvPr/>
            </p:nvSpPr>
            <p:spPr bwMode="auto">
              <a:xfrm>
                <a:off x="840" y="516"/>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C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49" name="Freeform 53"/>
              <p:cNvSpPr>
                <a:spLocks/>
              </p:cNvSpPr>
              <p:nvPr/>
            </p:nvSpPr>
            <p:spPr bwMode="auto">
              <a:xfrm>
                <a:off x="840" y="513"/>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BE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0" name="Freeform 54"/>
              <p:cNvSpPr>
                <a:spLocks/>
              </p:cNvSpPr>
              <p:nvPr/>
            </p:nvSpPr>
            <p:spPr bwMode="auto">
              <a:xfrm>
                <a:off x="840" y="510"/>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AE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1" name="Freeform 55"/>
              <p:cNvSpPr>
                <a:spLocks/>
              </p:cNvSpPr>
              <p:nvPr/>
            </p:nvSpPr>
            <p:spPr bwMode="auto">
              <a:xfrm>
                <a:off x="840" y="510"/>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9E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2" name="Freeform 56"/>
              <p:cNvSpPr>
                <a:spLocks/>
              </p:cNvSpPr>
              <p:nvPr/>
            </p:nvSpPr>
            <p:spPr bwMode="auto">
              <a:xfrm>
                <a:off x="840" y="510"/>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9D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3" name="Freeform 57"/>
              <p:cNvSpPr>
                <a:spLocks/>
              </p:cNvSpPr>
              <p:nvPr/>
            </p:nvSpPr>
            <p:spPr bwMode="auto">
              <a:xfrm>
                <a:off x="840" y="507"/>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8D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4" name="Freeform 58"/>
              <p:cNvSpPr>
                <a:spLocks/>
              </p:cNvSpPr>
              <p:nvPr/>
            </p:nvSpPr>
            <p:spPr bwMode="auto">
              <a:xfrm>
                <a:off x="840" y="504"/>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7D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5" name="Freeform 59"/>
              <p:cNvSpPr>
                <a:spLocks/>
              </p:cNvSpPr>
              <p:nvPr/>
            </p:nvSpPr>
            <p:spPr bwMode="auto">
              <a:xfrm>
                <a:off x="840" y="504"/>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7D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6" name="Freeform 60"/>
              <p:cNvSpPr>
                <a:spLocks/>
              </p:cNvSpPr>
              <p:nvPr/>
            </p:nvSpPr>
            <p:spPr bwMode="auto">
              <a:xfrm>
                <a:off x="840" y="501"/>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6D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7" name="Freeform 61"/>
              <p:cNvSpPr>
                <a:spLocks/>
              </p:cNvSpPr>
              <p:nvPr/>
            </p:nvSpPr>
            <p:spPr bwMode="auto">
              <a:xfrm>
                <a:off x="840" y="501"/>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5D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8" name="Freeform 62"/>
              <p:cNvSpPr>
                <a:spLocks/>
              </p:cNvSpPr>
              <p:nvPr/>
            </p:nvSpPr>
            <p:spPr bwMode="auto">
              <a:xfrm>
                <a:off x="840" y="501"/>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4D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59" name="Freeform 63"/>
              <p:cNvSpPr>
                <a:spLocks/>
              </p:cNvSpPr>
              <p:nvPr/>
            </p:nvSpPr>
            <p:spPr bwMode="auto">
              <a:xfrm>
                <a:off x="840" y="498"/>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4D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0" name="Freeform 64"/>
              <p:cNvSpPr>
                <a:spLocks/>
              </p:cNvSpPr>
              <p:nvPr/>
            </p:nvSpPr>
            <p:spPr bwMode="auto">
              <a:xfrm>
                <a:off x="840" y="495"/>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3D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1" name="Freeform 65"/>
              <p:cNvSpPr>
                <a:spLocks/>
              </p:cNvSpPr>
              <p:nvPr/>
            </p:nvSpPr>
            <p:spPr bwMode="auto">
              <a:xfrm>
                <a:off x="840" y="495"/>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2D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2" name="Freeform 66"/>
              <p:cNvSpPr>
                <a:spLocks/>
              </p:cNvSpPr>
              <p:nvPr/>
            </p:nvSpPr>
            <p:spPr bwMode="auto">
              <a:xfrm>
                <a:off x="840" y="495"/>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E2D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3" name="Freeform 67"/>
              <p:cNvSpPr>
                <a:spLocks/>
              </p:cNvSpPr>
              <p:nvPr/>
            </p:nvSpPr>
            <p:spPr bwMode="auto">
              <a:xfrm>
                <a:off x="840" y="492"/>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1D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4" name="Freeform 68"/>
              <p:cNvSpPr>
                <a:spLocks/>
              </p:cNvSpPr>
              <p:nvPr/>
            </p:nvSpPr>
            <p:spPr bwMode="auto">
              <a:xfrm>
                <a:off x="840" y="489"/>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E0D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5" name="Freeform 69"/>
              <p:cNvSpPr>
                <a:spLocks/>
              </p:cNvSpPr>
              <p:nvPr/>
            </p:nvSpPr>
            <p:spPr bwMode="auto">
              <a:xfrm>
                <a:off x="840" y="489"/>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FD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6" name="Freeform 70"/>
              <p:cNvSpPr>
                <a:spLocks/>
              </p:cNvSpPr>
              <p:nvPr/>
            </p:nvSpPr>
            <p:spPr bwMode="auto">
              <a:xfrm>
                <a:off x="840" y="489"/>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FD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7" name="Freeform 71"/>
              <p:cNvSpPr>
                <a:spLocks/>
              </p:cNvSpPr>
              <p:nvPr/>
            </p:nvSpPr>
            <p:spPr bwMode="auto">
              <a:xfrm>
                <a:off x="840" y="486"/>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ED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8" name="Freeform 72"/>
              <p:cNvSpPr>
                <a:spLocks/>
              </p:cNvSpPr>
              <p:nvPr/>
            </p:nvSpPr>
            <p:spPr bwMode="auto">
              <a:xfrm>
                <a:off x="840" y="486"/>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DC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69" name="Freeform 73"/>
              <p:cNvSpPr>
                <a:spLocks/>
              </p:cNvSpPr>
              <p:nvPr/>
            </p:nvSpPr>
            <p:spPr bwMode="auto">
              <a:xfrm>
                <a:off x="840" y="483"/>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DC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0" name="Freeform 74"/>
              <p:cNvSpPr>
                <a:spLocks/>
              </p:cNvSpPr>
              <p:nvPr/>
            </p:nvSpPr>
            <p:spPr bwMode="auto">
              <a:xfrm>
                <a:off x="840" y="479"/>
                <a:ext cx="4206" cy="4"/>
              </a:xfrm>
              <a:custGeom>
                <a:avLst/>
                <a:gdLst>
                  <a:gd name="T0" fmla="*/ 0 w 4206"/>
                  <a:gd name="T1" fmla="*/ 0 h 4"/>
                  <a:gd name="T2" fmla="*/ 4206 w 4206"/>
                  <a:gd name="T3" fmla="*/ 0 h 4"/>
                  <a:gd name="T4" fmla="*/ 4206 w 4206"/>
                  <a:gd name="T5" fmla="*/ 4 h 4"/>
                  <a:gd name="T6" fmla="*/ 0 w 4206"/>
                  <a:gd name="T7" fmla="*/ 4 h 4"/>
                  <a:gd name="T8" fmla="*/ 0 w 4206"/>
                  <a:gd name="T9" fmla="*/ 0 h 4"/>
                  <a:gd name="T10" fmla="*/ 0 w 4206"/>
                  <a:gd name="T11" fmla="*/ 0 h 4"/>
                </a:gdLst>
                <a:ahLst/>
                <a:cxnLst>
                  <a:cxn ang="0">
                    <a:pos x="T0" y="T1"/>
                  </a:cxn>
                  <a:cxn ang="0">
                    <a:pos x="T2" y="T3"/>
                  </a:cxn>
                  <a:cxn ang="0">
                    <a:pos x="T4" y="T5"/>
                  </a:cxn>
                  <a:cxn ang="0">
                    <a:pos x="T6" y="T7"/>
                  </a:cxn>
                  <a:cxn ang="0">
                    <a:pos x="T8" y="T9"/>
                  </a:cxn>
                  <a:cxn ang="0">
                    <a:pos x="T10" y="T11"/>
                  </a:cxn>
                </a:cxnLst>
                <a:rect l="0" t="0" r="r" b="b"/>
                <a:pathLst>
                  <a:path w="4206" h="4">
                    <a:moveTo>
                      <a:pt x="0" y="0"/>
                    </a:moveTo>
                    <a:lnTo>
                      <a:pt x="4206" y="0"/>
                    </a:lnTo>
                    <a:lnTo>
                      <a:pt x="4206" y="4"/>
                    </a:lnTo>
                    <a:lnTo>
                      <a:pt x="0" y="4"/>
                    </a:lnTo>
                    <a:lnTo>
                      <a:pt x="0" y="0"/>
                    </a:lnTo>
                    <a:lnTo>
                      <a:pt x="0" y="0"/>
                    </a:lnTo>
                    <a:close/>
                  </a:path>
                </a:pathLst>
              </a:custGeom>
              <a:noFill/>
              <a:ln>
                <a:noFill/>
              </a:ln>
              <a:extLst>
                <a:ext uri="{909E8E84-426E-40DD-AFC4-6F175D3DCCD1}">
                  <a14:hiddenFill xmlns:a14="http://schemas.microsoft.com/office/drawing/2010/main">
                    <a:solidFill>
                      <a:srgbClr val="FFDCC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1" name="Freeform 75"/>
              <p:cNvSpPr>
                <a:spLocks/>
              </p:cNvSpPr>
              <p:nvPr/>
            </p:nvSpPr>
            <p:spPr bwMode="auto">
              <a:xfrm>
                <a:off x="840" y="479"/>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BC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2" name="Freeform 76"/>
              <p:cNvSpPr>
                <a:spLocks/>
              </p:cNvSpPr>
              <p:nvPr/>
            </p:nvSpPr>
            <p:spPr bwMode="auto">
              <a:xfrm>
                <a:off x="840" y="479"/>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AC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3" name="Freeform 77"/>
              <p:cNvSpPr>
                <a:spLocks/>
              </p:cNvSpPr>
              <p:nvPr/>
            </p:nvSpPr>
            <p:spPr bwMode="auto">
              <a:xfrm>
                <a:off x="840" y="476"/>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AC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4" name="Freeform 78"/>
              <p:cNvSpPr>
                <a:spLocks/>
              </p:cNvSpPr>
              <p:nvPr/>
            </p:nvSpPr>
            <p:spPr bwMode="auto">
              <a:xfrm>
                <a:off x="840" y="473"/>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9C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5" name="Freeform 79"/>
              <p:cNvSpPr>
                <a:spLocks/>
              </p:cNvSpPr>
              <p:nvPr/>
            </p:nvSpPr>
            <p:spPr bwMode="auto">
              <a:xfrm>
                <a:off x="840" y="473"/>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8C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6" name="Freeform 80"/>
              <p:cNvSpPr>
                <a:spLocks/>
              </p:cNvSpPr>
              <p:nvPr/>
            </p:nvSpPr>
            <p:spPr bwMode="auto">
              <a:xfrm>
                <a:off x="840" y="473"/>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8C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7" name="Freeform 81"/>
              <p:cNvSpPr>
                <a:spLocks/>
              </p:cNvSpPr>
              <p:nvPr/>
            </p:nvSpPr>
            <p:spPr bwMode="auto">
              <a:xfrm>
                <a:off x="840" y="470"/>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7C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8" name="Freeform 82"/>
              <p:cNvSpPr>
                <a:spLocks/>
              </p:cNvSpPr>
              <p:nvPr/>
            </p:nvSpPr>
            <p:spPr bwMode="auto">
              <a:xfrm>
                <a:off x="840" y="470"/>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6C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79" name="Freeform 83"/>
              <p:cNvSpPr>
                <a:spLocks/>
              </p:cNvSpPr>
              <p:nvPr/>
            </p:nvSpPr>
            <p:spPr bwMode="auto">
              <a:xfrm>
                <a:off x="840" y="467"/>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5C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0" name="Freeform 84"/>
              <p:cNvSpPr>
                <a:spLocks/>
              </p:cNvSpPr>
              <p:nvPr/>
            </p:nvSpPr>
            <p:spPr bwMode="auto">
              <a:xfrm>
                <a:off x="840" y="464"/>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5C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1" name="Freeform 85"/>
              <p:cNvSpPr>
                <a:spLocks/>
              </p:cNvSpPr>
              <p:nvPr/>
            </p:nvSpPr>
            <p:spPr bwMode="auto">
              <a:xfrm>
                <a:off x="840" y="464"/>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4C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2" name="Freeform 86"/>
              <p:cNvSpPr>
                <a:spLocks/>
              </p:cNvSpPr>
              <p:nvPr/>
            </p:nvSpPr>
            <p:spPr bwMode="auto">
              <a:xfrm>
                <a:off x="840" y="464"/>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3C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3" name="Freeform 87"/>
              <p:cNvSpPr>
                <a:spLocks/>
              </p:cNvSpPr>
              <p:nvPr/>
            </p:nvSpPr>
            <p:spPr bwMode="auto">
              <a:xfrm>
                <a:off x="840" y="461"/>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3C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4" name="Freeform 88"/>
              <p:cNvSpPr>
                <a:spLocks/>
              </p:cNvSpPr>
              <p:nvPr/>
            </p:nvSpPr>
            <p:spPr bwMode="auto">
              <a:xfrm>
                <a:off x="840" y="458"/>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2B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5" name="Freeform 89"/>
              <p:cNvSpPr>
                <a:spLocks/>
              </p:cNvSpPr>
              <p:nvPr/>
            </p:nvSpPr>
            <p:spPr bwMode="auto">
              <a:xfrm>
                <a:off x="840" y="458"/>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1B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6" name="Freeform 90"/>
              <p:cNvSpPr>
                <a:spLocks/>
              </p:cNvSpPr>
              <p:nvPr/>
            </p:nvSpPr>
            <p:spPr bwMode="auto">
              <a:xfrm>
                <a:off x="840" y="458"/>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D1B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7" name="Freeform 91"/>
              <p:cNvSpPr>
                <a:spLocks/>
              </p:cNvSpPr>
              <p:nvPr/>
            </p:nvSpPr>
            <p:spPr bwMode="auto">
              <a:xfrm>
                <a:off x="840" y="455"/>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D0B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8" name="Freeform 92"/>
              <p:cNvSpPr>
                <a:spLocks/>
              </p:cNvSpPr>
              <p:nvPr/>
            </p:nvSpPr>
            <p:spPr bwMode="auto">
              <a:xfrm>
                <a:off x="840" y="452"/>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FB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89" name="Freeform 93"/>
              <p:cNvSpPr>
                <a:spLocks/>
              </p:cNvSpPr>
              <p:nvPr/>
            </p:nvSpPr>
            <p:spPr bwMode="auto">
              <a:xfrm>
                <a:off x="840" y="452"/>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EB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0" name="Freeform 94"/>
              <p:cNvSpPr>
                <a:spLocks/>
              </p:cNvSpPr>
              <p:nvPr/>
            </p:nvSpPr>
            <p:spPr bwMode="auto">
              <a:xfrm>
                <a:off x="840" y="452"/>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EB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1" name="Freeform 95"/>
              <p:cNvSpPr>
                <a:spLocks/>
              </p:cNvSpPr>
              <p:nvPr/>
            </p:nvSpPr>
            <p:spPr bwMode="auto">
              <a:xfrm>
                <a:off x="840" y="449"/>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DB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2" name="Freeform 96"/>
              <p:cNvSpPr>
                <a:spLocks/>
              </p:cNvSpPr>
              <p:nvPr/>
            </p:nvSpPr>
            <p:spPr bwMode="auto">
              <a:xfrm>
                <a:off x="840" y="449"/>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CB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3" name="Freeform 97"/>
              <p:cNvSpPr>
                <a:spLocks/>
              </p:cNvSpPr>
              <p:nvPr/>
            </p:nvSpPr>
            <p:spPr bwMode="auto">
              <a:xfrm>
                <a:off x="840" y="446"/>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CB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4" name="Freeform 98"/>
              <p:cNvSpPr>
                <a:spLocks/>
              </p:cNvSpPr>
              <p:nvPr/>
            </p:nvSpPr>
            <p:spPr bwMode="auto">
              <a:xfrm>
                <a:off x="840" y="443"/>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BB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5" name="Freeform 99"/>
              <p:cNvSpPr>
                <a:spLocks/>
              </p:cNvSpPr>
              <p:nvPr/>
            </p:nvSpPr>
            <p:spPr bwMode="auto">
              <a:xfrm>
                <a:off x="840" y="443"/>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AB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6" name="Freeform 100"/>
              <p:cNvSpPr>
                <a:spLocks/>
              </p:cNvSpPr>
              <p:nvPr/>
            </p:nvSpPr>
            <p:spPr bwMode="auto">
              <a:xfrm>
                <a:off x="840" y="443"/>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9B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7" name="Freeform 101"/>
              <p:cNvSpPr>
                <a:spLocks/>
              </p:cNvSpPr>
              <p:nvPr/>
            </p:nvSpPr>
            <p:spPr bwMode="auto">
              <a:xfrm>
                <a:off x="840" y="440"/>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9B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8" name="Freeform 102"/>
              <p:cNvSpPr>
                <a:spLocks/>
              </p:cNvSpPr>
              <p:nvPr/>
            </p:nvSpPr>
            <p:spPr bwMode="auto">
              <a:xfrm>
                <a:off x="840" y="437"/>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8B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99" name="Freeform 103"/>
              <p:cNvSpPr>
                <a:spLocks/>
              </p:cNvSpPr>
              <p:nvPr/>
            </p:nvSpPr>
            <p:spPr bwMode="auto">
              <a:xfrm>
                <a:off x="840" y="437"/>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7B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0" name="Freeform 104"/>
              <p:cNvSpPr>
                <a:spLocks/>
              </p:cNvSpPr>
              <p:nvPr/>
            </p:nvSpPr>
            <p:spPr bwMode="auto">
              <a:xfrm>
                <a:off x="840" y="437"/>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7A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1" name="Freeform 105"/>
              <p:cNvSpPr>
                <a:spLocks/>
              </p:cNvSpPr>
              <p:nvPr/>
            </p:nvSpPr>
            <p:spPr bwMode="auto">
              <a:xfrm>
                <a:off x="840" y="434"/>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6A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2" name="Freeform 106"/>
              <p:cNvSpPr>
                <a:spLocks/>
              </p:cNvSpPr>
              <p:nvPr/>
            </p:nvSpPr>
            <p:spPr bwMode="auto">
              <a:xfrm>
                <a:off x="840" y="434"/>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5A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3" name="Freeform 107"/>
              <p:cNvSpPr>
                <a:spLocks/>
              </p:cNvSpPr>
              <p:nvPr/>
            </p:nvSpPr>
            <p:spPr bwMode="auto">
              <a:xfrm>
                <a:off x="840" y="431"/>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4A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4" name="Freeform 108"/>
              <p:cNvSpPr>
                <a:spLocks/>
              </p:cNvSpPr>
              <p:nvPr/>
            </p:nvSpPr>
            <p:spPr bwMode="auto">
              <a:xfrm>
                <a:off x="840" y="431"/>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4A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5" name="Freeform 109"/>
              <p:cNvSpPr>
                <a:spLocks/>
              </p:cNvSpPr>
              <p:nvPr/>
            </p:nvSpPr>
            <p:spPr bwMode="auto">
              <a:xfrm>
                <a:off x="840" y="428"/>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3A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6" name="Freeform 110"/>
              <p:cNvSpPr>
                <a:spLocks/>
              </p:cNvSpPr>
              <p:nvPr/>
            </p:nvSpPr>
            <p:spPr bwMode="auto">
              <a:xfrm>
                <a:off x="840" y="428"/>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2A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7" name="Freeform 111"/>
              <p:cNvSpPr>
                <a:spLocks/>
              </p:cNvSpPr>
              <p:nvPr/>
            </p:nvSpPr>
            <p:spPr bwMode="auto">
              <a:xfrm>
                <a:off x="840" y="425"/>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2A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8" name="Freeform 112"/>
              <p:cNvSpPr>
                <a:spLocks/>
              </p:cNvSpPr>
              <p:nvPr/>
            </p:nvSpPr>
            <p:spPr bwMode="auto">
              <a:xfrm>
                <a:off x="840" y="422"/>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C1A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09" name="Freeform 113"/>
              <p:cNvSpPr>
                <a:spLocks/>
              </p:cNvSpPr>
              <p:nvPr/>
            </p:nvSpPr>
            <p:spPr bwMode="auto">
              <a:xfrm>
                <a:off x="840" y="422"/>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C0A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0" name="Freeform 114"/>
              <p:cNvSpPr>
                <a:spLocks/>
              </p:cNvSpPr>
              <p:nvPr/>
            </p:nvSpPr>
            <p:spPr bwMode="auto">
              <a:xfrm>
                <a:off x="840" y="422"/>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FA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1" name="Freeform 115"/>
              <p:cNvSpPr>
                <a:spLocks/>
              </p:cNvSpPr>
              <p:nvPr/>
            </p:nvSpPr>
            <p:spPr bwMode="auto">
              <a:xfrm>
                <a:off x="840" y="419"/>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FA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2" name="Freeform 116"/>
              <p:cNvSpPr>
                <a:spLocks/>
              </p:cNvSpPr>
              <p:nvPr/>
            </p:nvSpPr>
            <p:spPr bwMode="auto">
              <a:xfrm>
                <a:off x="840" y="416"/>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EA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3" name="Freeform 117"/>
              <p:cNvSpPr>
                <a:spLocks/>
              </p:cNvSpPr>
              <p:nvPr/>
            </p:nvSpPr>
            <p:spPr bwMode="auto">
              <a:xfrm>
                <a:off x="840" y="416"/>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DA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4" name="Freeform 118"/>
              <p:cNvSpPr>
                <a:spLocks/>
              </p:cNvSpPr>
              <p:nvPr/>
            </p:nvSpPr>
            <p:spPr bwMode="auto">
              <a:xfrm>
                <a:off x="840" y="416"/>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DA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5" name="Freeform 119"/>
              <p:cNvSpPr>
                <a:spLocks/>
              </p:cNvSpPr>
              <p:nvPr/>
            </p:nvSpPr>
            <p:spPr bwMode="auto">
              <a:xfrm>
                <a:off x="840" y="413"/>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CA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6" name="Freeform 120"/>
              <p:cNvSpPr>
                <a:spLocks/>
              </p:cNvSpPr>
              <p:nvPr/>
            </p:nvSpPr>
            <p:spPr bwMode="auto">
              <a:xfrm>
                <a:off x="840" y="413"/>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B9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7" name="Freeform 121"/>
              <p:cNvSpPr>
                <a:spLocks/>
              </p:cNvSpPr>
              <p:nvPr/>
            </p:nvSpPr>
            <p:spPr bwMode="auto">
              <a:xfrm>
                <a:off x="840" y="410"/>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A9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8" name="Freeform 122"/>
              <p:cNvSpPr>
                <a:spLocks/>
              </p:cNvSpPr>
              <p:nvPr/>
            </p:nvSpPr>
            <p:spPr bwMode="auto">
              <a:xfrm>
                <a:off x="840" y="410"/>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A9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19" name="Freeform 123"/>
              <p:cNvSpPr>
                <a:spLocks/>
              </p:cNvSpPr>
              <p:nvPr/>
            </p:nvSpPr>
            <p:spPr bwMode="auto">
              <a:xfrm>
                <a:off x="840" y="407"/>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99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0" name="Freeform 124"/>
              <p:cNvSpPr>
                <a:spLocks/>
              </p:cNvSpPr>
              <p:nvPr/>
            </p:nvSpPr>
            <p:spPr bwMode="auto">
              <a:xfrm>
                <a:off x="840" y="407"/>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89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1" name="Freeform 125"/>
              <p:cNvSpPr>
                <a:spLocks/>
              </p:cNvSpPr>
              <p:nvPr/>
            </p:nvSpPr>
            <p:spPr bwMode="auto">
              <a:xfrm>
                <a:off x="840" y="404"/>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89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2" name="Freeform 126"/>
              <p:cNvSpPr>
                <a:spLocks/>
              </p:cNvSpPr>
              <p:nvPr/>
            </p:nvSpPr>
            <p:spPr bwMode="auto">
              <a:xfrm>
                <a:off x="840" y="401"/>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79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3" name="Freeform 127"/>
              <p:cNvSpPr>
                <a:spLocks/>
              </p:cNvSpPr>
              <p:nvPr/>
            </p:nvSpPr>
            <p:spPr bwMode="auto">
              <a:xfrm>
                <a:off x="840" y="401"/>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69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4" name="Freeform 128"/>
              <p:cNvSpPr>
                <a:spLocks/>
              </p:cNvSpPr>
              <p:nvPr/>
            </p:nvSpPr>
            <p:spPr bwMode="auto">
              <a:xfrm>
                <a:off x="840" y="401"/>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69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5" name="Freeform 129"/>
              <p:cNvSpPr>
                <a:spLocks/>
              </p:cNvSpPr>
              <p:nvPr/>
            </p:nvSpPr>
            <p:spPr bwMode="auto">
              <a:xfrm>
                <a:off x="840" y="398"/>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59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6" name="Freeform 130"/>
              <p:cNvSpPr>
                <a:spLocks/>
              </p:cNvSpPr>
              <p:nvPr/>
            </p:nvSpPr>
            <p:spPr bwMode="auto">
              <a:xfrm>
                <a:off x="840" y="398"/>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49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7" name="Freeform 131"/>
              <p:cNvSpPr>
                <a:spLocks/>
              </p:cNvSpPr>
              <p:nvPr/>
            </p:nvSpPr>
            <p:spPr bwMode="auto">
              <a:xfrm>
                <a:off x="840" y="395"/>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39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8" name="Freeform 132"/>
              <p:cNvSpPr>
                <a:spLocks/>
              </p:cNvSpPr>
              <p:nvPr/>
            </p:nvSpPr>
            <p:spPr bwMode="auto">
              <a:xfrm>
                <a:off x="840" y="395"/>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39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29" name="Freeform 133"/>
              <p:cNvSpPr>
                <a:spLocks/>
              </p:cNvSpPr>
              <p:nvPr/>
            </p:nvSpPr>
            <p:spPr bwMode="auto">
              <a:xfrm>
                <a:off x="840" y="392"/>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29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0" name="Freeform 134"/>
              <p:cNvSpPr>
                <a:spLocks/>
              </p:cNvSpPr>
              <p:nvPr/>
            </p:nvSpPr>
            <p:spPr bwMode="auto">
              <a:xfrm>
                <a:off x="840" y="392"/>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B19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1" name="Freeform 135"/>
              <p:cNvSpPr>
                <a:spLocks/>
              </p:cNvSpPr>
              <p:nvPr/>
            </p:nvSpPr>
            <p:spPr bwMode="auto">
              <a:xfrm>
                <a:off x="840" y="389"/>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19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2" name="Freeform 136"/>
              <p:cNvSpPr>
                <a:spLocks/>
              </p:cNvSpPr>
              <p:nvPr/>
            </p:nvSpPr>
            <p:spPr bwMode="auto">
              <a:xfrm>
                <a:off x="840" y="386"/>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B08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3" name="Freeform 137"/>
              <p:cNvSpPr>
                <a:spLocks/>
              </p:cNvSpPr>
              <p:nvPr/>
            </p:nvSpPr>
            <p:spPr bwMode="auto">
              <a:xfrm>
                <a:off x="840" y="386"/>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F8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4" name="Freeform 138"/>
              <p:cNvSpPr>
                <a:spLocks/>
              </p:cNvSpPr>
              <p:nvPr/>
            </p:nvSpPr>
            <p:spPr bwMode="auto">
              <a:xfrm>
                <a:off x="840" y="386"/>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E8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5" name="Freeform 139"/>
              <p:cNvSpPr>
                <a:spLocks/>
              </p:cNvSpPr>
              <p:nvPr/>
            </p:nvSpPr>
            <p:spPr bwMode="auto">
              <a:xfrm>
                <a:off x="840" y="383"/>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AE8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6" name="Freeform 140"/>
              <p:cNvSpPr>
                <a:spLocks/>
              </p:cNvSpPr>
              <p:nvPr/>
            </p:nvSpPr>
            <p:spPr bwMode="auto">
              <a:xfrm>
                <a:off x="840" y="380"/>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AD8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7" name="Freeform 141"/>
              <p:cNvSpPr>
                <a:spLocks/>
              </p:cNvSpPr>
              <p:nvPr/>
            </p:nvSpPr>
            <p:spPr bwMode="auto">
              <a:xfrm>
                <a:off x="840" y="380"/>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C8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8" name="Freeform 142"/>
              <p:cNvSpPr>
                <a:spLocks/>
              </p:cNvSpPr>
              <p:nvPr/>
            </p:nvSpPr>
            <p:spPr bwMode="auto">
              <a:xfrm>
                <a:off x="840" y="380"/>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C8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39" name="Freeform 143"/>
              <p:cNvSpPr>
                <a:spLocks/>
              </p:cNvSpPr>
              <p:nvPr/>
            </p:nvSpPr>
            <p:spPr bwMode="auto">
              <a:xfrm>
                <a:off x="840" y="377"/>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AB8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0" name="Freeform 144"/>
              <p:cNvSpPr>
                <a:spLocks/>
              </p:cNvSpPr>
              <p:nvPr/>
            </p:nvSpPr>
            <p:spPr bwMode="auto">
              <a:xfrm>
                <a:off x="840" y="377"/>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A8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1" name="Freeform 145"/>
              <p:cNvSpPr>
                <a:spLocks/>
              </p:cNvSpPr>
              <p:nvPr/>
            </p:nvSpPr>
            <p:spPr bwMode="auto">
              <a:xfrm>
                <a:off x="840" y="374"/>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A98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2" name="Freeform 146"/>
              <p:cNvSpPr>
                <a:spLocks/>
              </p:cNvSpPr>
              <p:nvPr/>
            </p:nvSpPr>
            <p:spPr bwMode="auto">
              <a:xfrm>
                <a:off x="840" y="374"/>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98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3" name="Freeform 147"/>
              <p:cNvSpPr>
                <a:spLocks/>
              </p:cNvSpPr>
              <p:nvPr/>
            </p:nvSpPr>
            <p:spPr bwMode="auto">
              <a:xfrm>
                <a:off x="840" y="371"/>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A88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4" name="Freeform 148"/>
              <p:cNvSpPr>
                <a:spLocks/>
              </p:cNvSpPr>
              <p:nvPr/>
            </p:nvSpPr>
            <p:spPr bwMode="auto">
              <a:xfrm>
                <a:off x="840" y="371"/>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78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5" name="Freeform 149"/>
              <p:cNvSpPr>
                <a:spLocks/>
              </p:cNvSpPr>
              <p:nvPr/>
            </p:nvSpPr>
            <p:spPr bwMode="auto">
              <a:xfrm>
                <a:off x="840" y="368"/>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A78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6" name="Freeform 150"/>
              <p:cNvSpPr>
                <a:spLocks/>
              </p:cNvSpPr>
              <p:nvPr/>
            </p:nvSpPr>
            <p:spPr bwMode="auto">
              <a:xfrm>
                <a:off x="840" y="364"/>
                <a:ext cx="4206" cy="4"/>
              </a:xfrm>
              <a:custGeom>
                <a:avLst/>
                <a:gdLst>
                  <a:gd name="T0" fmla="*/ 0 w 4206"/>
                  <a:gd name="T1" fmla="*/ 0 h 4"/>
                  <a:gd name="T2" fmla="*/ 4206 w 4206"/>
                  <a:gd name="T3" fmla="*/ 0 h 4"/>
                  <a:gd name="T4" fmla="*/ 4206 w 4206"/>
                  <a:gd name="T5" fmla="*/ 4 h 4"/>
                  <a:gd name="T6" fmla="*/ 0 w 4206"/>
                  <a:gd name="T7" fmla="*/ 4 h 4"/>
                  <a:gd name="T8" fmla="*/ 0 w 4206"/>
                  <a:gd name="T9" fmla="*/ 0 h 4"/>
                  <a:gd name="T10" fmla="*/ 0 w 4206"/>
                  <a:gd name="T11" fmla="*/ 0 h 4"/>
                </a:gdLst>
                <a:ahLst/>
                <a:cxnLst>
                  <a:cxn ang="0">
                    <a:pos x="T0" y="T1"/>
                  </a:cxn>
                  <a:cxn ang="0">
                    <a:pos x="T2" y="T3"/>
                  </a:cxn>
                  <a:cxn ang="0">
                    <a:pos x="T4" y="T5"/>
                  </a:cxn>
                  <a:cxn ang="0">
                    <a:pos x="T6" y="T7"/>
                  </a:cxn>
                  <a:cxn ang="0">
                    <a:pos x="T8" y="T9"/>
                  </a:cxn>
                  <a:cxn ang="0">
                    <a:pos x="T10" y="T11"/>
                  </a:cxn>
                </a:cxnLst>
                <a:rect l="0" t="0" r="r" b="b"/>
                <a:pathLst>
                  <a:path w="4206" h="4">
                    <a:moveTo>
                      <a:pt x="0" y="0"/>
                    </a:moveTo>
                    <a:lnTo>
                      <a:pt x="4206" y="0"/>
                    </a:lnTo>
                    <a:lnTo>
                      <a:pt x="4206" y="4"/>
                    </a:lnTo>
                    <a:lnTo>
                      <a:pt x="0" y="4"/>
                    </a:lnTo>
                    <a:lnTo>
                      <a:pt x="0" y="0"/>
                    </a:lnTo>
                    <a:lnTo>
                      <a:pt x="0" y="0"/>
                    </a:lnTo>
                    <a:close/>
                  </a:path>
                </a:pathLst>
              </a:custGeom>
              <a:noFill/>
              <a:ln>
                <a:noFill/>
              </a:ln>
              <a:extLst>
                <a:ext uri="{909E8E84-426E-40DD-AFC4-6F175D3DCCD1}">
                  <a14:hiddenFill xmlns:a14="http://schemas.microsoft.com/office/drawing/2010/main">
                    <a:solidFill>
                      <a:srgbClr val="FFA68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7" name="Freeform 151"/>
              <p:cNvSpPr>
                <a:spLocks/>
              </p:cNvSpPr>
              <p:nvPr/>
            </p:nvSpPr>
            <p:spPr bwMode="auto">
              <a:xfrm>
                <a:off x="840" y="364"/>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58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8" name="Freeform 152"/>
              <p:cNvSpPr>
                <a:spLocks/>
              </p:cNvSpPr>
              <p:nvPr/>
            </p:nvSpPr>
            <p:spPr bwMode="auto">
              <a:xfrm>
                <a:off x="840" y="364"/>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47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49" name="Freeform 153"/>
              <p:cNvSpPr>
                <a:spLocks/>
              </p:cNvSpPr>
              <p:nvPr/>
            </p:nvSpPr>
            <p:spPr bwMode="auto">
              <a:xfrm>
                <a:off x="840" y="361"/>
                <a:ext cx="4206" cy="3"/>
              </a:xfrm>
              <a:custGeom>
                <a:avLst/>
                <a:gdLst>
                  <a:gd name="T0" fmla="*/ 0 w 4206"/>
                  <a:gd name="T1" fmla="*/ 0 h 3"/>
                  <a:gd name="T2" fmla="*/ 4206 w 4206"/>
                  <a:gd name="T3" fmla="*/ 0 h 3"/>
                  <a:gd name="T4" fmla="*/ 4206 w 4206"/>
                  <a:gd name="T5" fmla="*/ 3 h 3"/>
                  <a:gd name="T6" fmla="*/ 0 w 4206"/>
                  <a:gd name="T7" fmla="*/ 3 h 3"/>
                  <a:gd name="T8" fmla="*/ 0 w 4206"/>
                  <a:gd name="T9" fmla="*/ 0 h 3"/>
                  <a:gd name="T10" fmla="*/ 0 w 4206"/>
                  <a:gd name="T11" fmla="*/ 0 h 3"/>
                </a:gdLst>
                <a:ahLst/>
                <a:cxnLst>
                  <a:cxn ang="0">
                    <a:pos x="T0" y="T1"/>
                  </a:cxn>
                  <a:cxn ang="0">
                    <a:pos x="T2" y="T3"/>
                  </a:cxn>
                  <a:cxn ang="0">
                    <a:pos x="T4" y="T5"/>
                  </a:cxn>
                  <a:cxn ang="0">
                    <a:pos x="T6" y="T7"/>
                  </a:cxn>
                  <a:cxn ang="0">
                    <a:pos x="T8" y="T9"/>
                  </a:cxn>
                  <a:cxn ang="0">
                    <a:pos x="T10" y="T11"/>
                  </a:cxn>
                </a:cxnLst>
                <a:rect l="0" t="0" r="r" b="b"/>
                <a:pathLst>
                  <a:path w="4206" h="3">
                    <a:moveTo>
                      <a:pt x="0" y="0"/>
                    </a:moveTo>
                    <a:lnTo>
                      <a:pt x="4206" y="0"/>
                    </a:lnTo>
                    <a:lnTo>
                      <a:pt x="4206" y="3"/>
                    </a:lnTo>
                    <a:lnTo>
                      <a:pt x="0" y="3"/>
                    </a:lnTo>
                    <a:lnTo>
                      <a:pt x="0" y="0"/>
                    </a:lnTo>
                    <a:lnTo>
                      <a:pt x="0" y="0"/>
                    </a:lnTo>
                    <a:close/>
                  </a:path>
                </a:pathLst>
              </a:custGeom>
              <a:noFill/>
              <a:ln>
                <a:noFill/>
              </a:ln>
              <a:extLst>
                <a:ext uri="{909E8E84-426E-40DD-AFC4-6F175D3DCCD1}">
                  <a14:hiddenFill xmlns:a14="http://schemas.microsoft.com/office/drawing/2010/main">
                    <a:solidFill>
                      <a:srgbClr val="FFA47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50" name="Freeform 154"/>
              <p:cNvSpPr>
                <a:spLocks/>
              </p:cNvSpPr>
              <p:nvPr/>
            </p:nvSpPr>
            <p:spPr bwMode="auto">
              <a:xfrm>
                <a:off x="840" y="361"/>
                <a:ext cx="4206" cy="1"/>
              </a:xfrm>
              <a:custGeom>
                <a:avLst/>
                <a:gdLst>
                  <a:gd name="T0" fmla="*/ 0 w 4206"/>
                  <a:gd name="T1" fmla="*/ 4206 w 4206"/>
                  <a:gd name="T2" fmla="*/ 4206 w 4206"/>
                  <a:gd name="T3" fmla="*/ 0 w 4206"/>
                  <a:gd name="T4" fmla="*/ 0 w 4206"/>
                  <a:gd name="T5" fmla="*/ 0 w 4206"/>
                </a:gdLst>
                <a:ahLst/>
                <a:cxnLst>
                  <a:cxn ang="0">
                    <a:pos x="T0" y="0"/>
                  </a:cxn>
                  <a:cxn ang="0">
                    <a:pos x="T1" y="0"/>
                  </a:cxn>
                  <a:cxn ang="0">
                    <a:pos x="T2" y="0"/>
                  </a:cxn>
                  <a:cxn ang="0">
                    <a:pos x="T3" y="0"/>
                  </a:cxn>
                  <a:cxn ang="0">
                    <a:pos x="T4" y="0"/>
                  </a:cxn>
                  <a:cxn ang="0">
                    <a:pos x="T5" y="0"/>
                  </a:cxn>
                </a:cxnLst>
                <a:rect l="0" t="0" r="r" b="b"/>
                <a:pathLst>
                  <a:path w="4206">
                    <a:moveTo>
                      <a:pt x="0" y="0"/>
                    </a:moveTo>
                    <a:lnTo>
                      <a:pt x="4206" y="0"/>
                    </a:lnTo>
                    <a:lnTo>
                      <a:pt x="4206" y="0"/>
                    </a:lnTo>
                    <a:lnTo>
                      <a:pt x="0" y="0"/>
                    </a:lnTo>
                    <a:lnTo>
                      <a:pt x="0" y="0"/>
                    </a:lnTo>
                    <a:lnTo>
                      <a:pt x="0" y="0"/>
                    </a:lnTo>
                    <a:close/>
                  </a:path>
                </a:pathLst>
              </a:custGeom>
              <a:noFill/>
              <a:ln>
                <a:noFill/>
              </a:ln>
              <a:extLst>
                <a:ext uri="{909E8E84-426E-40DD-AFC4-6F175D3DCCD1}">
                  <a14:hiddenFill xmlns:a14="http://schemas.microsoft.com/office/drawing/2010/main">
                    <a:solidFill>
                      <a:srgbClr val="FFA37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51" name="Freeform 155"/>
              <p:cNvSpPr>
                <a:spLocks/>
              </p:cNvSpPr>
              <p:nvPr/>
            </p:nvSpPr>
            <p:spPr bwMode="auto">
              <a:xfrm>
                <a:off x="840" y="337"/>
                <a:ext cx="4206" cy="24"/>
              </a:xfrm>
              <a:custGeom>
                <a:avLst/>
                <a:gdLst>
                  <a:gd name="T0" fmla="*/ 0 w 4206"/>
                  <a:gd name="T1" fmla="*/ 0 h 24"/>
                  <a:gd name="T2" fmla="*/ 4206 w 4206"/>
                  <a:gd name="T3" fmla="*/ 0 h 24"/>
                  <a:gd name="T4" fmla="*/ 4206 w 4206"/>
                  <a:gd name="T5" fmla="*/ 24 h 24"/>
                  <a:gd name="T6" fmla="*/ 0 w 4206"/>
                  <a:gd name="T7" fmla="*/ 24 h 24"/>
                  <a:gd name="T8" fmla="*/ 0 w 4206"/>
                  <a:gd name="T9" fmla="*/ 0 h 24"/>
                  <a:gd name="T10" fmla="*/ 0 w 4206"/>
                  <a:gd name="T11" fmla="*/ 0 h 24"/>
                </a:gdLst>
                <a:ahLst/>
                <a:cxnLst>
                  <a:cxn ang="0">
                    <a:pos x="T0" y="T1"/>
                  </a:cxn>
                  <a:cxn ang="0">
                    <a:pos x="T2" y="T3"/>
                  </a:cxn>
                  <a:cxn ang="0">
                    <a:pos x="T4" y="T5"/>
                  </a:cxn>
                  <a:cxn ang="0">
                    <a:pos x="T6" y="T7"/>
                  </a:cxn>
                  <a:cxn ang="0">
                    <a:pos x="T8" y="T9"/>
                  </a:cxn>
                  <a:cxn ang="0">
                    <a:pos x="T10" y="T11"/>
                  </a:cxn>
                </a:cxnLst>
                <a:rect l="0" t="0" r="r" b="b"/>
                <a:pathLst>
                  <a:path w="4206" h="24">
                    <a:moveTo>
                      <a:pt x="0" y="0"/>
                    </a:moveTo>
                    <a:lnTo>
                      <a:pt x="4206" y="0"/>
                    </a:lnTo>
                    <a:lnTo>
                      <a:pt x="4206" y="24"/>
                    </a:lnTo>
                    <a:lnTo>
                      <a:pt x="0" y="24"/>
                    </a:lnTo>
                    <a:lnTo>
                      <a:pt x="0" y="0"/>
                    </a:lnTo>
                    <a:lnTo>
                      <a:pt x="0" y="0"/>
                    </a:lnTo>
                    <a:close/>
                  </a:path>
                </a:pathLst>
              </a:custGeom>
              <a:noFill/>
              <a:ln>
                <a:noFill/>
              </a:ln>
              <a:extLst>
                <a:ext uri="{909E8E84-426E-40DD-AFC4-6F175D3DCCD1}">
                  <a14:hiddenFill xmlns:a14="http://schemas.microsoft.com/office/drawing/2010/main">
                    <a:solidFill>
                      <a:srgbClr val="FFA37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52" name="Rectangle 156"/>
              <p:cNvSpPr>
                <a:spLocks noChangeArrowheads="1"/>
              </p:cNvSpPr>
              <p:nvPr/>
            </p:nvSpPr>
            <p:spPr bwMode="auto">
              <a:xfrm>
                <a:off x="988" y="375"/>
                <a:ext cx="407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a:solidFill>
                      <a:srgbClr val="BC3700"/>
                    </a:solidFill>
                    <a:latin typeface="Times" panose="02020603050405020304" pitchFamily="18" charset="0"/>
                  </a:rPr>
                  <a:t>Land, Labor, Capital &amp; Entrepreneruial Ability to bs and govt</a:t>
                </a:r>
                <a:endParaRPr lang="en-US" altLang="en-US" sz="2400">
                  <a:latin typeface="Times" panose="02020603050405020304" pitchFamily="18" charset="0"/>
                </a:endParaRPr>
              </a:p>
            </p:txBody>
          </p:sp>
        </p:grpSp>
        <p:grpSp>
          <p:nvGrpSpPr>
            <p:cNvPr id="337053" name="Group 157"/>
            <p:cNvGrpSpPr>
              <a:grpSpLocks/>
            </p:cNvGrpSpPr>
            <p:nvPr/>
          </p:nvGrpSpPr>
          <p:grpSpPr bwMode="auto">
            <a:xfrm>
              <a:off x="1124" y="682"/>
              <a:ext cx="3459" cy="227"/>
              <a:chOff x="1124" y="682"/>
              <a:chExt cx="3459" cy="227"/>
            </a:xfrm>
          </p:grpSpPr>
          <p:sp>
            <p:nvSpPr>
              <p:cNvPr id="337054" name="Rectangle 158"/>
              <p:cNvSpPr>
                <a:spLocks noChangeArrowheads="1"/>
              </p:cNvSpPr>
              <p:nvPr/>
            </p:nvSpPr>
            <p:spPr bwMode="auto">
              <a:xfrm>
                <a:off x="1124" y="682"/>
                <a:ext cx="3459" cy="22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055" name="Rectangle 159"/>
              <p:cNvSpPr>
                <a:spLocks noChangeArrowheads="1"/>
              </p:cNvSpPr>
              <p:nvPr/>
            </p:nvSpPr>
            <p:spPr bwMode="auto">
              <a:xfrm>
                <a:off x="1124" y="682"/>
                <a:ext cx="3459" cy="22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056" name="Rectangle 160"/>
              <p:cNvSpPr>
                <a:spLocks noChangeArrowheads="1"/>
              </p:cNvSpPr>
              <p:nvPr/>
            </p:nvSpPr>
            <p:spPr bwMode="auto">
              <a:xfrm>
                <a:off x="1124" y="682"/>
                <a:ext cx="3450" cy="218"/>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057" name="Rectangle 161"/>
              <p:cNvSpPr>
                <a:spLocks noChangeArrowheads="1"/>
              </p:cNvSpPr>
              <p:nvPr/>
            </p:nvSpPr>
            <p:spPr bwMode="auto">
              <a:xfrm>
                <a:off x="1124" y="682"/>
                <a:ext cx="3459" cy="22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058" name="Freeform 162"/>
              <p:cNvSpPr>
                <a:spLocks/>
              </p:cNvSpPr>
              <p:nvPr/>
            </p:nvSpPr>
            <p:spPr bwMode="auto">
              <a:xfrm>
                <a:off x="1124" y="885"/>
                <a:ext cx="3459" cy="24"/>
              </a:xfrm>
              <a:custGeom>
                <a:avLst/>
                <a:gdLst>
                  <a:gd name="T0" fmla="*/ 0 w 3459"/>
                  <a:gd name="T1" fmla="*/ 0 h 24"/>
                  <a:gd name="T2" fmla="*/ 3459 w 3459"/>
                  <a:gd name="T3" fmla="*/ 0 h 24"/>
                  <a:gd name="T4" fmla="*/ 3459 w 3459"/>
                  <a:gd name="T5" fmla="*/ 24 h 24"/>
                  <a:gd name="T6" fmla="*/ 0 w 3459"/>
                  <a:gd name="T7" fmla="*/ 24 h 24"/>
                  <a:gd name="T8" fmla="*/ 0 w 3459"/>
                  <a:gd name="T9" fmla="*/ 0 h 24"/>
                  <a:gd name="T10" fmla="*/ 0 w 3459"/>
                  <a:gd name="T11" fmla="*/ 0 h 24"/>
                </a:gdLst>
                <a:ahLst/>
                <a:cxnLst>
                  <a:cxn ang="0">
                    <a:pos x="T0" y="T1"/>
                  </a:cxn>
                  <a:cxn ang="0">
                    <a:pos x="T2" y="T3"/>
                  </a:cxn>
                  <a:cxn ang="0">
                    <a:pos x="T4" y="T5"/>
                  </a:cxn>
                  <a:cxn ang="0">
                    <a:pos x="T6" y="T7"/>
                  </a:cxn>
                  <a:cxn ang="0">
                    <a:pos x="T8" y="T9"/>
                  </a:cxn>
                  <a:cxn ang="0">
                    <a:pos x="T10" y="T11"/>
                  </a:cxn>
                </a:cxnLst>
                <a:rect l="0" t="0" r="r" b="b"/>
                <a:pathLst>
                  <a:path w="3459" h="24">
                    <a:moveTo>
                      <a:pt x="0" y="0"/>
                    </a:moveTo>
                    <a:lnTo>
                      <a:pt x="3459" y="0"/>
                    </a:lnTo>
                    <a:lnTo>
                      <a:pt x="3459" y="24"/>
                    </a:lnTo>
                    <a:lnTo>
                      <a:pt x="0" y="24"/>
                    </a:lnTo>
                    <a:lnTo>
                      <a:pt x="0" y="0"/>
                    </a:lnTo>
                    <a:lnTo>
                      <a:pt x="0" y="0"/>
                    </a:lnTo>
                    <a:close/>
                  </a:path>
                </a:pathLst>
              </a:custGeom>
              <a:noFill/>
              <a:ln>
                <a:noFill/>
              </a:ln>
              <a:extLst>
                <a:ext uri="{909E8E84-426E-40DD-AFC4-6F175D3DCCD1}">
                  <a14:hiddenFill xmlns:a14="http://schemas.microsoft.com/office/drawing/2010/main">
                    <a:solidFill>
                      <a:srgbClr val="F3F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59" name="Freeform 163"/>
              <p:cNvSpPr>
                <a:spLocks/>
              </p:cNvSpPr>
              <p:nvPr/>
            </p:nvSpPr>
            <p:spPr bwMode="auto">
              <a:xfrm>
                <a:off x="1124" y="885"/>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F3F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0" name="Freeform 164"/>
              <p:cNvSpPr>
                <a:spLocks/>
              </p:cNvSpPr>
              <p:nvPr/>
            </p:nvSpPr>
            <p:spPr bwMode="auto">
              <a:xfrm>
                <a:off x="1124" y="882"/>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F2F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1" name="Freeform 165"/>
              <p:cNvSpPr>
                <a:spLocks/>
              </p:cNvSpPr>
              <p:nvPr/>
            </p:nvSpPr>
            <p:spPr bwMode="auto">
              <a:xfrm>
                <a:off x="1124" y="882"/>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F1F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2" name="Freeform 166"/>
              <p:cNvSpPr>
                <a:spLocks/>
              </p:cNvSpPr>
              <p:nvPr/>
            </p:nvSpPr>
            <p:spPr bwMode="auto">
              <a:xfrm>
                <a:off x="1124" y="882"/>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F0F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3" name="Freeform 167"/>
              <p:cNvSpPr>
                <a:spLocks/>
              </p:cNvSpPr>
              <p:nvPr/>
            </p:nvSpPr>
            <p:spPr bwMode="auto">
              <a:xfrm>
                <a:off x="1124" y="879"/>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EFF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4" name="Freeform 168"/>
              <p:cNvSpPr>
                <a:spLocks/>
              </p:cNvSpPr>
              <p:nvPr/>
            </p:nvSpPr>
            <p:spPr bwMode="auto">
              <a:xfrm>
                <a:off x="1124" y="87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EEF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5" name="Freeform 169"/>
              <p:cNvSpPr>
                <a:spLocks/>
              </p:cNvSpPr>
              <p:nvPr/>
            </p:nvSpPr>
            <p:spPr bwMode="auto">
              <a:xfrm>
                <a:off x="1124" y="87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EDF2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6" name="Freeform 170"/>
              <p:cNvSpPr>
                <a:spLocks/>
              </p:cNvSpPr>
              <p:nvPr/>
            </p:nvSpPr>
            <p:spPr bwMode="auto">
              <a:xfrm>
                <a:off x="1124" y="876"/>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ECF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7" name="Freeform 171"/>
              <p:cNvSpPr>
                <a:spLocks/>
              </p:cNvSpPr>
              <p:nvPr/>
            </p:nvSpPr>
            <p:spPr bwMode="auto">
              <a:xfrm>
                <a:off x="1124" y="873"/>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EBF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8" name="Freeform 172"/>
              <p:cNvSpPr>
                <a:spLocks/>
              </p:cNvSpPr>
              <p:nvPr/>
            </p:nvSpPr>
            <p:spPr bwMode="auto">
              <a:xfrm>
                <a:off x="1124" y="87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EAF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69" name="Freeform 173"/>
              <p:cNvSpPr>
                <a:spLocks/>
              </p:cNvSpPr>
              <p:nvPr/>
            </p:nvSpPr>
            <p:spPr bwMode="auto">
              <a:xfrm>
                <a:off x="1124" y="87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E9EF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0" name="Freeform 174"/>
              <p:cNvSpPr>
                <a:spLocks/>
              </p:cNvSpPr>
              <p:nvPr/>
            </p:nvSpPr>
            <p:spPr bwMode="auto">
              <a:xfrm>
                <a:off x="1124" y="870"/>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E8E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1" name="Freeform 175"/>
              <p:cNvSpPr>
                <a:spLocks/>
              </p:cNvSpPr>
              <p:nvPr/>
            </p:nvSpPr>
            <p:spPr bwMode="auto">
              <a:xfrm>
                <a:off x="1124" y="87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E7E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2" name="Freeform 176"/>
              <p:cNvSpPr>
                <a:spLocks/>
              </p:cNvSpPr>
              <p:nvPr/>
            </p:nvSpPr>
            <p:spPr bwMode="auto">
              <a:xfrm>
                <a:off x="1124" y="867"/>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E6ED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3" name="Freeform 177"/>
              <p:cNvSpPr>
                <a:spLocks/>
              </p:cNvSpPr>
              <p:nvPr/>
            </p:nvSpPr>
            <p:spPr bwMode="auto">
              <a:xfrm>
                <a:off x="1124" y="867"/>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E5EC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4" name="Freeform 178"/>
              <p:cNvSpPr>
                <a:spLocks/>
              </p:cNvSpPr>
              <p:nvPr/>
            </p:nvSpPr>
            <p:spPr bwMode="auto">
              <a:xfrm>
                <a:off x="1124" y="867"/>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E4EC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5" name="Freeform 179"/>
              <p:cNvSpPr>
                <a:spLocks/>
              </p:cNvSpPr>
              <p:nvPr/>
            </p:nvSpPr>
            <p:spPr bwMode="auto">
              <a:xfrm>
                <a:off x="1124" y="864"/>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E3EB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6" name="Freeform 180"/>
              <p:cNvSpPr>
                <a:spLocks/>
              </p:cNvSpPr>
              <p:nvPr/>
            </p:nvSpPr>
            <p:spPr bwMode="auto">
              <a:xfrm>
                <a:off x="1124" y="864"/>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E2EA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7" name="Freeform 181"/>
              <p:cNvSpPr>
                <a:spLocks/>
              </p:cNvSpPr>
              <p:nvPr/>
            </p:nvSpPr>
            <p:spPr bwMode="auto">
              <a:xfrm>
                <a:off x="1124" y="861"/>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E1EA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8" name="Freeform 182"/>
              <p:cNvSpPr>
                <a:spLocks/>
              </p:cNvSpPr>
              <p:nvPr/>
            </p:nvSpPr>
            <p:spPr bwMode="auto">
              <a:xfrm>
                <a:off x="1124" y="861"/>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E0E9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79" name="Freeform 183"/>
              <p:cNvSpPr>
                <a:spLocks/>
              </p:cNvSpPr>
              <p:nvPr/>
            </p:nvSpPr>
            <p:spPr bwMode="auto">
              <a:xfrm>
                <a:off x="1124" y="861"/>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FE8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0" name="Freeform 184"/>
              <p:cNvSpPr>
                <a:spLocks/>
              </p:cNvSpPr>
              <p:nvPr/>
            </p:nvSpPr>
            <p:spPr bwMode="auto">
              <a:xfrm>
                <a:off x="1124" y="858"/>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DEE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1" name="Freeform 185"/>
              <p:cNvSpPr>
                <a:spLocks/>
              </p:cNvSpPr>
              <p:nvPr/>
            </p:nvSpPr>
            <p:spPr bwMode="auto">
              <a:xfrm>
                <a:off x="1124" y="858"/>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DE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2" name="Freeform 186"/>
              <p:cNvSpPr>
                <a:spLocks/>
              </p:cNvSpPr>
              <p:nvPr/>
            </p:nvSpPr>
            <p:spPr bwMode="auto">
              <a:xfrm>
                <a:off x="1124" y="858"/>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CE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3" name="Freeform 187"/>
              <p:cNvSpPr>
                <a:spLocks/>
              </p:cNvSpPr>
              <p:nvPr/>
            </p:nvSpPr>
            <p:spPr bwMode="auto">
              <a:xfrm>
                <a:off x="1124" y="855"/>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DBE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4" name="Freeform 188"/>
              <p:cNvSpPr>
                <a:spLocks/>
              </p:cNvSpPr>
              <p:nvPr/>
            </p:nvSpPr>
            <p:spPr bwMode="auto">
              <a:xfrm>
                <a:off x="1124" y="852"/>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DAE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5" name="Freeform 189"/>
              <p:cNvSpPr>
                <a:spLocks/>
              </p:cNvSpPr>
              <p:nvPr/>
            </p:nvSpPr>
            <p:spPr bwMode="auto">
              <a:xfrm>
                <a:off x="1124" y="852"/>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9E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6" name="Freeform 190"/>
              <p:cNvSpPr>
                <a:spLocks/>
              </p:cNvSpPr>
              <p:nvPr/>
            </p:nvSpPr>
            <p:spPr bwMode="auto">
              <a:xfrm>
                <a:off x="1124" y="852"/>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8E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7" name="Freeform 191"/>
              <p:cNvSpPr>
                <a:spLocks/>
              </p:cNvSpPr>
              <p:nvPr/>
            </p:nvSpPr>
            <p:spPr bwMode="auto">
              <a:xfrm>
                <a:off x="1124" y="849"/>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D7E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8" name="Freeform 192"/>
              <p:cNvSpPr>
                <a:spLocks/>
              </p:cNvSpPr>
              <p:nvPr/>
            </p:nvSpPr>
            <p:spPr bwMode="auto">
              <a:xfrm>
                <a:off x="1124" y="84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6E2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89" name="Freeform 193"/>
              <p:cNvSpPr>
                <a:spLocks/>
              </p:cNvSpPr>
              <p:nvPr/>
            </p:nvSpPr>
            <p:spPr bwMode="auto">
              <a:xfrm>
                <a:off x="1124" y="846"/>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D5E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0" name="Freeform 194"/>
              <p:cNvSpPr>
                <a:spLocks/>
              </p:cNvSpPr>
              <p:nvPr/>
            </p:nvSpPr>
            <p:spPr bwMode="auto">
              <a:xfrm>
                <a:off x="1124" y="846"/>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4E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1" name="Freeform 195"/>
              <p:cNvSpPr>
                <a:spLocks/>
              </p:cNvSpPr>
              <p:nvPr/>
            </p:nvSpPr>
            <p:spPr bwMode="auto">
              <a:xfrm>
                <a:off x="1124" y="846"/>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3E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2" name="Freeform 196"/>
              <p:cNvSpPr>
                <a:spLocks/>
              </p:cNvSpPr>
              <p:nvPr/>
            </p:nvSpPr>
            <p:spPr bwMode="auto">
              <a:xfrm>
                <a:off x="1124" y="843"/>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D2DF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3" name="Freeform 197"/>
              <p:cNvSpPr>
                <a:spLocks/>
              </p:cNvSpPr>
              <p:nvPr/>
            </p:nvSpPr>
            <p:spPr bwMode="auto">
              <a:xfrm>
                <a:off x="1124" y="84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1D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4" name="Freeform 198"/>
              <p:cNvSpPr>
                <a:spLocks/>
              </p:cNvSpPr>
              <p:nvPr/>
            </p:nvSpPr>
            <p:spPr bwMode="auto">
              <a:xfrm>
                <a:off x="1124" y="84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D0D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5" name="Freeform 199"/>
              <p:cNvSpPr>
                <a:spLocks/>
              </p:cNvSpPr>
              <p:nvPr/>
            </p:nvSpPr>
            <p:spPr bwMode="auto">
              <a:xfrm>
                <a:off x="1124" y="840"/>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CFDD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6" name="Freeform 200"/>
              <p:cNvSpPr>
                <a:spLocks/>
              </p:cNvSpPr>
              <p:nvPr/>
            </p:nvSpPr>
            <p:spPr bwMode="auto">
              <a:xfrm>
                <a:off x="1124" y="84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CEDC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7" name="Freeform 201"/>
              <p:cNvSpPr>
                <a:spLocks/>
              </p:cNvSpPr>
              <p:nvPr/>
            </p:nvSpPr>
            <p:spPr bwMode="auto">
              <a:xfrm>
                <a:off x="1124" y="837"/>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CDDB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8" name="Freeform 202"/>
              <p:cNvSpPr>
                <a:spLocks/>
              </p:cNvSpPr>
              <p:nvPr/>
            </p:nvSpPr>
            <p:spPr bwMode="auto">
              <a:xfrm>
                <a:off x="1124" y="837"/>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CCDB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099" name="Freeform 203"/>
              <p:cNvSpPr>
                <a:spLocks/>
              </p:cNvSpPr>
              <p:nvPr/>
            </p:nvSpPr>
            <p:spPr bwMode="auto">
              <a:xfrm>
                <a:off x="1124" y="837"/>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CBDA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0" name="Freeform 204"/>
              <p:cNvSpPr>
                <a:spLocks/>
              </p:cNvSpPr>
              <p:nvPr/>
            </p:nvSpPr>
            <p:spPr bwMode="auto">
              <a:xfrm>
                <a:off x="1124" y="834"/>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CAD9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1" name="Freeform 205"/>
              <p:cNvSpPr>
                <a:spLocks/>
              </p:cNvSpPr>
              <p:nvPr/>
            </p:nvSpPr>
            <p:spPr bwMode="auto">
              <a:xfrm>
                <a:off x="1124" y="830"/>
                <a:ext cx="3459" cy="4"/>
              </a:xfrm>
              <a:custGeom>
                <a:avLst/>
                <a:gdLst>
                  <a:gd name="T0" fmla="*/ 0 w 3459"/>
                  <a:gd name="T1" fmla="*/ 0 h 4"/>
                  <a:gd name="T2" fmla="*/ 3459 w 3459"/>
                  <a:gd name="T3" fmla="*/ 0 h 4"/>
                  <a:gd name="T4" fmla="*/ 3459 w 3459"/>
                  <a:gd name="T5" fmla="*/ 4 h 4"/>
                  <a:gd name="T6" fmla="*/ 0 w 3459"/>
                  <a:gd name="T7" fmla="*/ 4 h 4"/>
                  <a:gd name="T8" fmla="*/ 0 w 3459"/>
                  <a:gd name="T9" fmla="*/ 0 h 4"/>
                  <a:gd name="T10" fmla="*/ 0 w 3459"/>
                  <a:gd name="T11" fmla="*/ 0 h 4"/>
                </a:gdLst>
                <a:ahLst/>
                <a:cxnLst>
                  <a:cxn ang="0">
                    <a:pos x="T0" y="T1"/>
                  </a:cxn>
                  <a:cxn ang="0">
                    <a:pos x="T2" y="T3"/>
                  </a:cxn>
                  <a:cxn ang="0">
                    <a:pos x="T4" y="T5"/>
                  </a:cxn>
                  <a:cxn ang="0">
                    <a:pos x="T6" y="T7"/>
                  </a:cxn>
                  <a:cxn ang="0">
                    <a:pos x="T8" y="T9"/>
                  </a:cxn>
                  <a:cxn ang="0">
                    <a:pos x="T10" y="T11"/>
                  </a:cxn>
                </a:cxnLst>
                <a:rect l="0" t="0" r="r" b="b"/>
                <a:pathLst>
                  <a:path w="3459" h="4">
                    <a:moveTo>
                      <a:pt x="0" y="0"/>
                    </a:moveTo>
                    <a:lnTo>
                      <a:pt x="3459" y="0"/>
                    </a:lnTo>
                    <a:lnTo>
                      <a:pt x="3459" y="4"/>
                    </a:lnTo>
                    <a:lnTo>
                      <a:pt x="0" y="4"/>
                    </a:lnTo>
                    <a:lnTo>
                      <a:pt x="0" y="0"/>
                    </a:lnTo>
                    <a:lnTo>
                      <a:pt x="0" y="0"/>
                    </a:lnTo>
                    <a:close/>
                  </a:path>
                </a:pathLst>
              </a:custGeom>
              <a:noFill/>
              <a:ln>
                <a:noFill/>
              </a:ln>
              <a:extLst>
                <a:ext uri="{909E8E84-426E-40DD-AFC4-6F175D3DCCD1}">
                  <a14:hiddenFill xmlns:a14="http://schemas.microsoft.com/office/drawing/2010/main">
                    <a:solidFill>
                      <a:srgbClr val="C9D9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2" name="Freeform 206"/>
              <p:cNvSpPr>
                <a:spLocks/>
              </p:cNvSpPr>
              <p:nvPr/>
            </p:nvSpPr>
            <p:spPr bwMode="auto">
              <a:xfrm>
                <a:off x="1124" y="83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C8D8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3" name="Freeform 207"/>
              <p:cNvSpPr>
                <a:spLocks/>
              </p:cNvSpPr>
              <p:nvPr/>
            </p:nvSpPr>
            <p:spPr bwMode="auto">
              <a:xfrm>
                <a:off x="1124" y="83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C7D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4" name="Freeform 208"/>
              <p:cNvSpPr>
                <a:spLocks/>
              </p:cNvSpPr>
              <p:nvPr/>
            </p:nvSpPr>
            <p:spPr bwMode="auto">
              <a:xfrm>
                <a:off x="1124" y="827"/>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C6D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5" name="Freeform 209"/>
              <p:cNvSpPr>
                <a:spLocks/>
              </p:cNvSpPr>
              <p:nvPr/>
            </p:nvSpPr>
            <p:spPr bwMode="auto">
              <a:xfrm>
                <a:off x="1124" y="827"/>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C5D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6" name="Freeform 210"/>
              <p:cNvSpPr>
                <a:spLocks/>
              </p:cNvSpPr>
              <p:nvPr/>
            </p:nvSpPr>
            <p:spPr bwMode="auto">
              <a:xfrm>
                <a:off x="1124" y="827"/>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C4D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7" name="Freeform 211"/>
              <p:cNvSpPr>
                <a:spLocks/>
              </p:cNvSpPr>
              <p:nvPr/>
            </p:nvSpPr>
            <p:spPr bwMode="auto">
              <a:xfrm>
                <a:off x="1124" y="824"/>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C3D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8" name="Freeform 212"/>
              <p:cNvSpPr>
                <a:spLocks/>
              </p:cNvSpPr>
              <p:nvPr/>
            </p:nvSpPr>
            <p:spPr bwMode="auto">
              <a:xfrm>
                <a:off x="1124" y="824"/>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C2D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09" name="Freeform 213"/>
              <p:cNvSpPr>
                <a:spLocks/>
              </p:cNvSpPr>
              <p:nvPr/>
            </p:nvSpPr>
            <p:spPr bwMode="auto">
              <a:xfrm>
                <a:off x="1124" y="821"/>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C1D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0" name="Freeform 214"/>
              <p:cNvSpPr>
                <a:spLocks/>
              </p:cNvSpPr>
              <p:nvPr/>
            </p:nvSpPr>
            <p:spPr bwMode="auto">
              <a:xfrm>
                <a:off x="1124" y="821"/>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C0D2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1" name="Freeform 215"/>
              <p:cNvSpPr>
                <a:spLocks/>
              </p:cNvSpPr>
              <p:nvPr/>
            </p:nvSpPr>
            <p:spPr bwMode="auto">
              <a:xfrm>
                <a:off x="1124" y="821"/>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BFD2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2" name="Freeform 216"/>
              <p:cNvSpPr>
                <a:spLocks/>
              </p:cNvSpPr>
              <p:nvPr/>
            </p:nvSpPr>
            <p:spPr bwMode="auto">
              <a:xfrm>
                <a:off x="1124" y="818"/>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BED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3" name="Freeform 217"/>
              <p:cNvSpPr>
                <a:spLocks/>
              </p:cNvSpPr>
              <p:nvPr/>
            </p:nvSpPr>
            <p:spPr bwMode="auto">
              <a:xfrm>
                <a:off x="1124" y="818"/>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BDD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4" name="Freeform 218"/>
              <p:cNvSpPr>
                <a:spLocks/>
              </p:cNvSpPr>
              <p:nvPr/>
            </p:nvSpPr>
            <p:spPr bwMode="auto">
              <a:xfrm>
                <a:off x="1124" y="815"/>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BCD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5" name="Freeform 219"/>
              <p:cNvSpPr>
                <a:spLocks/>
              </p:cNvSpPr>
              <p:nvPr/>
            </p:nvSpPr>
            <p:spPr bwMode="auto">
              <a:xfrm>
                <a:off x="1124" y="815"/>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BBCF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6" name="Freeform 220"/>
              <p:cNvSpPr>
                <a:spLocks/>
              </p:cNvSpPr>
              <p:nvPr/>
            </p:nvSpPr>
            <p:spPr bwMode="auto">
              <a:xfrm>
                <a:off x="1124" y="815"/>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BAC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7" name="Freeform 221"/>
              <p:cNvSpPr>
                <a:spLocks/>
              </p:cNvSpPr>
              <p:nvPr/>
            </p:nvSpPr>
            <p:spPr bwMode="auto">
              <a:xfrm>
                <a:off x="1124" y="812"/>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B9CD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8" name="Freeform 222"/>
              <p:cNvSpPr>
                <a:spLocks/>
              </p:cNvSpPr>
              <p:nvPr/>
            </p:nvSpPr>
            <p:spPr bwMode="auto">
              <a:xfrm>
                <a:off x="1124" y="809"/>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B8CD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19" name="Freeform 223"/>
              <p:cNvSpPr>
                <a:spLocks/>
              </p:cNvSpPr>
              <p:nvPr/>
            </p:nvSpPr>
            <p:spPr bwMode="auto">
              <a:xfrm>
                <a:off x="1124" y="80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B7CC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0" name="Freeform 224"/>
              <p:cNvSpPr>
                <a:spLocks/>
              </p:cNvSpPr>
              <p:nvPr/>
            </p:nvSpPr>
            <p:spPr bwMode="auto">
              <a:xfrm>
                <a:off x="1124" y="80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B6CB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1" name="Freeform 225"/>
              <p:cNvSpPr>
                <a:spLocks/>
              </p:cNvSpPr>
              <p:nvPr/>
            </p:nvSpPr>
            <p:spPr bwMode="auto">
              <a:xfrm>
                <a:off x="1124" y="806"/>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B5CB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2" name="Freeform 226"/>
              <p:cNvSpPr>
                <a:spLocks/>
              </p:cNvSpPr>
              <p:nvPr/>
            </p:nvSpPr>
            <p:spPr bwMode="auto">
              <a:xfrm>
                <a:off x="1124" y="806"/>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B4CA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3" name="Freeform 227"/>
              <p:cNvSpPr>
                <a:spLocks/>
              </p:cNvSpPr>
              <p:nvPr/>
            </p:nvSpPr>
            <p:spPr bwMode="auto">
              <a:xfrm>
                <a:off x="1124" y="806"/>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B3C9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4" name="Freeform 228"/>
              <p:cNvSpPr>
                <a:spLocks/>
              </p:cNvSpPr>
              <p:nvPr/>
            </p:nvSpPr>
            <p:spPr bwMode="auto">
              <a:xfrm>
                <a:off x="1124" y="803"/>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B2C9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5" name="Freeform 229"/>
              <p:cNvSpPr>
                <a:spLocks/>
              </p:cNvSpPr>
              <p:nvPr/>
            </p:nvSpPr>
            <p:spPr bwMode="auto">
              <a:xfrm>
                <a:off x="1124" y="80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B1C8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6" name="Freeform 230"/>
              <p:cNvSpPr>
                <a:spLocks/>
              </p:cNvSpPr>
              <p:nvPr/>
            </p:nvSpPr>
            <p:spPr bwMode="auto">
              <a:xfrm>
                <a:off x="1124" y="800"/>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B0C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7" name="Freeform 231"/>
              <p:cNvSpPr>
                <a:spLocks/>
              </p:cNvSpPr>
              <p:nvPr/>
            </p:nvSpPr>
            <p:spPr bwMode="auto">
              <a:xfrm>
                <a:off x="1124" y="80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FC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8" name="Freeform 232"/>
              <p:cNvSpPr>
                <a:spLocks/>
              </p:cNvSpPr>
              <p:nvPr/>
            </p:nvSpPr>
            <p:spPr bwMode="auto">
              <a:xfrm>
                <a:off x="1124" y="80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EC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29" name="Freeform 233"/>
              <p:cNvSpPr>
                <a:spLocks/>
              </p:cNvSpPr>
              <p:nvPr/>
            </p:nvSpPr>
            <p:spPr bwMode="auto">
              <a:xfrm>
                <a:off x="1124" y="797"/>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ADC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0" name="Freeform 234"/>
              <p:cNvSpPr>
                <a:spLocks/>
              </p:cNvSpPr>
              <p:nvPr/>
            </p:nvSpPr>
            <p:spPr bwMode="auto">
              <a:xfrm>
                <a:off x="1124" y="794"/>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ACC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1" name="Freeform 235"/>
              <p:cNvSpPr>
                <a:spLocks/>
              </p:cNvSpPr>
              <p:nvPr/>
            </p:nvSpPr>
            <p:spPr bwMode="auto">
              <a:xfrm>
                <a:off x="1124" y="794"/>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BC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2" name="Freeform 236"/>
              <p:cNvSpPr>
                <a:spLocks/>
              </p:cNvSpPr>
              <p:nvPr/>
            </p:nvSpPr>
            <p:spPr bwMode="auto">
              <a:xfrm>
                <a:off x="1124" y="794"/>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AC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3" name="Freeform 237"/>
              <p:cNvSpPr>
                <a:spLocks/>
              </p:cNvSpPr>
              <p:nvPr/>
            </p:nvSpPr>
            <p:spPr bwMode="auto">
              <a:xfrm>
                <a:off x="1124" y="794"/>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9C2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4" name="Freeform 238"/>
              <p:cNvSpPr>
                <a:spLocks/>
              </p:cNvSpPr>
              <p:nvPr/>
            </p:nvSpPr>
            <p:spPr bwMode="auto">
              <a:xfrm>
                <a:off x="1124" y="791"/>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A8C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5" name="Freeform 239"/>
              <p:cNvSpPr>
                <a:spLocks/>
              </p:cNvSpPr>
              <p:nvPr/>
            </p:nvSpPr>
            <p:spPr bwMode="auto">
              <a:xfrm>
                <a:off x="1124" y="791"/>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7C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6" name="Freeform 240"/>
              <p:cNvSpPr>
                <a:spLocks/>
              </p:cNvSpPr>
              <p:nvPr/>
            </p:nvSpPr>
            <p:spPr bwMode="auto">
              <a:xfrm>
                <a:off x="1124" y="791"/>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6C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7" name="Freeform 241"/>
              <p:cNvSpPr>
                <a:spLocks/>
              </p:cNvSpPr>
              <p:nvPr/>
            </p:nvSpPr>
            <p:spPr bwMode="auto">
              <a:xfrm>
                <a:off x="1124" y="788"/>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A5BF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8" name="Freeform 242"/>
              <p:cNvSpPr>
                <a:spLocks/>
              </p:cNvSpPr>
              <p:nvPr/>
            </p:nvSpPr>
            <p:spPr bwMode="auto">
              <a:xfrm>
                <a:off x="1124" y="785"/>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A4BF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39" name="Freeform 243"/>
              <p:cNvSpPr>
                <a:spLocks/>
              </p:cNvSpPr>
              <p:nvPr/>
            </p:nvSpPr>
            <p:spPr bwMode="auto">
              <a:xfrm>
                <a:off x="1124" y="785"/>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3B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0" name="Freeform 244"/>
              <p:cNvSpPr>
                <a:spLocks/>
              </p:cNvSpPr>
              <p:nvPr/>
            </p:nvSpPr>
            <p:spPr bwMode="auto">
              <a:xfrm>
                <a:off x="1124" y="785"/>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3BD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1" name="Freeform 245"/>
              <p:cNvSpPr>
                <a:spLocks/>
              </p:cNvSpPr>
              <p:nvPr/>
            </p:nvSpPr>
            <p:spPr bwMode="auto">
              <a:xfrm>
                <a:off x="1124" y="782"/>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A2BD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2" name="Freeform 246"/>
              <p:cNvSpPr>
                <a:spLocks/>
              </p:cNvSpPr>
              <p:nvPr/>
            </p:nvSpPr>
            <p:spPr bwMode="auto">
              <a:xfrm>
                <a:off x="1124" y="782"/>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A1BC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3" name="Freeform 247"/>
              <p:cNvSpPr>
                <a:spLocks/>
              </p:cNvSpPr>
              <p:nvPr/>
            </p:nvSpPr>
            <p:spPr bwMode="auto">
              <a:xfrm>
                <a:off x="1124" y="779"/>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A0BB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4" name="Freeform 248"/>
              <p:cNvSpPr>
                <a:spLocks/>
              </p:cNvSpPr>
              <p:nvPr/>
            </p:nvSpPr>
            <p:spPr bwMode="auto">
              <a:xfrm>
                <a:off x="1124" y="77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FBA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5" name="Freeform 249"/>
              <p:cNvSpPr>
                <a:spLocks/>
              </p:cNvSpPr>
              <p:nvPr/>
            </p:nvSpPr>
            <p:spPr bwMode="auto">
              <a:xfrm>
                <a:off x="1124" y="77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EBA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6" name="Freeform 250"/>
              <p:cNvSpPr>
                <a:spLocks/>
              </p:cNvSpPr>
              <p:nvPr/>
            </p:nvSpPr>
            <p:spPr bwMode="auto">
              <a:xfrm>
                <a:off x="1124" y="776"/>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9DB9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7" name="Freeform 251"/>
              <p:cNvSpPr>
                <a:spLocks/>
              </p:cNvSpPr>
              <p:nvPr/>
            </p:nvSpPr>
            <p:spPr bwMode="auto">
              <a:xfrm>
                <a:off x="1124" y="773"/>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9CB8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8" name="Freeform 252"/>
              <p:cNvSpPr>
                <a:spLocks/>
              </p:cNvSpPr>
              <p:nvPr/>
            </p:nvSpPr>
            <p:spPr bwMode="auto">
              <a:xfrm>
                <a:off x="1124" y="77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BB8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49" name="Freeform 253"/>
              <p:cNvSpPr>
                <a:spLocks/>
              </p:cNvSpPr>
              <p:nvPr/>
            </p:nvSpPr>
            <p:spPr bwMode="auto">
              <a:xfrm>
                <a:off x="1124" y="77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AB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0" name="Freeform 254"/>
              <p:cNvSpPr>
                <a:spLocks/>
              </p:cNvSpPr>
              <p:nvPr/>
            </p:nvSpPr>
            <p:spPr bwMode="auto">
              <a:xfrm>
                <a:off x="1124" y="770"/>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99B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1" name="Freeform 255"/>
              <p:cNvSpPr>
                <a:spLocks/>
              </p:cNvSpPr>
              <p:nvPr/>
            </p:nvSpPr>
            <p:spPr bwMode="auto">
              <a:xfrm>
                <a:off x="1124" y="77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8B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2" name="Freeform 256"/>
              <p:cNvSpPr>
                <a:spLocks/>
              </p:cNvSpPr>
              <p:nvPr/>
            </p:nvSpPr>
            <p:spPr bwMode="auto">
              <a:xfrm>
                <a:off x="1124" y="77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7B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3" name="Freeform 257"/>
              <p:cNvSpPr>
                <a:spLocks/>
              </p:cNvSpPr>
              <p:nvPr/>
            </p:nvSpPr>
            <p:spPr bwMode="auto">
              <a:xfrm>
                <a:off x="1124" y="77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6B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4" name="Freeform 258"/>
              <p:cNvSpPr>
                <a:spLocks/>
              </p:cNvSpPr>
              <p:nvPr/>
            </p:nvSpPr>
            <p:spPr bwMode="auto">
              <a:xfrm>
                <a:off x="1124" y="767"/>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95B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5" name="Freeform 259"/>
              <p:cNvSpPr>
                <a:spLocks/>
              </p:cNvSpPr>
              <p:nvPr/>
            </p:nvSpPr>
            <p:spPr bwMode="auto">
              <a:xfrm>
                <a:off x="1124" y="764"/>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94B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6" name="Freeform 260"/>
              <p:cNvSpPr>
                <a:spLocks/>
              </p:cNvSpPr>
              <p:nvPr/>
            </p:nvSpPr>
            <p:spPr bwMode="auto">
              <a:xfrm>
                <a:off x="1124" y="764"/>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3B2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7" name="Freeform 261"/>
              <p:cNvSpPr>
                <a:spLocks/>
              </p:cNvSpPr>
              <p:nvPr/>
            </p:nvSpPr>
            <p:spPr bwMode="auto">
              <a:xfrm>
                <a:off x="1124" y="764"/>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2B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8" name="Freeform 262"/>
              <p:cNvSpPr>
                <a:spLocks/>
              </p:cNvSpPr>
              <p:nvPr/>
            </p:nvSpPr>
            <p:spPr bwMode="auto">
              <a:xfrm>
                <a:off x="1124" y="761"/>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91B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59" name="Freeform 263"/>
              <p:cNvSpPr>
                <a:spLocks/>
              </p:cNvSpPr>
              <p:nvPr/>
            </p:nvSpPr>
            <p:spPr bwMode="auto">
              <a:xfrm>
                <a:off x="1124" y="761"/>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90B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0" name="Freeform 264"/>
              <p:cNvSpPr>
                <a:spLocks/>
              </p:cNvSpPr>
              <p:nvPr/>
            </p:nvSpPr>
            <p:spPr bwMode="auto">
              <a:xfrm>
                <a:off x="1124" y="758"/>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8FAF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1" name="Freeform 265"/>
              <p:cNvSpPr>
                <a:spLocks/>
              </p:cNvSpPr>
              <p:nvPr/>
            </p:nvSpPr>
            <p:spPr bwMode="auto">
              <a:xfrm>
                <a:off x="1124" y="758"/>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8EA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2" name="Freeform 266"/>
              <p:cNvSpPr>
                <a:spLocks/>
              </p:cNvSpPr>
              <p:nvPr/>
            </p:nvSpPr>
            <p:spPr bwMode="auto">
              <a:xfrm>
                <a:off x="1124" y="758"/>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8DA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3" name="Freeform 267"/>
              <p:cNvSpPr>
                <a:spLocks/>
              </p:cNvSpPr>
              <p:nvPr/>
            </p:nvSpPr>
            <p:spPr bwMode="auto">
              <a:xfrm>
                <a:off x="1124" y="755"/>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8CAD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4" name="Freeform 268"/>
              <p:cNvSpPr>
                <a:spLocks/>
              </p:cNvSpPr>
              <p:nvPr/>
            </p:nvSpPr>
            <p:spPr bwMode="auto">
              <a:xfrm>
                <a:off x="1124" y="755"/>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8BAC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5" name="Freeform 269"/>
              <p:cNvSpPr>
                <a:spLocks/>
              </p:cNvSpPr>
              <p:nvPr/>
            </p:nvSpPr>
            <p:spPr bwMode="auto">
              <a:xfrm>
                <a:off x="1124" y="755"/>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8AAC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6" name="Freeform 270"/>
              <p:cNvSpPr>
                <a:spLocks/>
              </p:cNvSpPr>
              <p:nvPr/>
            </p:nvSpPr>
            <p:spPr bwMode="auto">
              <a:xfrm>
                <a:off x="1124" y="752"/>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89AB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7" name="Freeform 271"/>
              <p:cNvSpPr>
                <a:spLocks/>
              </p:cNvSpPr>
              <p:nvPr/>
            </p:nvSpPr>
            <p:spPr bwMode="auto">
              <a:xfrm>
                <a:off x="1124" y="749"/>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88AA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8" name="Freeform 272"/>
              <p:cNvSpPr>
                <a:spLocks/>
              </p:cNvSpPr>
              <p:nvPr/>
            </p:nvSpPr>
            <p:spPr bwMode="auto">
              <a:xfrm>
                <a:off x="1124" y="74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87AA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69" name="Freeform 273"/>
              <p:cNvSpPr>
                <a:spLocks/>
              </p:cNvSpPr>
              <p:nvPr/>
            </p:nvSpPr>
            <p:spPr bwMode="auto">
              <a:xfrm>
                <a:off x="1124" y="74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86A9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0" name="Freeform 274"/>
              <p:cNvSpPr>
                <a:spLocks/>
              </p:cNvSpPr>
              <p:nvPr/>
            </p:nvSpPr>
            <p:spPr bwMode="auto">
              <a:xfrm>
                <a:off x="1124" y="746"/>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85A8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1" name="Freeform 275"/>
              <p:cNvSpPr>
                <a:spLocks/>
              </p:cNvSpPr>
              <p:nvPr/>
            </p:nvSpPr>
            <p:spPr bwMode="auto">
              <a:xfrm>
                <a:off x="1124" y="746"/>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84A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2" name="Freeform 276"/>
              <p:cNvSpPr>
                <a:spLocks/>
              </p:cNvSpPr>
              <p:nvPr/>
            </p:nvSpPr>
            <p:spPr bwMode="auto">
              <a:xfrm>
                <a:off x="1124" y="743"/>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83A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3" name="Freeform 277"/>
              <p:cNvSpPr>
                <a:spLocks/>
              </p:cNvSpPr>
              <p:nvPr/>
            </p:nvSpPr>
            <p:spPr bwMode="auto">
              <a:xfrm>
                <a:off x="1124" y="74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82A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4" name="Freeform 278"/>
              <p:cNvSpPr>
                <a:spLocks/>
              </p:cNvSpPr>
              <p:nvPr/>
            </p:nvSpPr>
            <p:spPr bwMode="auto">
              <a:xfrm>
                <a:off x="1124" y="74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81A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5" name="Freeform 279"/>
              <p:cNvSpPr>
                <a:spLocks/>
              </p:cNvSpPr>
              <p:nvPr/>
            </p:nvSpPr>
            <p:spPr bwMode="auto">
              <a:xfrm>
                <a:off x="1124" y="740"/>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80A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6" name="Freeform 280"/>
              <p:cNvSpPr>
                <a:spLocks/>
              </p:cNvSpPr>
              <p:nvPr/>
            </p:nvSpPr>
            <p:spPr bwMode="auto">
              <a:xfrm>
                <a:off x="1124" y="740"/>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FA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7" name="Freeform 281"/>
              <p:cNvSpPr>
                <a:spLocks/>
              </p:cNvSpPr>
              <p:nvPr/>
            </p:nvSpPr>
            <p:spPr bwMode="auto">
              <a:xfrm>
                <a:off x="1124" y="737"/>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7EA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8" name="Freeform 282"/>
              <p:cNvSpPr>
                <a:spLocks/>
              </p:cNvSpPr>
              <p:nvPr/>
            </p:nvSpPr>
            <p:spPr bwMode="auto">
              <a:xfrm>
                <a:off x="1124" y="737"/>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DA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79" name="Freeform 283"/>
              <p:cNvSpPr>
                <a:spLocks/>
              </p:cNvSpPr>
              <p:nvPr/>
            </p:nvSpPr>
            <p:spPr bwMode="auto">
              <a:xfrm>
                <a:off x="1124" y="737"/>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CA2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0" name="Freeform 284"/>
              <p:cNvSpPr>
                <a:spLocks/>
              </p:cNvSpPr>
              <p:nvPr/>
            </p:nvSpPr>
            <p:spPr bwMode="auto">
              <a:xfrm>
                <a:off x="1124" y="734"/>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7BA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1" name="Freeform 285"/>
              <p:cNvSpPr>
                <a:spLocks/>
              </p:cNvSpPr>
              <p:nvPr/>
            </p:nvSpPr>
            <p:spPr bwMode="auto">
              <a:xfrm>
                <a:off x="1124" y="734"/>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AA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2" name="Freeform 286"/>
              <p:cNvSpPr>
                <a:spLocks/>
              </p:cNvSpPr>
              <p:nvPr/>
            </p:nvSpPr>
            <p:spPr bwMode="auto">
              <a:xfrm>
                <a:off x="1124" y="734"/>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9A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3" name="Freeform 287"/>
              <p:cNvSpPr>
                <a:spLocks/>
              </p:cNvSpPr>
              <p:nvPr/>
            </p:nvSpPr>
            <p:spPr bwMode="auto">
              <a:xfrm>
                <a:off x="1124" y="731"/>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789F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4" name="Freeform 288"/>
              <p:cNvSpPr>
                <a:spLocks/>
              </p:cNvSpPr>
              <p:nvPr/>
            </p:nvSpPr>
            <p:spPr bwMode="auto">
              <a:xfrm>
                <a:off x="1124" y="728"/>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779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5" name="Freeform 289"/>
              <p:cNvSpPr>
                <a:spLocks/>
              </p:cNvSpPr>
              <p:nvPr/>
            </p:nvSpPr>
            <p:spPr bwMode="auto">
              <a:xfrm>
                <a:off x="1124" y="728"/>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69E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6" name="Freeform 290"/>
              <p:cNvSpPr>
                <a:spLocks/>
              </p:cNvSpPr>
              <p:nvPr/>
            </p:nvSpPr>
            <p:spPr bwMode="auto">
              <a:xfrm>
                <a:off x="1124" y="728"/>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59D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7" name="Freeform 291"/>
              <p:cNvSpPr>
                <a:spLocks/>
              </p:cNvSpPr>
              <p:nvPr/>
            </p:nvSpPr>
            <p:spPr bwMode="auto">
              <a:xfrm>
                <a:off x="1124" y="725"/>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749C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8" name="Freeform 292"/>
              <p:cNvSpPr>
                <a:spLocks/>
              </p:cNvSpPr>
              <p:nvPr/>
            </p:nvSpPr>
            <p:spPr bwMode="auto">
              <a:xfrm>
                <a:off x="1124" y="725"/>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39C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89" name="Freeform 293"/>
              <p:cNvSpPr>
                <a:spLocks/>
              </p:cNvSpPr>
              <p:nvPr/>
            </p:nvSpPr>
            <p:spPr bwMode="auto">
              <a:xfrm>
                <a:off x="1124" y="722"/>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729B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0" name="Freeform 294"/>
              <p:cNvSpPr>
                <a:spLocks/>
              </p:cNvSpPr>
              <p:nvPr/>
            </p:nvSpPr>
            <p:spPr bwMode="auto">
              <a:xfrm>
                <a:off x="1124" y="722"/>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19A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1" name="Freeform 295"/>
              <p:cNvSpPr>
                <a:spLocks/>
              </p:cNvSpPr>
              <p:nvPr/>
            </p:nvSpPr>
            <p:spPr bwMode="auto">
              <a:xfrm>
                <a:off x="1124" y="722"/>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7099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2" name="Freeform 296"/>
              <p:cNvSpPr>
                <a:spLocks/>
              </p:cNvSpPr>
              <p:nvPr/>
            </p:nvSpPr>
            <p:spPr bwMode="auto">
              <a:xfrm>
                <a:off x="1124" y="719"/>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6F99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3" name="Freeform 297"/>
              <p:cNvSpPr>
                <a:spLocks/>
              </p:cNvSpPr>
              <p:nvPr/>
            </p:nvSpPr>
            <p:spPr bwMode="auto">
              <a:xfrm>
                <a:off x="1124" y="71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6E98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4" name="Freeform 298"/>
              <p:cNvSpPr>
                <a:spLocks/>
              </p:cNvSpPr>
              <p:nvPr/>
            </p:nvSpPr>
            <p:spPr bwMode="auto">
              <a:xfrm>
                <a:off x="1124" y="719"/>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6D9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5" name="Freeform 299"/>
              <p:cNvSpPr>
                <a:spLocks/>
              </p:cNvSpPr>
              <p:nvPr/>
            </p:nvSpPr>
            <p:spPr bwMode="auto">
              <a:xfrm>
                <a:off x="1124" y="716"/>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6C97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6" name="Freeform 300"/>
              <p:cNvSpPr>
                <a:spLocks/>
              </p:cNvSpPr>
              <p:nvPr/>
            </p:nvSpPr>
            <p:spPr bwMode="auto">
              <a:xfrm>
                <a:off x="1124" y="716"/>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6B96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7" name="Freeform 301"/>
              <p:cNvSpPr>
                <a:spLocks/>
              </p:cNvSpPr>
              <p:nvPr/>
            </p:nvSpPr>
            <p:spPr bwMode="auto">
              <a:xfrm>
                <a:off x="1124" y="712"/>
                <a:ext cx="3459" cy="4"/>
              </a:xfrm>
              <a:custGeom>
                <a:avLst/>
                <a:gdLst>
                  <a:gd name="T0" fmla="*/ 0 w 3459"/>
                  <a:gd name="T1" fmla="*/ 0 h 4"/>
                  <a:gd name="T2" fmla="*/ 3459 w 3459"/>
                  <a:gd name="T3" fmla="*/ 0 h 4"/>
                  <a:gd name="T4" fmla="*/ 3459 w 3459"/>
                  <a:gd name="T5" fmla="*/ 4 h 4"/>
                  <a:gd name="T6" fmla="*/ 0 w 3459"/>
                  <a:gd name="T7" fmla="*/ 4 h 4"/>
                  <a:gd name="T8" fmla="*/ 0 w 3459"/>
                  <a:gd name="T9" fmla="*/ 0 h 4"/>
                  <a:gd name="T10" fmla="*/ 0 w 3459"/>
                  <a:gd name="T11" fmla="*/ 0 h 4"/>
                </a:gdLst>
                <a:ahLst/>
                <a:cxnLst>
                  <a:cxn ang="0">
                    <a:pos x="T0" y="T1"/>
                  </a:cxn>
                  <a:cxn ang="0">
                    <a:pos x="T2" y="T3"/>
                  </a:cxn>
                  <a:cxn ang="0">
                    <a:pos x="T4" y="T5"/>
                  </a:cxn>
                  <a:cxn ang="0">
                    <a:pos x="T6" y="T7"/>
                  </a:cxn>
                  <a:cxn ang="0">
                    <a:pos x="T8" y="T9"/>
                  </a:cxn>
                  <a:cxn ang="0">
                    <a:pos x="T10" y="T11"/>
                  </a:cxn>
                </a:cxnLst>
                <a:rect l="0" t="0" r="r" b="b"/>
                <a:pathLst>
                  <a:path w="3459" h="4">
                    <a:moveTo>
                      <a:pt x="0" y="0"/>
                    </a:moveTo>
                    <a:lnTo>
                      <a:pt x="3459" y="0"/>
                    </a:lnTo>
                    <a:lnTo>
                      <a:pt x="3459" y="4"/>
                    </a:lnTo>
                    <a:lnTo>
                      <a:pt x="0" y="4"/>
                    </a:lnTo>
                    <a:lnTo>
                      <a:pt x="0" y="0"/>
                    </a:lnTo>
                    <a:lnTo>
                      <a:pt x="0" y="0"/>
                    </a:lnTo>
                    <a:close/>
                  </a:path>
                </a:pathLst>
              </a:custGeom>
              <a:noFill/>
              <a:ln>
                <a:noFill/>
              </a:ln>
              <a:extLst>
                <a:ext uri="{909E8E84-426E-40DD-AFC4-6F175D3DCCD1}">
                  <a14:hiddenFill xmlns:a14="http://schemas.microsoft.com/office/drawing/2010/main">
                    <a:solidFill>
                      <a:srgbClr val="6A95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8" name="Freeform 302"/>
              <p:cNvSpPr>
                <a:spLocks/>
              </p:cNvSpPr>
              <p:nvPr/>
            </p:nvSpPr>
            <p:spPr bwMode="auto">
              <a:xfrm>
                <a:off x="1124" y="712"/>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699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199" name="Freeform 303"/>
              <p:cNvSpPr>
                <a:spLocks/>
              </p:cNvSpPr>
              <p:nvPr/>
            </p:nvSpPr>
            <p:spPr bwMode="auto">
              <a:xfrm>
                <a:off x="1124" y="712"/>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6894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00" name="Freeform 304"/>
              <p:cNvSpPr>
                <a:spLocks/>
              </p:cNvSpPr>
              <p:nvPr/>
            </p:nvSpPr>
            <p:spPr bwMode="auto">
              <a:xfrm>
                <a:off x="1124" y="709"/>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6793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01" name="Freeform 305"/>
              <p:cNvSpPr>
                <a:spLocks/>
              </p:cNvSpPr>
              <p:nvPr/>
            </p:nvSpPr>
            <p:spPr bwMode="auto">
              <a:xfrm>
                <a:off x="1124" y="706"/>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6692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02" name="Freeform 306"/>
              <p:cNvSpPr>
                <a:spLocks/>
              </p:cNvSpPr>
              <p:nvPr/>
            </p:nvSpPr>
            <p:spPr bwMode="auto">
              <a:xfrm>
                <a:off x="1124" y="706"/>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6592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03" name="Freeform 307"/>
              <p:cNvSpPr>
                <a:spLocks/>
              </p:cNvSpPr>
              <p:nvPr/>
            </p:nvSpPr>
            <p:spPr bwMode="auto">
              <a:xfrm>
                <a:off x="1124" y="706"/>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6491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04" name="Freeform 308"/>
              <p:cNvSpPr>
                <a:spLocks/>
              </p:cNvSpPr>
              <p:nvPr/>
            </p:nvSpPr>
            <p:spPr bwMode="auto">
              <a:xfrm>
                <a:off x="1124" y="703"/>
                <a:ext cx="3459" cy="3"/>
              </a:xfrm>
              <a:custGeom>
                <a:avLst/>
                <a:gdLst>
                  <a:gd name="T0" fmla="*/ 0 w 3459"/>
                  <a:gd name="T1" fmla="*/ 0 h 3"/>
                  <a:gd name="T2" fmla="*/ 3459 w 3459"/>
                  <a:gd name="T3" fmla="*/ 0 h 3"/>
                  <a:gd name="T4" fmla="*/ 3459 w 3459"/>
                  <a:gd name="T5" fmla="*/ 3 h 3"/>
                  <a:gd name="T6" fmla="*/ 0 w 3459"/>
                  <a:gd name="T7" fmla="*/ 3 h 3"/>
                  <a:gd name="T8" fmla="*/ 0 w 3459"/>
                  <a:gd name="T9" fmla="*/ 0 h 3"/>
                  <a:gd name="T10" fmla="*/ 0 w 3459"/>
                  <a:gd name="T11" fmla="*/ 0 h 3"/>
                </a:gdLst>
                <a:ahLst/>
                <a:cxnLst>
                  <a:cxn ang="0">
                    <a:pos x="T0" y="T1"/>
                  </a:cxn>
                  <a:cxn ang="0">
                    <a:pos x="T2" y="T3"/>
                  </a:cxn>
                  <a:cxn ang="0">
                    <a:pos x="T4" y="T5"/>
                  </a:cxn>
                  <a:cxn ang="0">
                    <a:pos x="T6" y="T7"/>
                  </a:cxn>
                  <a:cxn ang="0">
                    <a:pos x="T8" y="T9"/>
                  </a:cxn>
                  <a:cxn ang="0">
                    <a:pos x="T10" y="T11"/>
                  </a:cxn>
                </a:cxnLst>
                <a:rect l="0" t="0" r="r" b="b"/>
                <a:pathLst>
                  <a:path w="3459" h="3">
                    <a:moveTo>
                      <a:pt x="0" y="0"/>
                    </a:moveTo>
                    <a:lnTo>
                      <a:pt x="3459" y="0"/>
                    </a:lnTo>
                    <a:lnTo>
                      <a:pt x="3459" y="3"/>
                    </a:lnTo>
                    <a:lnTo>
                      <a:pt x="0" y="3"/>
                    </a:lnTo>
                    <a:lnTo>
                      <a:pt x="0" y="0"/>
                    </a:lnTo>
                    <a:lnTo>
                      <a:pt x="0" y="0"/>
                    </a:lnTo>
                    <a:close/>
                  </a:path>
                </a:pathLst>
              </a:custGeom>
              <a:noFill/>
              <a:ln>
                <a:noFill/>
              </a:ln>
              <a:extLst>
                <a:ext uri="{909E8E84-426E-40DD-AFC4-6F175D3DCCD1}">
                  <a14:hiddenFill xmlns:a14="http://schemas.microsoft.com/office/drawing/2010/main">
                    <a:solidFill>
                      <a:srgbClr val="639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05" name="Freeform 309"/>
              <p:cNvSpPr>
                <a:spLocks/>
              </p:cNvSpPr>
              <p:nvPr/>
            </p:nvSpPr>
            <p:spPr bwMode="auto">
              <a:xfrm>
                <a:off x="1124" y="703"/>
                <a:ext cx="3459" cy="1"/>
              </a:xfrm>
              <a:custGeom>
                <a:avLst/>
                <a:gdLst>
                  <a:gd name="T0" fmla="*/ 0 w 3459"/>
                  <a:gd name="T1" fmla="*/ 3459 w 3459"/>
                  <a:gd name="T2" fmla="*/ 3459 w 3459"/>
                  <a:gd name="T3" fmla="*/ 0 w 3459"/>
                  <a:gd name="T4" fmla="*/ 0 w 3459"/>
                  <a:gd name="T5" fmla="*/ 0 w 3459"/>
                </a:gdLst>
                <a:ahLst/>
                <a:cxnLst>
                  <a:cxn ang="0">
                    <a:pos x="T0" y="0"/>
                  </a:cxn>
                  <a:cxn ang="0">
                    <a:pos x="T1" y="0"/>
                  </a:cxn>
                  <a:cxn ang="0">
                    <a:pos x="T2" y="0"/>
                  </a:cxn>
                  <a:cxn ang="0">
                    <a:pos x="T3" y="0"/>
                  </a:cxn>
                  <a:cxn ang="0">
                    <a:pos x="T4" y="0"/>
                  </a:cxn>
                  <a:cxn ang="0">
                    <a:pos x="T5" y="0"/>
                  </a:cxn>
                </a:cxnLst>
                <a:rect l="0" t="0" r="r" b="b"/>
                <a:pathLst>
                  <a:path w="3459">
                    <a:moveTo>
                      <a:pt x="0" y="0"/>
                    </a:moveTo>
                    <a:lnTo>
                      <a:pt x="3459" y="0"/>
                    </a:lnTo>
                    <a:lnTo>
                      <a:pt x="3459" y="0"/>
                    </a:lnTo>
                    <a:lnTo>
                      <a:pt x="0" y="0"/>
                    </a:lnTo>
                    <a:lnTo>
                      <a:pt x="0" y="0"/>
                    </a:lnTo>
                    <a:lnTo>
                      <a:pt x="0" y="0"/>
                    </a:lnTo>
                    <a:close/>
                  </a:path>
                </a:pathLst>
              </a:custGeom>
              <a:noFill/>
              <a:ln>
                <a:noFill/>
              </a:ln>
              <a:extLst>
                <a:ext uri="{909E8E84-426E-40DD-AFC4-6F175D3DCCD1}">
                  <a14:hiddenFill xmlns:a14="http://schemas.microsoft.com/office/drawing/2010/main">
                    <a:solidFill>
                      <a:srgbClr val="629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06" name="Freeform 310"/>
              <p:cNvSpPr>
                <a:spLocks/>
              </p:cNvSpPr>
              <p:nvPr/>
            </p:nvSpPr>
            <p:spPr bwMode="auto">
              <a:xfrm>
                <a:off x="1124" y="682"/>
                <a:ext cx="3459" cy="21"/>
              </a:xfrm>
              <a:custGeom>
                <a:avLst/>
                <a:gdLst>
                  <a:gd name="T0" fmla="*/ 0 w 3459"/>
                  <a:gd name="T1" fmla="*/ 0 h 21"/>
                  <a:gd name="T2" fmla="*/ 3459 w 3459"/>
                  <a:gd name="T3" fmla="*/ 0 h 21"/>
                  <a:gd name="T4" fmla="*/ 3459 w 3459"/>
                  <a:gd name="T5" fmla="*/ 21 h 21"/>
                  <a:gd name="T6" fmla="*/ 0 w 3459"/>
                  <a:gd name="T7" fmla="*/ 21 h 21"/>
                  <a:gd name="T8" fmla="*/ 0 w 3459"/>
                  <a:gd name="T9" fmla="*/ 0 h 21"/>
                  <a:gd name="T10" fmla="*/ 0 w 3459"/>
                  <a:gd name="T11" fmla="*/ 0 h 21"/>
                </a:gdLst>
                <a:ahLst/>
                <a:cxnLst>
                  <a:cxn ang="0">
                    <a:pos x="T0" y="T1"/>
                  </a:cxn>
                  <a:cxn ang="0">
                    <a:pos x="T2" y="T3"/>
                  </a:cxn>
                  <a:cxn ang="0">
                    <a:pos x="T4" y="T5"/>
                  </a:cxn>
                  <a:cxn ang="0">
                    <a:pos x="T6" y="T7"/>
                  </a:cxn>
                  <a:cxn ang="0">
                    <a:pos x="T8" y="T9"/>
                  </a:cxn>
                  <a:cxn ang="0">
                    <a:pos x="T10" y="T11"/>
                  </a:cxn>
                </a:cxnLst>
                <a:rect l="0" t="0" r="r" b="b"/>
                <a:pathLst>
                  <a:path w="3459" h="21">
                    <a:moveTo>
                      <a:pt x="0" y="0"/>
                    </a:moveTo>
                    <a:lnTo>
                      <a:pt x="3459" y="0"/>
                    </a:lnTo>
                    <a:lnTo>
                      <a:pt x="3459" y="21"/>
                    </a:lnTo>
                    <a:lnTo>
                      <a:pt x="0" y="21"/>
                    </a:lnTo>
                    <a:lnTo>
                      <a:pt x="0" y="0"/>
                    </a:lnTo>
                    <a:lnTo>
                      <a:pt x="0" y="0"/>
                    </a:lnTo>
                    <a:close/>
                  </a:path>
                </a:pathLst>
              </a:custGeom>
              <a:noFill/>
              <a:ln>
                <a:noFill/>
              </a:ln>
              <a:extLst>
                <a:ext uri="{909E8E84-426E-40DD-AFC4-6F175D3DCCD1}">
                  <a14:hiddenFill xmlns:a14="http://schemas.microsoft.com/office/drawing/2010/main">
                    <a:solidFill>
                      <a:srgbClr val="6290F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07" name="Rectangle 311"/>
              <p:cNvSpPr>
                <a:spLocks noChangeArrowheads="1"/>
              </p:cNvSpPr>
              <p:nvPr/>
            </p:nvSpPr>
            <p:spPr bwMode="auto">
              <a:xfrm>
                <a:off x="1177" y="717"/>
                <a:ext cx="313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a:solidFill>
                      <a:srgbClr val="063DE8"/>
                    </a:solidFill>
                    <a:latin typeface="Times" panose="02020603050405020304" pitchFamily="18" charset="0"/>
                  </a:rPr>
                  <a:t>Resource Money Payments paid by bs. and govt </a:t>
                </a:r>
                <a:endParaRPr lang="en-US" altLang="en-US" sz="2400">
                  <a:latin typeface="Times" panose="02020603050405020304" pitchFamily="18" charset="0"/>
                </a:endParaRPr>
              </a:p>
            </p:txBody>
          </p:sp>
        </p:grpSp>
        <p:grpSp>
          <p:nvGrpSpPr>
            <p:cNvPr id="337208" name="Group 312"/>
            <p:cNvGrpSpPr>
              <a:grpSpLocks/>
            </p:cNvGrpSpPr>
            <p:nvPr/>
          </p:nvGrpSpPr>
          <p:grpSpPr bwMode="auto">
            <a:xfrm>
              <a:off x="849" y="3763"/>
              <a:ext cx="4067" cy="230"/>
              <a:chOff x="849" y="3763"/>
              <a:chExt cx="4067" cy="230"/>
            </a:xfrm>
          </p:grpSpPr>
          <p:sp>
            <p:nvSpPr>
              <p:cNvPr id="337209" name="Rectangle 313"/>
              <p:cNvSpPr>
                <a:spLocks noChangeArrowheads="1"/>
              </p:cNvSpPr>
              <p:nvPr/>
            </p:nvSpPr>
            <p:spPr bwMode="auto">
              <a:xfrm>
                <a:off x="849" y="3763"/>
                <a:ext cx="4067" cy="23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210" name="Rectangle 314"/>
              <p:cNvSpPr>
                <a:spLocks noChangeArrowheads="1"/>
              </p:cNvSpPr>
              <p:nvPr/>
            </p:nvSpPr>
            <p:spPr bwMode="auto">
              <a:xfrm>
                <a:off x="849" y="3763"/>
                <a:ext cx="4067" cy="23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211" name="Rectangle 315"/>
              <p:cNvSpPr>
                <a:spLocks noChangeArrowheads="1"/>
              </p:cNvSpPr>
              <p:nvPr/>
            </p:nvSpPr>
            <p:spPr bwMode="auto">
              <a:xfrm>
                <a:off x="849" y="3763"/>
                <a:ext cx="4061" cy="221"/>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212" name="Rectangle 316"/>
              <p:cNvSpPr>
                <a:spLocks noChangeArrowheads="1"/>
              </p:cNvSpPr>
              <p:nvPr/>
            </p:nvSpPr>
            <p:spPr bwMode="auto">
              <a:xfrm>
                <a:off x="849" y="3763"/>
                <a:ext cx="4067" cy="23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213" name="Freeform 317"/>
              <p:cNvSpPr>
                <a:spLocks/>
              </p:cNvSpPr>
              <p:nvPr/>
            </p:nvSpPr>
            <p:spPr bwMode="auto">
              <a:xfrm>
                <a:off x="849" y="3969"/>
                <a:ext cx="4067" cy="24"/>
              </a:xfrm>
              <a:custGeom>
                <a:avLst/>
                <a:gdLst>
                  <a:gd name="T0" fmla="*/ 0 w 4067"/>
                  <a:gd name="T1" fmla="*/ 0 h 24"/>
                  <a:gd name="T2" fmla="*/ 4067 w 4067"/>
                  <a:gd name="T3" fmla="*/ 0 h 24"/>
                  <a:gd name="T4" fmla="*/ 4067 w 4067"/>
                  <a:gd name="T5" fmla="*/ 24 h 24"/>
                  <a:gd name="T6" fmla="*/ 0 w 4067"/>
                  <a:gd name="T7" fmla="*/ 24 h 24"/>
                  <a:gd name="T8" fmla="*/ 0 w 4067"/>
                  <a:gd name="T9" fmla="*/ 0 h 24"/>
                  <a:gd name="T10" fmla="*/ 0 w 4067"/>
                  <a:gd name="T11" fmla="*/ 0 h 24"/>
                </a:gdLst>
                <a:ahLst/>
                <a:cxnLst>
                  <a:cxn ang="0">
                    <a:pos x="T0" y="T1"/>
                  </a:cxn>
                  <a:cxn ang="0">
                    <a:pos x="T2" y="T3"/>
                  </a:cxn>
                  <a:cxn ang="0">
                    <a:pos x="T4" y="T5"/>
                  </a:cxn>
                  <a:cxn ang="0">
                    <a:pos x="T6" y="T7"/>
                  </a:cxn>
                  <a:cxn ang="0">
                    <a:pos x="T8" y="T9"/>
                  </a:cxn>
                  <a:cxn ang="0">
                    <a:pos x="T10" y="T11"/>
                  </a:cxn>
                </a:cxnLst>
                <a:rect l="0" t="0" r="r" b="b"/>
                <a:pathLst>
                  <a:path w="4067" h="24">
                    <a:moveTo>
                      <a:pt x="0" y="0"/>
                    </a:moveTo>
                    <a:lnTo>
                      <a:pt x="4067" y="0"/>
                    </a:lnTo>
                    <a:lnTo>
                      <a:pt x="4067" y="24"/>
                    </a:lnTo>
                    <a:lnTo>
                      <a:pt x="0" y="24"/>
                    </a:lnTo>
                    <a:lnTo>
                      <a:pt x="0" y="0"/>
                    </a:lnTo>
                    <a:lnTo>
                      <a:pt x="0" y="0"/>
                    </a:lnTo>
                    <a:close/>
                  </a:path>
                </a:pathLst>
              </a:custGeom>
              <a:noFill/>
              <a:ln>
                <a:noFill/>
              </a:ln>
              <a:extLst>
                <a:ext uri="{909E8E84-426E-40DD-AFC4-6F175D3DCCD1}">
                  <a14:hiddenFill xmlns:a14="http://schemas.microsoft.com/office/drawing/2010/main">
                    <a:solidFill>
                      <a:srgbClr val="F0F5E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14" name="Freeform 318"/>
              <p:cNvSpPr>
                <a:spLocks/>
              </p:cNvSpPr>
              <p:nvPr/>
            </p:nvSpPr>
            <p:spPr bwMode="auto">
              <a:xfrm>
                <a:off x="849" y="3969"/>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F0F5E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15" name="Freeform 319"/>
              <p:cNvSpPr>
                <a:spLocks/>
              </p:cNvSpPr>
              <p:nvPr/>
            </p:nvSpPr>
            <p:spPr bwMode="auto">
              <a:xfrm>
                <a:off x="849" y="3965"/>
                <a:ext cx="4067" cy="4"/>
              </a:xfrm>
              <a:custGeom>
                <a:avLst/>
                <a:gdLst>
                  <a:gd name="T0" fmla="*/ 0 w 4067"/>
                  <a:gd name="T1" fmla="*/ 0 h 4"/>
                  <a:gd name="T2" fmla="*/ 4067 w 4067"/>
                  <a:gd name="T3" fmla="*/ 0 h 4"/>
                  <a:gd name="T4" fmla="*/ 4067 w 4067"/>
                  <a:gd name="T5" fmla="*/ 4 h 4"/>
                  <a:gd name="T6" fmla="*/ 0 w 4067"/>
                  <a:gd name="T7" fmla="*/ 4 h 4"/>
                  <a:gd name="T8" fmla="*/ 0 w 4067"/>
                  <a:gd name="T9" fmla="*/ 0 h 4"/>
                  <a:gd name="T10" fmla="*/ 0 w 4067"/>
                  <a:gd name="T11" fmla="*/ 0 h 4"/>
                </a:gdLst>
                <a:ahLst/>
                <a:cxnLst>
                  <a:cxn ang="0">
                    <a:pos x="T0" y="T1"/>
                  </a:cxn>
                  <a:cxn ang="0">
                    <a:pos x="T2" y="T3"/>
                  </a:cxn>
                  <a:cxn ang="0">
                    <a:pos x="T4" y="T5"/>
                  </a:cxn>
                  <a:cxn ang="0">
                    <a:pos x="T6" y="T7"/>
                  </a:cxn>
                  <a:cxn ang="0">
                    <a:pos x="T8" y="T9"/>
                  </a:cxn>
                  <a:cxn ang="0">
                    <a:pos x="T10" y="T11"/>
                  </a:cxn>
                </a:cxnLst>
                <a:rect l="0" t="0" r="r" b="b"/>
                <a:pathLst>
                  <a:path w="4067" h="4">
                    <a:moveTo>
                      <a:pt x="0" y="0"/>
                    </a:moveTo>
                    <a:lnTo>
                      <a:pt x="4067" y="0"/>
                    </a:lnTo>
                    <a:lnTo>
                      <a:pt x="4067" y="4"/>
                    </a:lnTo>
                    <a:lnTo>
                      <a:pt x="0" y="4"/>
                    </a:lnTo>
                    <a:lnTo>
                      <a:pt x="0" y="0"/>
                    </a:lnTo>
                    <a:lnTo>
                      <a:pt x="0" y="0"/>
                    </a:lnTo>
                    <a:close/>
                  </a:path>
                </a:pathLst>
              </a:custGeom>
              <a:noFill/>
              <a:ln>
                <a:noFill/>
              </a:ln>
              <a:extLst>
                <a:ext uri="{909E8E84-426E-40DD-AFC4-6F175D3DCCD1}">
                  <a14:hiddenFill xmlns:a14="http://schemas.microsoft.com/office/drawing/2010/main">
                    <a:solidFill>
                      <a:srgbClr val="EFF5E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16" name="Freeform 320"/>
              <p:cNvSpPr>
                <a:spLocks/>
              </p:cNvSpPr>
              <p:nvPr/>
            </p:nvSpPr>
            <p:spPr bwMode="auto">
              <a:xfrm>
                <a:off x="849" y="3965"/>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FF5E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17" name="Freeform 321"/>
              <p:cNvSpPr>
                <a:spLocks/>
              </p:cNvSpPr>
              <p:nvPr/>
            </p:nvSpPr>
            <p:spPr bwMode="auto">
              <a:xfrm>
                <a:off x="849" y="3962"/>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EF5E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18" name="Freeform 322"/>
              <p:cNvSpPr>
                <a:spLocks/>
              </p:cNvSpPr>
              <p:nvPr/>
            </p:nvSpPr>
            <p:spPr bwMode="auto">
              <a:xfrm>
                <a:off x="849" y="3962"/>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DF5E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19" name="Freeform 323"/>
              <p:cNvSpPr>
                <a:spLocks/>
              </p:cNvSpPr>
              <p:nvPr/>
            </p:nvSpPr>
            <p:spPr bwMode="auto">
              <a:xfrm>
                <a:off x="849" y="3962"/>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DF5E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0" name="Freeform 324"/>
              <p:cNvSpPr>
                <a:spLocks/>
              </p:cNvSpPr>
              <p:nvPr/>
            </p:nvSpPr>
            <p:spPr bwMode="auto">
              <a:xfrm>
                <a:off x="849" y="3959"/>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CF5E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1" name="Freeform 325"/>
              <p:cNvSpPr>
                <a:spLocks/>
              </p:cNvSpPr>
              <p:nvPr/>
            </p:nvSpPr>
            <p:spPr bwMode="auto">
              <a:xfrm>
                <a:off x="849" y="3956"/>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CF5E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2" name="Freeform 326"/>
              <p:cNvSpPr>
                <a:spLocks/>
              </p:cNvSpPr>
              <p:nvPr/>
            </p:nvSpPr>
            <p:spPr bwMode="auto">
              <a:xfrm>
                <a:off x="849" y="395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BF5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3" name="Freeform 327"/>
              <p:cNvSpPr>
                <a:spLocks/>
              </p:cNvSpPr>
              <p:nvPr/>
            </p:nvSpPr>
            <p:spPr bwMode="auto">
              <a:xfrm>
                <a:off x="849" y="395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BF5E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4" name="Freeform 328"/>
              <p:cNvSpPr>
                <a:spLocks/>
              </p:cNvSpPr>
              <p:nvPr/>
            </p:nvSpPr>
            <p:spPr bwMode="auto">
              <a:xfrm>
                <a:off x="849" y="395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AF5E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5" name="Freeform 329"/>
              <p:cNvSpPr>
                <a:spLocks/>
              </p:cNvSpPr>
              <p:nvPr/>
            </p:nvSpPr>
            <p:spPr bwMode="auto">
              <a:xfrm>
                <a:off x="849" y="3953"/>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AF5E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6" name="Freeform 330"/>
              <p:cNvSpPr>
                <a:spLocks/>
              </p:cNvSpPr>
              <p:nvPr/>
            </p:nvSpPr>
            <p:spPr bwMode="auto">
              <a:xfrm>
                <a:off x="849" y="3953"/>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9F5D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7" name="Freeform 331"/>
              <p:cNvSpPr>
                <a:spLocks/>
              </p:cNvSpPr>
              <p:nvPr/>
            </p:nvSpPr>
            <p:spPr bwMode="auto">
              <a:xfrm>
                <a:off x="849" y="3953"/>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9F5D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8" name="Freeform 332"/>
              <p:cNvSpPr>
                <a:spLocks/>
              </p:cNvSpPr>
              <p:nvPr/>
            </p:nvSpPr>
            <p:spPr bwMode="auto">
              <a:xfrm>
                <a:off x="849" y="3950"/>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8F5D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29" name="Freeform 333"/>
              <p:cNvSpPr>
                <a:spLocks/>
              </p:cNvSpPr>
              <p:nvPr/>
            </p:nvSpPr>
            <p:spPr bwMode="auto">
              <a:xfrm>
                <a:off x="849" y="3947"/>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8F5D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0" name="Freeform 334"/>
              <p:cNvSpPr>
                <a:spLocks/>
              </p:cNvSpPr>
              <p:nvPr/>
            </p:nvSpPr>
            <p:spPr bwMode="auto">
              <a:xfrm>
                <a:off x="849" y="3947"/>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7F5D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1" name="Freeform 335"/>
              <p:cNvSpPr>
                <a:spLocks/>
              </p:cNvSpPr>
              <p:nvPr/>
            </p:nvSpPr>
            <p:spPr bwMode="auto">
              <a:xfrm>
                <a:off x="849" y="3947"/>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7F5D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2" name="Freeform 336"/>
              <p:cNvSpPr>
                <a:spLocks/>
              </p:cNvSpPr>
              <p:nvPr/>
            </p:nvSpPr>
            <p:spPr bwMode="auto">
              <a:xfrm>
                <a:off x="849" y="3944"/>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6F5D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3" name="Freeform 337"/>
              <p:cNvSpPr>
                <a:spLocks/>
              </p:cNvSpPr>
              <p:nvPr/>
            </p:nvSpPr>
            <p:spPr bwMode="auto">
              <a:xfrm>
                <a:off x="849" y="3944"/>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6F5D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4" name="Freeform 338"/>
              <p:cNvSpPr>
                <a:spLocks/>
              </p:cNvSpPr>
              <p:nvPr/>
            </p:nvSpPr>
            <p:spPr bwMode="auto">
              <a:xfrm>
                <a:off x="849" y="3941"/>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5F5D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5" name="Freeform 339"/>
              <p:cNvSpPr>
                <a:spLocks/>
              </p:cNvSpPr>
              <p:nvPr/>
            </p:nvSpPr>
            <p:spPr bwMode="auto">
              <a:xfrm>
                <a:off x="849" y="3941"/>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4F5D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6" name="Freeform 340"/>
              <p:cNvSpPr>
                <a:spLocks/>
              </p:cNvSpPr>
              <p:nvPr/>
            </p:nvSpPr>
            <p:spPr bwMode="auto">
              <a:xfrm>
                <a:off x="849" y="3941"/>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4F5D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7" name="Freeform 341"/>
              <p:cNvSpPr>
                <a:spLocks/>
              </p:cNvSpPr>
              <p:nvPr/>
            </p:nvSpPr>
            <p:spPr bwMode="auto">
              <a:xfrm>
                <a:off x="849" y="3938"/>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3F5D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8" name="Freeform 342"/>
              <p:cNvSpPr>
                <a:spLocks/>
              </p:cNvSpPr>
              <p:nvPr/>
            </p:nvSpPr>
            <p:spPr bwMode="auto">
              <a:xfrm>
                <a:off x="849" y="3935"/>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3F5D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39" name="Freeform 343"/>
              <p:cNvSpPr>
                <a:spLocks/>
              </p:cNvSpPr>
              <p:nvPr/>
            </p:nvSpPr>
            <p:spPr bwMode="auto">
              <a:xfrm>
                <a:off x="849" y="3935"/>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2F5D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0" name="Freeform 344"/>
              <p:cNvSpPr>
                <a:spLocks/>
              </p:cNvSpPr>
              <p:nvPr/>
            </p:nvSpPr>
            <p:spPr bwMode="auto">
              <a:xfrm>
                <a:off x="849" y="3935"/>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2F5D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1" name="Freeform 345"/>
              <p:cNvSpPr>
                <a:spLocks/>
              </p:cNvSpPr>
              <p:nvPr/>
            </p:nvSpPr>
            <p:spPr bwMode="auto">
              <a:xfrm>
                <a:off x="849" y="3932"/>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1F4D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2" name="Freeform 346"/>
              <p:cNvSpPr>
                <a:spLocks/>
              </p:cNvSpPr>
              <p:nvPr/>
            </p:nvSpPr>
            <p:spPr bwMode="auto">
              <a:xfrm>
                <a:off x="849" y="3932"/>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1F4D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3" name="Freeform 347"/>
              <p:cNvSpPr>
                <a:spLocks/>
              </p:cNvSpPr>
              <p:nvPr/>
            </p:nvSpPr>
            <p:spPr bwMode="auto">
              <a:xfrm>
                <a:off x="849" y="3932"/>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E0F4C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4" name="Freeform 348"/>
              <p:cNvSpPr>
                <a:spLocks/>
              </p:cNvSpPr>
              <p:nvPr/>
            </p:nvSpPr>
            <p:spPr bwMode="auto">
              <a:xfrm>
                <a:off x="849" y="3929"/>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E0F4C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5" name="Freeform 349"/>
              <p:cNvSpPr>
                <a:spLocks/>
              </p:cNvSpPr>
              <p:nvPr/>
            </p:nvSpPr>
            <p:spPr bwMode="auto">
              <a:xfrm>
                <a:off x="849" y="3929"/>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FF4C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6" name="Freeform 350"/>
              <p:cNvSpPr>
                <a:spLocks/>
              </p:cNvSpPr>
              <p:nvPr/>
            </p:nvSpPr>
            <p:spPr bwMode="auto">
              <a:xfrm>
                <a:off x="849" y="3926"/>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FF4C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7" name="Freeform 351"/>
              <p:cNvSpPr>
                <a:spLocks/>
              </p:cNvSpPr>
              <p:nvPr/>
            </p:nvSpPr>
            <p:spPr bwMode="auto">
              <a:xfrm>
                <a:off x="849" y="392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EF4C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8" name="Freeform 352"/>
              <p:cNvSpPr>
                <a:spLocks/>
              </p:cNvSpPr>
              <p:nvPr/>
            </p:nvSpPr>
            <p:spPr bwMode="auto">
              <a:xfrm>
                <a:off x="849" y="392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EF4C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49" name="Freeform 353"/>
              <p:cNvSpPr>
                <a:spLocks/>
              </p:cNvSpPr>
              <p:nvPr/>
            </p:nvSpPr>
            <p:spPr bwMode="auto">
              <a:xfrm>
                <a:off x="849" y="3923"/>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DF4C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0" name="Freeform 354"/>
              <p:cNvSpPr>
                <a:spLocks/>
              </p:cNvSpPr>
              <p:nvPr/>
            </p:nvSpPr>
            <p:spPr bwMode="auto">
              <a:xfrm>
                <a:off x="849" y="3920"/>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DF4C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1" name="Freeform 355"/>
              <p:cNvSpPr>
                <a:spLocks/>
              </p:cNvSpPr>
              <p:nvPr/>
            </p:nvSpPr>
            <p:spPr bwMode="auto">
              <a:xfrm>
                <a:off x="849" y="3920"/>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CF4C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2" name="Freeform 356"/>
              <p:cNvSpPr>
                <a:spLocks/>
              </p:cNvSpPr>
              <p:nvPr/>
            </p:nvSpPr>
            <p:spPr bwMode="auto">
              <a:xfrm>
                <a:off x="849" y="3920"/>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BF4C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3" name="Freeform 357"/>
              <p:cNvSpPr>
                <a:spLocks/>
              </p:cNvSpPr>
              <p:nvPr/>
            </p:nvSpPr>
            <p:spPr bwMode="auto">
              <a:xfrm>
                <a:off x="849" y="3917"/>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BF4C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4" name="Freeform 358"/>
              <p:cNvSpPr>
                <a:spLocks/>
              </p:cNvSpPr>
              <p:nvPr/>
            </p:nvSpPr>
            <p:spPr bwMode="auto">
              <a:xfrm>
                <a:off x="849" y="3917"/>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AF4C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5" name="Freeform 359"/>
              <p:cNvSpPr>
                <a:spLocks/>
              </p:cNvSpPr>
              <p:nvPr/>
            </p:nvSpPr>
            <p:spPr bwMode="auto">
              <a:xfrm>
                <a:off x="849" y="3917"/>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AF4C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6" name="Freeform 360"/>
              <p:cNvSpPr>
                <a:spLocks/>
              </p:cNvSpPr>
              <p:nvPr/>
            </p:nvSpPr>
            <p:spPr bwMode="auto">
              <a:xfrm>
                <a:off x="849" y="3914"/>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9F4C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7" name="Freeform 361"/>
              <p:cNvSpPr>
                <a:spLocks/>
              </p:cNvSpPr>
              <p:nvPr/>
            </p:nvSpPr>
            <p:spPr bwMode="auto">
              <a:xfrm>
                <a:off x="849" y="3914"/>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9F4C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8" name="Freeform 362"/>
              <p:cNvSpPr>
                <a:spLocks/>
              </p:cNvSpPr>
              <p:nvPr/>
            </p:nvSpPr>
            <p:spPr bwMode="auto">
              <a:xfrm>
                <a:off x="849" y="3911"/>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8F4C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59" name="Freeform 363"/>
              <p:cNvSpPr>
                <a:spLocks/>
              </p:cNvSpPr>
              <p:nvPr/>
            </p:nvSpPr>
            <p:spPr bwMode="auto">
              <a:xfrm>
                <a:off x="849" y="3911"/>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8F4B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0" name="Freeform 364"/>
              <p:cNvSpPr>
                <a:spLocks/>
              </p:cNvSpPr>
              <p:nvPr/>
            </p:nvSpPr>
            <p:spPr bwMode="auto">
              <a:xfrm>
                <a:off x="849" y="3911"/>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7F4B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1" name="Freeform 365"/>
              <p:cNvSpPr>
                <a:spLocks/>
              </p:cNvSpPr>
              <p:nvPr/>
            </p:nvSpPr>
            <p:spPr bwMode="auto">
              <a:xfrm>
                <a:off x="849" y="3908"/>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7F4B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2" name="Freeform 366"/>
              <p:cNvSpPr>
                <a:spLocks/>
              </p:cNvSpPr>
              <p:nvPr/>
            </p:nvSpPr>
            <p:spPr bwMode="auto">
              <a:xfrm>
                <a:off x="849" y="3905"/>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6F4B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3" name="Freeform 367"/>
              <p:cNvSpPr>
                <a:spLocks/>
              </p:cNvSpPr>
              <p:nvPr/>
            </p:nvSpPr>
            <p:spPr bwMode="auto">
              <a:xfrm>
                <a:off x="849" y="3905"/>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6F4B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4" name="Freeform 368"/>
              <p:cNvSpPr>
                <a:spLocks/>
              </p:cNvSpPr>
              <p:nvPr/>
            </p:nvSpPr>
            <p:spPr bwMode="auto">
              <a:xfrm>
                <a:off x="849" y="3905"/>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5F4B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5" name="Freeform 369"/>
              <p:cNvSpPr>
                <a:spLocks/>
              </p:cNvSpPr>
              <p:nvPr/>
            </p:nvSpPr>
            <p:spPr bwMode="auto">
              <a:xfrm>
                <a:off x="849" y="3905"/>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5F4B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6" name="Freeform 370"/>
              <p:cNvSpPr>
                <a:spLocks/>
              </p:cNvSpPr>
              <p:nvPr/>
            </p:nvSpPr>
            <p:spPr bwMode="auto">
              <a:xfrm>
                <a:off x="849" y="3902"/>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4F4B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7" name="Freeform 371"/>
              <p:cNvSpPr>
                <a:spLocks/>
              </p:cNvSpPr>
              <p:nvPr/>
            </p:nvSpPr>
            <p:spPr bwMode="auto">
              <a:xfrm>
                <a:off x="849" y="3899"/>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4F4B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8" name="Freeform 372"/>
              <p:cNvSpPr>
                <a:spLocks/>
              </p:cNvSpPr>
              <p:nvPr/>
            </p:nvSpPr>
            <p:spPr bwMode="auto">
              <a:xfrm>
                <a:off x="849" y="3899"/>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3F4B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69" name="Freeform 373"/>
              <p:cNvSpPr>
                <a:spLocks/>
              </p:cNvSpPr>
              <p:nvPr/>
            </p:nvSpPr>
            <p:spPr bwMode="auto">
              <a:xfrm>
                <a:off x="849" y="3899"/>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2F4B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0" name="Freeform 374"/>
              <p:cNvSpPr>
                <a:spLocks/>
              </p:cNvSpPr>
              <p:nvPr/>
            </p:nvSpPr>
            <p:spPr bwMode="auto">
              <a:xfrm>
                <a:off x="849" y="3896"/>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2F4B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1" name="Freeform 375"/>
              <p:cNvSpPr>
                <a:spLocks/>
              </p:cNvSpPr>
              <p:nvPr/>
            </p:nvSpPr>
            <p:spPr bwMode="auto">
              <a:xfrm>
                <a:off x="849" y="389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1F4B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2" name="Freeform 376"/>
              <p:cNvSpPr>
                <a:spLocks/>
              </p:cNvSpPr>
              <p:nvPr/>
            </p:nvSpPr>
            <p:spPr bwMode="auto">
              <a:xfrm>
                <a:off x="849" y="389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1F4B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3" name="Freeform 377"/>
              <p:cNvSpPr>
                <a:spLocks/>
              </p:cNvSpPr>
              <p:nvPr/>
            </p:nvSpPr>
            <p:spPr bwMode="auto">
              <a:xfrm>
                <a:off x="849" y="3893"/>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D0F4B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4" name="Freeform 378"/>
              <p:cNvSpPr>
                <a:spLocks/>
              </p:cNvSpPr>
              <p:nvPr/>
            </p:nvSpPr>
            <p:spPr bwMode="auto">
              <a:xfrm>
                <a:off x="849" y="3893"/>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D0F4B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5" name="Freeform 379"/>
              <p:cNvSpPr>
                <a:spLocks/>
              </p:cNvSpPr>
              <p:nvPr/>
            </p:nvSpPr>
            <p:spPr bwMode="auto">
              <a:xfrm>
                <a:off x="849" y="3890"/>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FF4B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6" name="Freeform 380"/>
              <p:cNvSpPr>
                <a:spLocks/>
              </p:cNvSpPr>
              <p:nvPr/>
            </p:nvSpPr>
            <p:spPr bwMode="auto">
              <a:xfrm>
                <a:off x="849" y="3890"/>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FF4A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7" name="Freeform 381"/>
              <p:cNvSpPr>
                <a:spLocks/>
              </p:cNvSpPr>
              <p:nvPr/>
            </p:nvSpPr>
            <p:spPr bwMode="auto">
              <a:xfrm>
                <a:off x="849" y="3890"/>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EF4A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8" name="Freeform 382"/>
              <p:cNvSpPr>
                <a:spLocks/>
              </p:cNvSpPr>
              <p:nvPr/>
            </p:nvSpPr>
            <p:spPr bwMode="auto">
              <a:xfrm>
                <a:off x="849" y="3887"/>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EF4A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79" name="Freeform 383"/>
              <p:cNvSpPr>
                <a:spLocks/>
              </p:cNvSpPr>
              <p:nvPr/>
            </p:nvSpPr>
            <p:spPr bwMode="auto">
              <a:xfrm>
                <a:off x="849" y="3884"/>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DF4A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0" name="Freeform 384"/>
              <p:cNvSpPr>
                <a:spLocks/>
              </p:cNvSpPr>
              <p:nvPr/>
            </p:nvSpPr>
            <p:spPr bwMode="auto">
              <a:xfrm>
                <a:off x="849" y="3884"/>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DF4A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1" name="Freeform 385"/>
              <p:cNvSpPr>
                <a:spLocks/>
              </p:cNvSpPr>
              <p:nvPr/>
            </p:nvSpPr>
            <p:spPr bwMode="auto">
              <a:xfrm>
                <a:off x="849" y="3884"/>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CF4A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2" name="Freeform 386"/>
              <p:cNvSpPr>
                <a:spLocks/>
              </p:cNvSpPr>
              <p:nvPr/>
            </p:nvSpPr>
            <p:spPr bwMode="auto">
              <a:xfrm>
                <a:off x="849" y="3881"/>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CF4A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3" name="Freeform 387"/>
              <p:cNvSpPr>
                <a:spLocks/>
              </p:cNvSpPr>
              <p:nvPr/>
            </p:nvSpPr>
            <p:spPr bwMode="auto">
              <a:xfrm>
                <a:off x="849" y="3881"/>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BF4A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4" name="Freeform 388"/>
              <p:cNvSpPr>
                <a:spLocks/>
              </p:cNvSpPr>
              <p:nvPr/>
            </p:nvSpPr>
            <p:spPr bwMode="auto">
              <a:xfrm>
                <a:off x="849" y="3881"/>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BF4A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5" name="Freeform 389"/>
              <p:cNvSpPr>
                <a:spLocks/>
              </p:cNvSpPr>
              <p:nvPr/>
            </p:nvSpPr>
            <p:spPr bwMode="auto">
              <a:xfrm>
                <a:off x="849" y="3878"/>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AF4A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6" name="Freeform 390"/>
              <p:cNvSpPr>
                <a:spLocks/>
              </p:cNvSpPr>
              <p:nvPr/>
            </p:nvSpPr>
            <p:spPr bwMode="auto">
              <a:xfrm>
                <a:off x="849" y="3878"/>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AF4A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7" name="Freeform 391"/>
              <p:cNvSpPr>
                <a:spLocks/>
              </p:cNvSpPr>
              <p:nvPr/>
            </p:nvSpPr>
            <p:spPr bwMode="auto">
              <a:xfrm>
                <a:off x="849" y="3875"/>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9F4A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8" name="Freeform 392"/>
              <p:cNvSpPr>
                <a:spLocks/>
              </p:cNvSpPr>
              <p:nvPr/>
            </p:nvSpPr>
            <p:spPr bwMode="auto">
              <a:xfrm>
                <a:off x="849" y="3875"/>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8F4A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89" name="Freeform 393"/>
              <p:cNvSpPr>
                <a:spLocks/>
              </p:cNvSpPr>
              <p:nvPr/>
            </p:nvSpPr>
            <p:spPr bwMode="auto">
              <a:xfrm>
                <a:off x="849" y="3875"/>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8F4A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0" name="Freeform 394"/>
              <p:cNvSpPr>
                <a:spLocks/>
              </p:cNvSpPr>
              <p:nvPr/>
            </p:nvSpPr>
            <p:spPr bwMode="auto">
              <a:xfrm>
                <a:off x="849" y="3872"/>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7F4A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1" name="Freeform 395"/>
              <p:cNvSpPr>
                <a:spLocks/>
              </p:cNvSpPr>
              <p:nvPr/>
            </p:nvSpPr>
            <p:spPr bwMode="auto">
              <a:xfrm>
                <a:off x="849" y="3869"/>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7F4A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2" name="Freeform 396"/>
              <p:cNvSpPr>
                <a:spLocks/>
              </p:cNvSpPr>
              <p:nvPr/>
            </p:nvSpPr>
            <p:spPr bwMode="auto">
              <a:xfrm>
                <a:off x="849" y="3869"/>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6F39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3" name="Freeform 397"/>
              <p:cNvSpPr>
                <a:spLocks/>
              </p:cNvSpPr>
              <p:nvPr/>
            </p:nvSpPr>
            <p:spPr bwMode="auto">
              <a:xfrm>
                <a:off x="849" y="3869"/>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6F39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4" name="Freeform 398"/>
              <p:cNvSpPr>
                <a:spLocks/>
              </p:cNvSpPr>
              <p:nvPr/>
            </p:nvSpPr>
            <p:spPr bwMode="auto">
              <a:xfrm>
                <a:off x="849" y="3866"/>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5F39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5" name="Freeform 399"/>
              <p:cNvSpPr>
                <a:spLocks/>
              </p:cNvSpPr>
              <p:nvPr/>
            </p:nvSpPr>
            <p:spPr bwMode="auto">
              <a:xfrm>
                <a:off x="849" y="386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5F39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6" name="Freeform 400"/>
              <p:cNvSpPr>
                <a:spLocks/>
              </p:cNvSpPr>
              <p:nvPr/>
            </p:nvSpPr>
            <p:spPr bwMode="auto">
              <a:xfrm>
                <a:off x="849" y="3863"/>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4F39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7" name="Freeform 401"/>
              <p:cNvSpPr>
                <a:spLocks/>
              </p:cNvSpPr>
              <p:nvPr/>
            </p:nvSpPr>
            <p:spPr bwMode="auto">
              <a:xfrm>
                <a:off x="849" y="3863"/>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4F39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8" name="Freeform 402"/>
              <p:cNvSpPr>
                <a:spLocks/>
              </p:cNvSpPr>
              <p:nvPr/>
            </p:nvSpPr>
            <p:spPr bwMode="auto">
              <a:xfrm>
                <a:off x="849" y="3863"/>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3F39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299" name="Freeform 403"/>
              <p:cNvSpPr>
                <a:spLocks/>
              </p:cNvSpPr>
              <p:nvPr/>
            </p:nvSpPr>
            <p:spPr bwMode="auto">
              <a:xfrm>
                <a:off x="849" y="3860"/>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3F39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0" name="Freeform 404"/>
              <p:cNvSpPr>
                <a:spLocks/>
              </p:cNvSpPr>
              <p:nvPr/>
            </p:nvSpPr>
            <p:spPr bwMode="auto">
              <a:xfrm>
                <a:off x="849" y="3860"/>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2F39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1" name="Freeform 405"/>
              <p:cNvSpPr>
                <a:spLocks/>
              </p:cNvSpPr>
              <p:nvPr/>
            </p:nvSpPr>
            <p:spPr bwMode="auto">
              <a:xfrm>
                <a:off x="849" y="3860"/>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2F39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2" name="Freeform 406"/>
              <p:cNvSpPr>
                <a:spLocks/>
              </p:cNvSpPr>
              <p:nvPr/>
            </p:nvSpPr>
            <p:spPr bwMode="auto">
              <a:xfrm>
                <a:off x="849" y="3857"/>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1F39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3" name="Freeform 407"/>
              <p:cNvSpPr>
                <a:spLocks/>
              </p:cNvSpPr>
              <p:nvPr/>
            </p:nvSpPr>
            <p:spPr bwMode="auto">
              <a:xfrm>
                <a:off x="849" y="3854"/>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C1F39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4" name="Freeform 408"/>
              <p:cNvSpPr>
                <a:spLocks/>
              </p:cNvSpPr>
              <p:nvPr/>
            </p:nvSpPr>
            <p:spPr bwMode="auto">
              <a:xfrm>
                <a:off x="849" y="3854"/>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0F39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5" name="Freeform 409"/>
              <p:cNvSpPr>
                <a:spLocks/>
              </p:cNvSpPr>
              <p:nvPr/>
            </p:nvSpPr>
            <p:spPr bwMode="auto">
              <a:xfrm>
                <a:off x="849" y="3854"/>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C0F39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6" name="Freeform 410"/>
              <p:cNvSpPr>
                <a:spLocks/>
              </p:cNvSpPr>
              <p:nvPr/>
            </p:nvSpPr>
            <p:spPr bwMode="auto">
              <a:xfrm>
                <a:off x="849" y="3850"/>
                <a:ext cx="4067" cy="4"/>
              </a:xfrm>
              <a:custGeom>
                <a:avLst/>
                <a:gdLst>
                  <a:gd name="T0" fmla="*/ 0 w 4067"/>
                  <a:gd name="T1" fmla="*/ 0 h 4"/>
                  <a:gd name="T2" fmla="*/ 4067 w 4067"/>
                  <a:gd name="T3" fmla="*/ 0 h 4"/>
                  <a:gd name="T4" fmla="*/ 4067 w 4067"/>
                  <a:gd name="T5" fmla="*/ 4 h 4"/>
                  <a:gd name="T6" fmla="*/ 0 w 4067"/>
                  <a:gd name="T7" fmla="*/ 4 h 4"/>
                  <a:gd name="T8" fmla="*/ 0 w 4067"/>
                  <a:gd name="T9" fmla="*/ 0 h 4"/>
                  <a:gd name="T10" fmla="*/ 0 w 4067"/>
                  <a:gd name="T11" fmla="*/ 0 h 4"/>
                </a:gdLst>
                <a:ahLst/>
                <a:cxnLst>
                  <a:cxn ang="0">
                    <a:pos x="T0" y="T1"/>
                  </a:cxn>
                  <a:cxn ang="0">
                    <a:pos x="T2" y="T3"/>
                  </a:cxn>
                  <a:cxn ang="0">
                    <a:pos x="T4" y="T5"/>
                  </a:cxn>
                  <a:cxn ang="0">
                    <a:pos x="T6" y="T7"/>
                  </a:cxn>
                  <a:cxn ang="0">
                    <a:pos x="T8" y="T9"/>
                  </a:cxn>
                  <a:cxn ang="0">
                    <a:pos x="T10" y="T11"/>
                  </a:cxn>
                </a:cxnLst>
                <a:rect l="0" t="0" r="r" b="b"/>
                <a:pathLst>
                  <a:path w="4067" h="4">
                    <a:moveTo>
                      <a:pt x="0" y="0"/>
                    </a:moveTo>
                    <a:lnTo>
                      <a:pt x="4067" y="0"/>
                    </a:lnTo>
                    <a:lnTo>
                      <a:pt x="4067" y="4"/>
                    </a:lnTo>
                    <a:lnTo>
                      <a:pt x="0" y="4"/>
                    </a:lnTo>
                    <a:lnTo>
                      <a:pt x="0" y="0"/>
                    </a:lnTo>
                    <a:lnTo>
                      <a:pt x="0" y="0"/>
                    </a:lnTo>
                    <a:close/>
                  </a:path>
                </a:pathLst>
              </a:custGeom>
              <a:noFill/>
              <a:ln>
                <a:noFill/>
              </a:ln>
              <a:extLst>
                <a:ext uri="{909E8E84-426E-40DD-AFC4-6F175D3DCCD1}">
                  <a14:hiddenFill xmlns:a14="http://schemas.microsoft.com/office/drawing/2010/main">
                    <a:solidFill>
                      <a:srgbClr val="BFF39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7" name="Freeform 411"/>
              <p:cNvSpPr>
                <a:spLocks/>
              </p:cNvSpPr>
              <p:nvPr/>
            </p:nvSpPr>
            <p:spPr bwMode="auto">
              <a:xfrm>
                <a:off x="849" y="3850"/>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EF39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8" name="Freeform 412"/>
              <p:cNvSpPr>
                <a:spLocks/>
              </p:cNvSpPr>
              <p:nvPr/>
            </p:nvSpPr>
            <p:spPr bwMode="auto">
              <a:xfrm>
                <a:off x="849" y="3847"/>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EF39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09" name="Freeform 413"/>
              <p:cNvSpPr>
                <a:spLocks/>
              </p:cNvSpPr>
              <p:nvPr/>
            </p:nvSpPr>
            <p:spPr bwMode="auto">
              <a:xfrm>
                <a:off x="849" y="3847"/>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DF38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0" name="Freeform 414"/>
              <p:cNvSpPr>
                <a:spLocks/>
              </p:cNvSpPr>
              <p:nvPr/>
            </p:nvSpPr>
            <p:spPr bwMode="auto">
              <a:xfrm>
                <a:off x="849" y="3847"/>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DF38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1" name="Freeform 415"/>
              <p:cNvSpPr>
                <a:spLocks/>
              </p:cNvSpPr>
              <p:nvPr/>
            </p:nvSpPr>
            <p:spPr bwMode="auto">
              <a:xfrm>
                <a:off x="849" y="3844"/>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CF38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2" name="Freeform 416"/>
              <p:cNvSpPr>
                <a:spLocks/>
              </p:cNvSpPr>
              <p:nvPr/>
            </p:nvSpPr>
            <p:spPr bwMode="auto">
              <a:xfrm>
                <a:off x="849" y="3844"/>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CF38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3" name="Freeform 417"/>
              <p:cNvSpPr>
                <a:spLocks/>
              </p:cNvSpPr>
              <p:nvPr/>
            </p:nvSpPr>
            <p:spPr bwMode="auto">
              <a:xfrm>
                <a:off x="849" y="3844"/>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BF38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4" name="Freeform 418"/>
              <p:cNvSpPr>
                <a:spLocks/>
              </p:cNvSpPr>
              <p:nvPr/>
            </p:nvSpPr>
            <p:spPr bwMode="auto">
              <a:xfrm>
                <a:off x="849" y="3841"/>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BF38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5" name="Freeform 419"/>
              <p:cNvSpPr>
                <a:spLocks/>
              </p:cNvSpPr>
              <p:nvPr/>
            </p:nvSpPr>
            <p:spPr bwMode="auto">
              <a:xfrm>
                <a:off x="849" y="3841"/>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AF38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6" name="Freeform 420"/>
              <p:cNvSpPr>
                <a:spLocks/>
              </p:cNvSpPr>
              <p:nvPr/>
            </p:nvSpPr>
            <p:spPr bwMode="auto">
              <a:xfrm>
                <a:off x="849" y="3838"/>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AF38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7" name="Freeform 421"/>
              <p:cNvSpPr>
                <a:spLocks/>
              </p:cNvSpPr>
              <p:nvPr/>
            </p:nvSpPr>
            <p:spPr bwMode="auto">
              <a:xfrm>
                <a:off x="849" y="3838"/>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9F38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8" name="Freeform 422"/>
              <p:cNvSpPr>
                <a:spLocks/>
              </p:cNvSpPr>
              <p:nvPr/>
            </p:nvSpPr>
            <p:spPr bwMode="auto">
              <a:xfrm>
                <a:off x="849" y="3838"/>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9F38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19" name="Freeform 423"/>
              <p:cNvSpPr>
                <a:spLocks/>
              </p:cNvSpPr>
              <p:nvPr/>
            </p:nvSpPr>
            <p:spPr bwMode="auto">
              <a:xfrm>
                <a:off x="849" y="3835"/>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8F38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0" name="Freeform 424"/>
              <p:cNvSpPr>
                <a:spLocks/>
              </p:cNvSpPr>
              <p:nvPr/>
            </p:nvSpPr>
            <p:spPr bwMode="auto">
              <a:xfrm>
                <a:off x="849" y="3832"/>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8F38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1" name="Freeform 425"/>
              <p:cNvSpPr>
                <a:spLocks/>
              </p:cNvSpPr>
              <p:nvPr/>
            </p:nvSpPr>
            <p:spPr bwMode="auto">
              <a:xfrm>
                <a:off x="849" y="3832"/>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7F38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2" name="Freeform 426"/>
              <p:cNvSpPr>
                <a:spLocks/>
              </p:cNvSpPr>
              <p:nvPr/>
            </p:nvSpPr>
            <p:spPr bwMode="auto">
              <a:xfrm>
                <a:off x="849" y="3832"/>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7F38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3" name="Freeform 427"/>
              <p:cNvSpPr>
                <a:spLocks/>
              </p:cNvSpPr>
              <p:nvPr/>
            </p:nvSpPr>
            <p:spPr bwMode="auto">
              <a:xfrm>
                <a:off x="849" y="3829"/>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6F38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4" name="Freeform 428"/>
              <p:cNvSpPr>
                <a:spLocks/>
              </p:cNvSpPr>
              <p:nvPr/>
            </p:nvSpPr>
            <p:spPr bwMode="auto">
              <a:xfrm>
                <a:off x="849" y="3829"/>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6F38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5" name="Freeform 429"/>
              <p:cNvSpPr>
                <a:spLocks/>
              </p:cNvSpPr>
              <p:nvPr/>
            </p:nvSpPr>
            <p:spPr bwMode="auto">
              <a:xfrm>
                <a:off x="849" y="3829"/>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5F37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6" name="Freeform 430"/>
              <p:cNvSpPr>
                <a:spLocks/>
              </p:cNvSpPr>
              <p:nvPr/>
            </p:nvSpPr>
            <p:spPr bwMode="auto">
              <a:xfrm>
                <a:off x="849" y="3826"/>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5F37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7" name="Freeform 431"/>
              <p:cNvSpPr>
                <a:spLocks/>
              </p:cNvSpPr>
              <p:nvPr/>
            </p:nvSpPr>
            <p:spPr bwMode="auto">
              <a:xfrm>
                <a:off x="849" y="382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4F37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8" name="Freeform 432"/>
              <p:cNvSpPr>
                <a:spLocks/>
              </p:cNvSpPr>
              <p:nvPr/>
            </p:nvSpPr>
            <p:spPr bwMode="auto">
              <a:xfrm>
                <a:off x="849" y="3823"/>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4F37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29" name="Freeform 433"/>
              <p:cNvSpPr>
                <a:spLocks/>
              </p:cNvSpPr>
              <p:nvPr/>
            </p:nvSpPr>
            <p:spPr bwMode="auto">
              <a:xfrm>
                <a:off x="849" y="3823"/>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3F37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0" name="Freeform 434"/>
              <p:cNvSpPr>
                <a:spLocks/>
              </p:cNvSpPr>
              <p:nvPr/>
            </p:nvSpPr>
            <p:spPr bwMode="auto">
              <a:xfrm>
                <a:off x="849" y="3823"/>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2F37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1" name="Freeform 435"/>
              <p:cNvSpPr>
                <a:spLocks/>
              </p:cNvSpPr>
              <p:nvPr/>
            </p:nvSpPr>
            <p:spPr bwMode="auto">
              <a:xfrm>
                <a:off x="849" y="3820"/>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2F37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2" name="Freeform 436"/>
              <p:cNvSpPr>
                <a:spLocks/>
              </p:cNvSpPr>
              <p:nvPr/>
            </p:nvSpPr>
            <p:spPr bwMode="auto">
              <a:xfrm>
                <a:off x="849" y="3817"/>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1F37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3" name="Freeform 437"/>
              <p:cNvSpPr>
                <a:spLocks/>
              </p:cNvSpPr>
              <p:nvPr/>
            </p:nvSpPr>
            <p:spPr bwMode="auto">
              <a:xfrm>
                <a:off x="849" y="3817"/>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1F37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4" name="Freeform 438"/>
              <p:cNvSpPr>
                <a:spLocks/>
              </p:cNvSpPr>
              <p:nvPr/>
            </p:nvSpPr>
            <p:spPr bwMode="auto">
              <a:xfrm>
                <a:off x="849" y="3817"/>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B0F37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5" name="Freeform 439"/>
              <p:cNvSpPr>
                <a:spLocks/>
              </p:cNvSpPr>
              <p:nvPr/>
            </p:nvSpPr>
            <p:spPr bwMode="auto">
              <a:xfrm>
                <a:off x="849" y="3814"/>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B0F37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6" name="Freeform 440"/>
              <p:cNvSpPr>
                <a:spLocks/>
              </p:cNvSpPr>
              <p:nvPr/>
            </p:nvSpPr>
            <p:spPr bwMode="auto">
              <a:xfrm>
                <a:off x="849" y="3814"/>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FF37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7" name="Freeform 441"/>
              <p:cNvSpPr>
                <a:spLocks/>
              </p:cNvSpPr>
              <p:nvPr/>
            </p:nvSpPr>
            <p:spPr bwMode="auto">
              <a:xfrm>
                <a:off x="849" y="3811"/>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AFF37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8" name="Freeform 442"/>
              <p:cNvSpPr>
                <a:spLocks/>
              </p:cNvSpPr>
              <p:nvPr/>
            </p:nvSpPr>
            <p:spPr bwMode="auto">
              <a:xfrm>
                <a:off x="849" y="3811"/>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EF37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39" name="Freeform 443"/>
              <p:cNvSpPr>
                <a:spLocks/>
              </p:cNvSpPr>
              <p:nvPr/>
            </p:nvSpPr>
            <p:spPr bwMode="auto">
              <a:xfrm>
                <a:off x="849" y="3811"/>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EF37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0" name="Freeform 444"/>
              <p:cNvSpPr>
                <a:spLocks/>
              </p:cNvSpPr>
              <p:nvPr/>
            </p:nvSpPr>
            <p:spPr bwMode="auto">
              <a:xfrm>
                <a:off x="849" y="3808"/>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ADF37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1" name="Freeform 445"/>
              <p:cNvSpPr>
                <a:spLocks/>
              </p:cNvSpPr>
              <p:nvPr/>
            </p:nvSpPr>
            <p:spPr bwMode="auto">
              <a:xfrm>
                <a:off x="849" y="3808"/>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DF37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2" name="Freeform 446"/>
              <p:cNvSpPr>
                <a:spLocks/>
              </p:cNvSpPr>
              <p:nvPr/>
            </p:nvSpPr>
            <p:spPr bwMode="auto">
              <a:xfrm>
                <a:off x="849" y="3808"/>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CF36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3" name="Freeform 447"/>
              <p:cNvSpPr>
                <a:spLocks/>
              </p:cNvSpPr>
              <p:nvPr/>
            </p:nvSpPr>
            <p:spPr bwMode="auto">
              <a:xfrm>
                <a:off x="849" y="3805"/>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ACF26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4" name="Freeform 448"/>
              <p:cNvSpPr>
                <a:spLocks/>
              </p:cNvSpPr>
              <p:nvPr/>
            </p:nvSpPr>
            <p:spPr bwMode="auto">
              <a:xfrm>
                <a:off x="849" y="3802"/>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ABF26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5" name="Freeform 449"/>
              <p:cNvSpPr>
                <a:spLocks/>
              </p:cNvSpPr>
              <p:nvPr/>
            </p:nvSpPr>
            <p:spPr bwMode="auto">
              <a:xfrm>
                <a:off x="849" y="3802"/>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BF26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6" name="Freeform 450"/>
              <p:cNvSpPr>
                <a:spLocks/>
              </p:cNvSpPr>
              <p:nvPr/>
            </p:nvSpPr>
            <p:spPr bwMode="auto">
              <a:xfrm>
                <a:off x="849" y="3802"/>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AF26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7" name="Freeform 451"/>
              <p:cNvSpPr>
                <a:spLocks/>
              </p:cNvSpPr>
              <p:nvPr/>
            </p:nvSpPr>
            <p:spPr bwMode="auto">
              <a:xfrm>
                <a:off x="849" y="3799"/>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AAF26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8" name="Freeform 452"/>
              <p:cNvSpPr>
                <a:spLocks/>
              </p:cNvSpPr>
              <p:nvPr/>
            </p:nvSpPr>
            <p:spPr bwMode="auto">
              <a:xfrm>
                <a:off x="849" y="3799"/>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9F26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49" name="Freeform 453"/>
              <p:cNvSpPr>
                <a:spLocks/>
              </p:cNvSpPr>
              <p:nvPr/>
            </p:nvSpPr>
            <p:spPr bwMode="auto">
              <a:xfrm>
                <a:off x="849" y="3796"/>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A9F26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0" name="Freeform 454"/>
              <p:cNvSpPr>
                <a:spLocks/>
              </p:cNvSpPr>
              <p:nvPr/>
            </p:nvSpPr>
            <p:spPr bwMode="auto">
              <a:xfrm>
                <a:off x="849" y="379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8F26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1" name="Freeform 455"/>
              <p:cNvSpPr>
                <a:spLocks/>
              </p:cNvSpPr>
              <p:nvPr/>
            </p:nvSpPr>
            <p:spPr bwMode="auto">
              <a:xfrm>
                <a:off x="849" y="3796"/>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8F26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2" name="Freeform 456"/>
              <p:cNvSpPr>
                <a:spLocks/>
              </p:cNvSpPr>
              <p:nvPr/>
            </p:nvSpPr>
            <p:spPr bwMode="auto">
              <a:xfrm>
                <a:off x="849" y="3793"/>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A7F26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3" name="Freeform 457"/>
              <p:cNvSpPr>
                <a:spLocks/>
              </p:cNvSpPr>
              <p:nvPr/>
            </p:nvSpPr>
            <p:spPr bwMode="auto">
              <a:xfrm>
                <a:off x="849" y="3793"/>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6F26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4" name="Freeform 458"/>
              <p:cNvSpPr>
                <a:spLocks/>
              </p:cNvSpPr>
              <p:nvPr/>
            </p:nvSpPr>
            <p:spPr bwMode="auto">
              <a:xfrm>
                <a:off x="849" y="3793"/>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6F26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5" name="Freeform 459"/>
              <p:cNvSpPr>
                <a:spLocks/>
              </p:cNvSpPr>
              <p:nvPr/>
            </p:nvSpPr>
            <p:spPr bwMode="auto">
              <a:xfrm>
                <a:off x="849" y="3790"/>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A5F26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6" name="Freeform 460"/>
              <p:cNvSpPr>
                <a:spLocks/>
              </p:cNvSpPr>
              <p:nvPr/>
            </p:nvSpPr>
            <p:spPr bwMode="auto">
              <a:xfrm>
                <a:off x="849" y="3790"/>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5F26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7" name="Freeform 461"/>
              <p:cNvSpPr>
                <a:spLocks/>
              </p:cNvSpPr>
              <p:nvPr/>
            </p:nvSpPr>
            <p:spPr bwMode="auto">
              <a:xfrm>
                <a:off x="849" y="3787"/>
                <a:ext cx="4067" cy="3"/>
              </a:xfrm>
              <a:custGeom>
                <a:avLst/>
                <a:gdLst>
                  <a:gd name="T0" fmla="*/ 0 w 4067"/>
                  <a:gd name="T1" fmla="*/ 0 h 3"/>
                  <a:gd name="T2" fmla="*/ 4067 w 4067"/>
                  <a:gd name="T3" fmla="*/ 0 h 3"/>
                  <a:gd name="T4" fmla="*/ 4067 w 4067"/>
                  <a:gd name="T5" fmla="*/ 3 h 3"/>
                  <a:gd name="T6" fmla="*/ 0 w 4067"/>
                  <a:gd name="T7" fmla="*/ 3 h 3"/>
                  <a:gd name="T8" fmla="*/ 0 w 4067"/>
                  <a:gd name="T9" fmla="*/ 0 h 3"/>
                  <a:gd name="T10" fmla="*/ 0 w 4067"/>
                  <a:gd name="T11" fmla="*/ 0 h 3"/>
                </a:gdLst>
                <a:ahLst/>
                <a:cxnLst>
                  <a:cxn ang="0">
                    <a:pos x="T0" y="T1"/>
                  </a:cxn>
                  <a:cxn ang="0">
                    <a:pos x="T2" y="T3"/>
                  </a:cxn>
                  <a:cxn ang="0">
                    <a:pos x="T4" y="T5"/>
                  </a:cxn>
                  <a:cxn ang="0">
                    <a:pos x="T6" y="T7"/>
                  </a:cxn>
                  <a:cxn ang="0">
                    <a:pos x="T8" y="T9"/>
                  </a:cxn>
                  <a:cxn ang="0">
                    <a:pos x="T10" y="T11"/>
                  </a:cxn>
                </a:cxnLst>
                <a:rect l="0" t="0" r="r" b="b"/>
                <a:pathLst>
                  <a:path w="4067" h="3">
                    <a:moveTo>
                      <a:pt x="0" y="0"/>
                    </a:moveTo>
                    <a:lnTo>
                      <a:pt x="4067" y="0"/>
                    </a:lnTo>
                    <a:lnTo>
                      <a:pt x="4067" y="3"/>
                    </a:lnTo>
                    <a:lnTo>
                      <a:pt x="0" y="3"/>
                    </a:lnTo>
                    <a:lnTo>
                      <a:pt x="0" y="0"/>
                    </a:lnTo>
                    <a:lnTo>
                      <a:pt x="0" y="0"/>
                    </a:lnTo>
                    <a:close/>
                  </a:path>
                </a:pathLst>
              </a:custGeom>
              <a:noFill/>
              <a:ln>
                <a:noFill/>
              </a:ln>
              <a:extLst>
                <a:ext uri="{909E8E84-426E-40DD-AFC4-6F175D3DCCD1}">
                  <a14:hiddenFill xmlns:a14="http://schemas.microsoft.com/office/drawing/2010/main">
                    <a:solidFill>
                      <a:srgbClr val="A4F26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8" name="Freeform 462"/>
              <p:cNvSpPr>
                <a:spLocks/>
              </p:cNvSpPr>
              <p:nvPr/>
            </p:nvSpPr>
            <p:spPr bwMode="auto">
              <a:xfrm>
                <a:off x="849" y="3787"/>
                <a:ext cx="4067" cy="1"/>
              </a:xfrm>
              <a:custGeom>
                <a:avLst/>
                <a:gdLst>
                  <a:gd name="T0" fmla="*/ 0 w 4067"/>
                  <a:gd name="T1" fmla="*/ 4067 w 4067"/>
                  <a:gd name="T2" fmla="*/ 4067 w 4067"/>
                  <a:gd name="T3" fmla="*/ 0 w 4067"/>
                  <a:gd name="T4" fmla="*/ 0 w 4067"/>
                  <a:gd name="T5" fmla="*/ 0 w 4067"/>
                </a:gdLst>
                <a:ahLst/>
                <a:cxnLst>
                  <a:cxn ang="0">
                    <a:pos x="T0" y="0"/>
                  </a:cxn>
                  <a:cxn ang="0">
                    <a:pos x="T1" y="0"/>
                  </a:cxn>
                  <a:cxn ang="0">
                    <a:pos x="T2" y="0"/>
                  </a:cxn>
                  <a:cxn ang="0">
                    <a:pos x="T3" y="0"/>
                  </a:cxn>
                  <a:cxn ang="0">
                    <a:pos x="T4" y="0"/>
                  </a:cxn>
                  <a:cxn ang="0">
                    <a:pos x="T5" y="0"/>
                  </a:cxn>
                </a:cxnLst>
                <a:rect l="0" t="0" r="r" b="b"/>
                <a:pathLst>
                  <a:path w="4067">
                    <a:moveTo>
                      <a:pt x="0" y="0"/>
                    </a:moveTo>
                    <a:lnTo>
                      <a:pt x="4067" y="0"/>
                    </a:lnTo>
                    <a:lnTo>
                      <a:pt x="4067" y="0"/>
                    </a:lnTo>
                    <a:lnTo>
                      <a:pt x="0" y="0"/>
                    </a:lnTo>
                    <a:lnTo>
                      <a:pt x="0" y="0"/>
                    </a:lnTo>
                    <a:lnTo>
                      <a:pt x="0" y="0"/>
                    </a:lnTo>
                    <a:close/>
                  </a:path>
                </a:pathLst>
              </a:custGeom>
              <a:noFill/>
              <a:ln>
                <a:noFill/>
              </a:ln>
              <a:extLst>
                <a:ext uri="{909E8E84-426E-40DD-AFC4-6F175D3DCCD1}">
                  <a14:hiddenFill xmlns:a14="http://schemas.microsoft.com/office/drawing/2010/main">
                    <a:solidFill>
                      <a:srgbClr val="A4F26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59" name="Freeform 463"/>
              <p:cNvSpPr>
                <a:spLocks/>
              </p:cNvSpPr>
              <p:nvPr/>
            </p:nvSpPr>
            <p:spPr bwMode="auto">
              <a:xfrm>
                <a:off x="849" y="3763"/>
                <a:ext cx="4067" cy="24"/>
              </a:xfrm>
              <a:custGeom>
                <a:avLst/>
                <a:gdLst>
                  <a:gd name="T0" fmla="*/ 0 w 4067"/>
                  <a:gd name="T1" fmla="*/ 0 h 24"/>
                  <a:gd name="T2" fmla="*/ 4067 w 4067"/>
                  <a:gd name="T3" fmla="*/ 0 h 24"/>
                  <a:gd name="T4" fmla="*/ 4067 w 4067"/>
                  <a:gd name="T5" fmla="*/ 24 h 24"/>
                  <a:gd name="T6" fmla="*/ 0 w 4067"/>
                  <a:gd name="T7" fmla="*/ 24 h 24"/>
                  <a:gd name="T8" fmla="*/ 0 w 4067"/>
                  <a:gd name="T9" fmla="*/ 0 h 24"/>
                  <a:gd name="T10" fmla="*/ 0 w 4067"/>
                  <a:gd name="T11" fmla="*/ 0 h 24"/>
                </a:gdLst>
                <a:ahLst/>
                <a:cxnLst>
                  <a:cxn ang="0">
                    <a:pos x="T0" y="T1"/>
                  </a:cxn>
                  <a:cxn ang="0">
                    <a:pos x="T2" y="T3"/>
                  </a:cxn>
                  <a:cxn ang="0">
                    <a:pos x="T4" y="T5"/>
                  </a:cxn>
                  <a:cxn ang="0">
                    <a:pos x="T6" y="T7"/>
                  </a:cxn>
                  <a:cxn ang="0">
                    <a:pos x="T8" y="T9"/>
                  </a:cxn>
                  <a:cxn ang="0">
                    <a:pos x="T10" y="T11"/>
                  </a:cxn>
                </a:cxnLst>
                <a:rect l="0" t="0" r="r" b="b"/>
                <a:pathLst>
                  <a:path w="4067" h="24">
                    <a:moveTo>
                      <a:pt x="0" y="0"/>
                    </a:moveTo>
                    <a:lnTo>
                      <a:pt x="4067" y="0"/>
                    </a:lnTo>
                    <a:lnTo>
                      <a:pt x="4067" y="24"/>
                    </a:lnTo>
                    <a:lnTo>
                      <a:pt x="0" y="24"/>
                    </a:lnTo>
                    <a:lnTo>
                      <a:pt x="0" y="0"/>
                    </a:lnTo>
                    <a:lnTo>
                      <a:pt x="0" y="0"/>
                    </a:lnTo>
                    <a:close/>
                  </a:path>
                </a:pathLst>
              </a:custGeom>
              <a:noFill/>
              <a:ln>
                <a:noFill/>
              </a:ln>
              <a:extLst>
                <a:ext uri="{909E8E84-426E-40DD-AFC4-6F175D3DCCD1}">
                  <a14:hiddenFill xmlns:a14="http://schemas.microsoft.com/office/drawing/2010/main">
                    <a:solidFill>
                      <a:srgbClr val="A4F26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60" name="Rectangle 464"/>
              <p:cNvSpPr>
                <a:spLocks noChangeArrowheads="1"/>
              </p:cNvSpPr>
              <p:nvPr/>
            </p:nvSpPr>
            <p:spPr bwMode="auto">
              <a:xfrm>
                <a:off x="1236" y="3800"/>
                <a:ext cx="342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a:solidFill>
                      <a:srgbClr val="00AE00"/>
                    </a:solidFill>
                    <a:latin typeface="Times" panose="02020603050405020304" pitchFamily="18" charset="0"/>
                  </a:rPr>
                  <a:t>Goods and Services for Households and Government</a:t>
                </a:r>
                <a:endParaRPr lang="en-US" altLang="en-US" sz="2400">
                  <a:latin typeface="Times" panose="02020603050405020304" pitchFamily="18" charset="0"/>
                </a:endParaRPr>
              </a:p>
            </p:txBody>
          </p:sp>
        </p:grpSp>
        <p:grpSp>
          <p:nvGrpSpPr>
            <p:cNvPr id="337361" name="Group 465"/>
            <p:cNvGrpSpPr>
              <a:grpSpLocks/>
            </p:cNvGrpSpPr>
            <p:nvPr/>
          </p:nvGrpSpPr>
          <p:grpSpPr bwMode="auto">
            <a:xfrm>
              <a:off x="1139" y="3179"/>
              <a:ext cx="3674" cy="393"/>
              <a:chOff x="1139" y="3179"/>
              <a:chExt cx="3674" cy="393"/>
            </a:xfrm>
          </p:grpSpPr>
          <p:sp>
            <p:nvSpPr>
              <p:cNvPr id="337362" name="Rectangle 466"/>
              <p:cNvSpPr>
                <a:spLocks noChangeArrowheads="1"/>
              </p:cNvSpPr>
              <p:nvPr/>
            </p:nvSpPr>
            <p:spPr bwMode="auto">
              <a:xfrm>
                <a:off x="1139" y="3179"/>
                <a:ext cx="3674" cy="39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363" name="Rectangle 467"/>
              <p:cNvSpPr>
                <a:spLocks noChangeArrowheads="1"/>
              </p:cNvSpPr>
              <p:nvPr/>
            </p:nvSpPr>
            <p:spPr bwMode="auto">
              <a:xfrm>
                <a:off x="1139" y="3179"/>
                <a:ext cx="3674" cy="39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364" name="Rectangle 468"/>
              <p:cNvSpPr>
                <a:spLocks noChangeArrowheads="1"/>
              </p:cNvSpPr>
              <p:nvPr/>
            </p:nvSpPr>
            <p:spPr bwMode="auto">
              <a:xfrm>
                <a:off x="1139" y="3179"/>
                <a:ext cx="3665" cy="38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365" name="Rectangle 469"/>
              <p:cNvSpPr>
                <a:spLocks noChangeArrowheads="1"/>
              </p:cNvSpPr>
              <p:nvPr/>
            </p:nvSpPr>
            <p:spPr bwMode="auto">
              <a:xfrm>
                <a:off x="1139" y="3179"/>
                <a:ext cx="3674" cy="39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366" name="Freeform 470"/>
              <p:cNvSpPr>
                <a:spLocks/>
              </p:cNvSpPr>
              <p:nvPr/>
            </p:nvSpPr>
            <p:spPr bwMode="auto">
              <a:xfrm>
                <a:off x="1139" y="3533"/>
                <a:ext cx="3674" cy="39"/>
              </a:xfrm>
              <a:custGeom>
                <a:avLst/>
                <a:gdLst>
                  <a:gd name="T0" fmla="*/ 0 w 3674"/>
                  <a:gd name="T1" fmla="*/ 0 h 39"/>
                  <a:gd name="T2" fmla="*/ 3674 w 3674"/>
                  <a:gd name="T3" fmla="*/ 0 h 39"/>
                  <a:gd name="T4" fmla="*/ 3674 w 3674"/>
                  <a:gd name="T5" fmla="*/ 39 h 39"/>
                  <a:gd name="T6" fmla="*/ 0 w 3674"/>
                  <a:gd name="T7" fmla="*/ 39 h 39"/>
                  <a:gd name="T8" fmla="*/ 0 w 3674"/>
                  <a:gd name="T9" fmla="*/ 0 h 39"/>
                  <a:gd name="T10" fmla="*/ 0 w 3674"/>
                  <a:gd name="T11" fmla="*/ 0 h 39"/>
                </a:gdLst>
                <a:ahLst/>
                <a:cxnLst>
                  <a:cxn ang="0">
                    <a:pos x="T0" y="T1"/>
                  </a:cxn>
                  <a:cxn ang="0">
                    <a:pos x="T2" y="T3"/>
                  </a:cxn>
                  <a:cxn ang="0">
                    <a:pos x="T4" y="T5"/>
                  </a:cxn>
                  <a:cxn ang="0">
                    <a:pos x="T6" y="T7"/>
                  </a:cxn>
                  <a:cxn ang="0">
                    <a:pos x="T8" y="T9"/>
                  </a:cxn>
                  <a:cxn ang="0">
                    <a:pos x="T10" y="T11"/>
                  </a:cxn>
                </a:cxnLst>
                <a:rect l="0" t="0" r="r" b="b"/>
                <a:pathLst>
                  <a:path w="3674" h="39">
                    <a:moveTo>
                      <a:pt x="0" y="0"/>
                    </a:moveTo>
                    <a:lnTo>
                      <a:pt x="3674" y="0"/>
                    </a:lnTo>
                    <a:lnTo>
                      <a:pt x="3674" y="39"/>
                    </a:lnTo>
                    <a:lnTo>
                      <a:pt x="0" y="39"/>
                    </a:lnTo>
                    <a:lnTo>
                      <a:pt x="0" y="0"/>
                    </a:lnTo>
                    <a:lnTo>
                      <a:pt x="0" y="0"/>
                    </a:lnTo>
                    <a:close/>
                  </a:path>
                </a:pathLst>
              </a:custGeom>
              <a:noFill/>
              <a:ln>
                <a:noFill/>
              </a:ln>
              <a:extLst>
                <a:ext uri="{909E8E84-426E-40DD-AFC4-6F175D3DCCD1}">
                  <a14:hiddenFill xmlns:a14="http://schemas.microsoft.com/office/drawing/2010/main">
                    <a:solidFill>
                      <a:srgbClr val="FDF3F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67" name="Freeform 471"/>
              <p:cNvSpPr>
                <a:spLocks/>
              </p:cNvSpPr>
              <p:nvPr/>
            </p:nvSpPr>
            <p:spPr bwMode="auto">
              <a:xfrm>
                <a:off x="1139" y="3530"/>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F3F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68" name="Freeform 472"/>
              <p:cNvSpPr>
                <a:spLocks/>
              </p:cNvSpPr>
              <p:nvPr/>
            </p:nvSpPr>
            <p:spPr bwMode="auto">
              <a:xfrm>
                <a:off x="1139" y="3527"/>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F2F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69" name="Freeform 473"/>
              <p:cNvSpPr>
                <a:spLocks/>
              </p:cNvSpPr>
              <p:nvPr/>
            </p:nvSpPr>
            <p:spPr bwMode="auto">
              <a:xfrm>
                <a:off x="1139" y="3521"/>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F1F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0" name="Freeform 474"/>
              <p:cNvSpPr>
                <a:spLocks/>
              </p:cNvSpPr>
              <p:nvPr/>
            </p:nvSpPr>
            <p:spPr bwMode="auto">
              <a:xfrm>
                <a:off x="1139" y="3518"/>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F0F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1" name="Freeform 475"/>
              <p:cNvSpPr>
                <a:spLocks/>
              </p:cNvSpPr>
              <p:nvPr/>
            </p:nvSpPr>
            <p:spPr bwMode="auto">
              <a:xfrm>
                <a:off x="1139" y="3512"/>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EFF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2" name="Freeform 476"/>
              <p:cNvSpPr>
                <a:spLocks/>
              </p:cNvSpPr>
              <p:nvPr/>
            </p:nvSpPr>
            <p:spPr bwMode="auto">
              <a:xfrm>
                <a:off x="1139" y="3509"/>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EF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3" name="Freeform 477"/>
              <p:cNvSpPr>
                <a:spLocks/>
              </p:cNvSpPr>
              <p:nvPr/>
            </p:nvSpPr>
            <p:spPr bwMode="auto">
              <a:xfrm>
                <a:off x="1139" y="3506"/>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DF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4" name="Freeform 478"/>
              <p:cNvSpPr>
                <a:spLocks/>
              </p:cNvSpPr>
              <p:nvPr/>
            </p:nvSpPr>
            <p:spPr bwMode="auto">
              <a:xfrm>
                <a:off x="1139" y="3503"/>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CE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5" name="Freeform 479"/>
              <p:cNvSpPr>
                <a:spLocks/>
              </p:cNvSpPr>
              <p:nvPr/>
            </p:nvSpPr>
            <p:spPr bwMode="auto">
              <a:xfrm>
                <a:off x="1139" y="3496"/>
                <a:ext cx="3674" cy="7"/>
              </a:xfrm>
              <a:custGeom>
                <a:avLst/>
                <a:gdLst>
                  <a:gd name="T0" fmla="*/ 0 w 3674"/>
                  <a:gd name="T1" fmla="*/ 0 h 7"/>
                  <a:gd name="T2" fmla="*/ 3674 w 3674"/>
                  <a:gd name="T3" fmla="*/ 0 h 7"/>
                  <a:gd name="T4" fmla="*/ 3674 w 3674"/>
                  <a:gd name="T5" fmla="*/ 7 h 7"/>
                  <a:gd name="T6" fmla="*/ 0 w 3674"/>
                  <a:gd name="T7" fmla="*/ 7 h 7"/>
                  <a:gd name="T8" fmla="*/ 0 w 3674"/>
                  <a:gd name="T9" fmla="*/ 0 h 7"/>
                  <a:gd name="T10" fmla="*/ 0 w 3674"/>
                  <a:gd name="T11" fmla="*/ 0 h 7"/>
                </a:gdLst>
                <a:ahLst/>
                <a:cxnLst>
                  <a:cxn ang="0">
                    <a:pos x="T0" y="T1"/>
                  </a:cxn>
                  <a:cxn ang="0">
                    <a:pos x="T2" y="T3"/>
                  </a:cxn>
                  <a:cxn ang="0">
                    <a:pos x="T4" y="T5"/>
                  </a:cxn>
                  <a:cxn ang="0">
                    <a:pos x="T6" y="T7"/>
                  </a:cxn>
                  <a:cxn ang="0">
                    <a:pos x="T8" y="T9"/>
                  </a:cxn>
                  <a:cxn ang="0">
                    <a:pos x="T10" y="T11"/>
                  </a:cxn>
                </a:cxnLst>
                <a:rect l="0" t="0" r="r" b="b"/>
                <a:pathLst>
                  <a:path w="3674" h="7">
                    <a:moveTo>
                      <a:pt x="0" y="0"/>
                    </a:moveTo>
                    <a:lnTo>
                      <a:pt x="3674" y="0"/>
                    </a:lnTo>
                    <a:lnTo>
                      <a:pt x="3674" y="7"/>
                    </a:lnTo>
                    <a:lnTo>
                      <a:pt x="0" y="7"/>
                    </a:lnTo>
                    <a:lnTo>
                      <a:pt x="0" y="0"/>
                    </a:lnTo>
                    <a:lnTo>
                      <a:pt x="0" y="0"/>
                    </a:lnTo>
                    <a:close/>
                  </a:path>
                </a:pathLst>
              </a:custGeom>
              <a:noFill/>
              <a:ln>
                <a:noFill/>
              </a:ln>
              <a:extLst>
                <a:ext uri="{909E8E84-426E-40DD-AFC4-6F175D3DCCD1}">
                  <a14:hiddenFill xmlns:a14="http://schemas.microsoft.com/office/drawing/2010/main">
                    <a:solidFill>
                      <a:srgbClr val="FDEBE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6" name="Freeform 480"/>
              <p:cNvSpPr>
                <a:spLocks/>
              </p:cNvSpPr>
              <p:nvPr/>
            </p:nvSpPr>
            <p:spPr bwMode="auto">
              <a:xfrm>
                <a:off x="1139" y="3493"/>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AE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7" name="Freeform 481"/>
              <p:cNvSpPr>
                <a:spLocks/>
              </p:cNvSpPr>
              <p:nvPr/>
            </p:nvSpPr>
            <p:spPr bwMode="auto">
              <a:xfrm>
                <a:off x="1139" y="3490"/>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9E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8" name="Freeform 482"/>
              <p:cNvSpPr>
                <a:spLocks/>
              </p:cNvSpPr>
              <p:nvPr/>
            </p:nvSpPr>
            <p:spPr bwMode="auto">
              <a:xfrm>
                <a:off x="1139" y="3487"/>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8E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79" name="Freeform 483"/>
              <p:cNvSpPr>
                <a:spLocks/>
              </p:cNvSpPr>
              <p:nvPr/>
            </p:nvSpPr>
            <p:spPr bwMode="auto">
              <a:xfrm>
                <a:off x="1139" y="3481"/>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E7E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0" name="Freeform 484"/>
              <p:cNvSpPr>
                <a:spLocks/>
              </p:cNvSpPr>
              <p:nvPr/>
            </p:nvSpPr>
            <p:spPr bwMode="auto">
              <a:xfrm>
                <a:off x="1139" y="3478"/>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6E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1" name="Freeform 485"/>
              <p:cNvSpPr>
                <a:spLocks/>
              </p:cNvSpPr>
              <p:nvPr/>
            </p:nvSpPr>
            <p:spPr bwMode="auto">
              <a:xfrm>
                <a:off x="1139" y="3472"/>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E5E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2" name="Freeform 486"/>
              <p:cNvSpPr>
                <a:spLocks/>
              </p:cNvSpPr>
              <p:nvPr/>
            </p:nvSpPr>
            <p:spPr bwMode="auto">
              <a:xfrm>
                <a:off x="1139" y="3469"/>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4E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3" name="Freeform 487"/>
              <p:cNvSpPr>
                <a:spLocks/>
              </p:cNvSpPr>
              <p:nvPr/>
            </p:nvSpPr>
            <p:spPr bwMode="auto">
              <a:xfrm>
                <a:off x="1139" y="3466"/>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3E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4" name="Freeform 488"/>
              <p:cNvSpPr>
                <a:spLocks/>
              </p:cNvSpPr>
              <p:nvPr/>
            </p:nvSpPr>
            <p:spPr bwMode="auto">
              <a:xfrm>
                <a:off x="1139" y="3460"/>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E2E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5" name="Freeform 489"/>
              <p:cNvSpPr>
                <a:spLocks/>
              </p:cNvSpPr>
              <p:nvPr/>
            </p:nvSpPr>
            <p:spPr bwMode="auto">
              <a:xfrm>
                <a:off x="1139" y="3457"/>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1E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6" name="Freeform 490"/>
              <p:cNvSpPr>
                <a:spLocks/>
              </p:cNvSpPr>
              <p:nvPr/>
            </p:nvSpPr>
            <p:spPr bwMode="auto">
              <a:xfrm>
                <a:off x="1139" y="3454"/>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E0E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7" name="Freeform 491"/>
              <p:cNvSpPr>
                <a:spLocks/>
              </p:cNvSpPr>
              <p:nvPr/>
            </p:nvSpPr>
            <p:spPr bwMode="auto">
              <a:xfrm>
                <a:off x="1139" y="3451"/>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FE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8" name="Freeform 492"/>
              <p:cNvSpPr>
                <a:spLocks/>
              </p:cNvSpPr>
              <p:nvPr/>
            </p:nvSpPr>
            <p:spPr bwMode="auto">
              <a:xfrm>
                <a:off x="1139" y="3445"/>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DEE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89" name="Freeform 493"/>
              <p:cNvSpPr>
                <a:spLocks/>
              </p:cNvSpPr>
              <p:nvPr/>
            </p:nvSpPr>
            <p:spPr bwMode="auto">
              <a:xfrm>
                <a:off x="1139" y="3442"/>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D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0" name="Freeform 494"/>
              <p:cNvSpPr>
                <a:spLocks/>
              </p:cNvSpPr>
              <p:nvPr/>
            </p:nvSpPr>
            <p:spPr bwMode="auto">
              <a:xfrm>
                <a:off x="1139" y="3439"/>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CE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1" name="Freeform 495"/>
              <p:cNvSpPr>
                <a:spLocks/>
              </p:cNvSpPr>
              <p:nvPr/>
            </p:nvSpPr>
            <p:spPr bwMode="auto">
              <a:xfrm>
                <a:off x="1139" y="3436"/>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BE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2" name="Freeform 496"/>
              <p:cNvSpPr>
                <a:spLocks/>
              </p:cNvSpPr>
              <p:nvPr/>
            </p:nvSpPr>
            <p:spPr bwMode="auto">
              <a:xfrm>
                <a:off x="1139" y="3430"/>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DAE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3" name="Freeform 497"/>
              <p:cNvSpPr>
                <a:spLocks/>
              </p:cNvSpPr>
              <p:nvPr/>
            </p:nvSpPr>
            <p:spPr bwMode="auto">
              <a:xfrm>
                <a:off x="1139" y="3424"/>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D9E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4" name="Freeform 498"/>
              <p:cNvSpPr>
                <a:spLocks/>
              </p:cNvSpPr>
              <p:nvPr/>
            </p:nvSpPr>
            <p:spPr bwMode="auto">
              <a:xfrm>
                <a:off x="1139" y="3421"/>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8D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5" name="Freeform 499"/>
              <p:cNvSpPr>
                <a:spLocks/>
              </p:cNvSpPr>
              <p:nvPr/>
            </p:nvSpPr>
            <p:spPr bwMode="auto">
              <a:xfrm>
                <a:off x="1139" y="3418"/>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7D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6" name="Freeform 500"/>
              <p:cNvSpPr>
                <a:spLocks/>
              </p:cNvSpPr>
              <p:nvPr/>
            </p:nvSpPr>
            <p:spPr bwMode="auto">
              <a:xfrm>
                <a:off x="1139" y="3415"/>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6D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7" name="Freeform 501"/>
              <p:cNvSpPr>
                <a:spLocks/>
              </p:cNvSpPr>
              <p:nvPr/>
            </p:nvSpPr>
            <p:spPr bwMode="auto">
              <a:xfrm>
                <a:off x="1139" y="3409"/>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D5D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8" name="Freeform 502"/>
              <p:cNvSpPr>
                <a:spLocks/>
              </p:cNvSpPr>
              <p:nvPr/>
            </p:nvSpPr>
            <p:spPr bwMode="auto">
              <a:xfrm>
                <a:off x="1139" y="3406"/>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4D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99" name="Freeform 503"/>
              <p:cNvSpPr>
                <a:spLocks/>
              </p:cNvSpPr>
              <p:nvPr/>
            </p:nvSpPr>
            <p:spPr bwMode="auto">
              <a:xfrm>
                <a:off x="1139" y="3403"/>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3D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0" name="Freeform 504"/>
              <p:cNvSpPr>
                <a:spLocks/>
              </p:cNvSpPr>
              <p:nvPr/>
            </p:nvSpPr>
            <p:spPr bwMode="auto">
              <a:xfrm>
                <a:off x="1139" y="3400"/>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2D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1" name="Freeform 505"/>
              <p:cNvSpPr>
                <a:spLocks/>
              </p:cNvSpPr>
              <p:nvPr/>
            </p:nvSpPr>
            <p:spPr bwMode="auto">
              <a:xfrm>
                <a:off x="1139" y="3394"/>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D1D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2" name="Freeform 506"/>
              <p:cNvSpPr>
                <a:spLocks/>
              </p:cNvSpPr>
              <p:nvPr/>
            </p:nvSpPr>
            <p:spPr bwMode="auto">
              <a:xfrm>
                <a:off x="1139" y="3391"/>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D0D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3" name="Freeform 507"/>
              <p:cNvSpPr>
                <a:spLocks/>
              </p:cNvSpPr>
              <p:nvPr/>
            </p:nvSpPr>
            <p:spPr bwMode="auto">
              <a:xfrm>
                <a:off x="1139" y="3384"/>
                <a:ext cx="3674" cy="7"/>
              </a:xfrm>
              <a:custGeom>
                <a:avLst/>
                <a:gdLst>
                  <a:gd name="T0" fmla="*/ 0 w 3674"/>
                  <a:gd name="T1" fmla="*/ 0 h 7"/>
                  <a:gd name="T2" fmla="*/ 3674 w 3674"/>
                  <a:gd name="T3" fmla="*/ 0 h 7"/>
                  <a:gd name="T4" fmla="*/ 3674 w 3674"/>
                  <a:gd name="T5" fmla="*/ 7 h 7"/>
                  <a:gd name="T6" fmla="*/ 0 w 3674"/>
                  <a:gd name="T7" fmla="*/ 7 h 7"/>
                  <a:gd name="T8" fmla="*/ 0 w 3674"/>
                  <a:gd name="T9" fmla="*/ 0 h 7"/>
                  <a:gd name="T10" fmla="*/ 0 w 3674"/>
                  <a:gd name="T11" fmla="*/ 0 h 7"/>
                </a:gdLst>
                <a:ahLst/>
                <a:cxnLst>
                  <a:cxn ang="0">
                    <a:pos x="T0" y="T1"/>
                  </a:cxn>
                  <a:cxn ang="0">
                    <a:pos x="T2" y="T3"/>
                  </a:cxn>
                  <a:cxn ang="0">
                    <a:pos x="T4" y="T5"/>
                  </a:cxn>
                  <a:cxn ang="0">
                    <a:pos x="T6" y="T7"/>
                  </a:cxn>
                  <a:cxn ang="0">
                    <a:pos x="T8" y="T9"/>
                  </a:cxn>
                  <a:cxn ang="0">
                    <a:pos x="T10" y="T11"/>
                  </a:cxn>
                </a:cxnLst>
                <a:rect l="0" t="0" r="r" b="b"/>
                <a:pathLst>
                  <a:path w="3674" h="7">
                    <a:moveTo>
                      <a:pt x="0" y="0"/>
                    </a:moveTo>
                    <a:lnTo>
                      <a:pt x="3674" y="0"/>
                    </a:lnTo>
                    <a:lnTo>
                      <a:pt x="3674" y="7"/>
                    </a:lnTo>
                    <a:lnTo>
                      <a:pt x="0" y="7"/>
                    </a:lnTo>
                    <a:lnTo>
                      <a:pt x="0" y="0"/>
                    </a:lnTo>
                    <a:lnTo>
                      <a:pt x="0" y="0"/>
                    </a:lnTo>
                    <a:close/>
                  </a:path>
                </a:pathLst>
              </a:custGeom>
              <a:noFill/>
              <a:ln>
                <a:noFill/>
              </a:ln>
              <a:extLst>
                <a:ext uri="{909E8E84-426E-40DD-AFC4-6F175D3DCCD1}">
                  <a14:hiddenFill xmlns:a14="http://schemas.microsoft.com/office/drawing/2010/main">
                    <a:solidFill>
                      <a:srgbClr val="FDCFD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4" name="Freeform 508"/>
              <p:cNvSpPr>
                <a:spLocks/>
              </p:cNvSpPr>
              <p:nvPr/>
            </p:nvSpPr>
            <p:spPr bwMode="auto">
              <a:xfrm>
                <a:off x="1139" y="3381"/>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ED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5" name="Freeform 509"/>
              <p:cNvSpPr>
                <a:spLocks/>
              </p:cNvSpPr>
              <p:nvPr/>
            </p:nvSpPr>
            <p:spPr bwMode="auto">
              <a:xfrm>
                <a:off x="1139" y="3378"/>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DD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6" name="Freeform 510"/>
              <p:cNvSpPr>
                <a:spLocks/>
              </p:cNvSpPr>
              <p:nvPr/>
            </p:nvSpPr>
            <p:spPr bwMode="auto">
              <a:xfrm>
                <a:off x="1139" y="3372"/>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CCD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7" name="Freeform 511"/>
              <p:cNvSpPr>
                <a:spLocks/>
              </p:cNvSpPr>
              <p:nvPr/>
            </p:nvSpPr>
            <p:spPr bwMode="auto">
              <a:xfrm>
                <a:off x="1139" y="3369"/>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BD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8" name="Freeform 512"/>
              <p:cNvSpPr>
                <a:spLocks/>
              </p:cNvSpPr>
              <p:nvPr/>
            </p:nvSpPr>
            <p:spPr bwMode="auto">
              <a:xfrm>
                <a:off x="1139" y="3366"/>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AD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09" name="Freeform 513"/>
              <p:cNvSpPr>
                <a:spLocks/>
              </p:cNvSpPr>
              <p:nvPr/>
            </p:nvSpPr>
            <p:spPr bwMode="auto">
              <a:xfrm>
                <a:off x="1139" y="3363"/>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9D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0" name="Freeform 514"/>
              <p:cNvSpPr>
                <a:spLocks/>
              </p:cNvSpPr>
              <p:nvPr/>
            </p:nvSpPr>
            <p:spPr bwMode="auto">
              <a:xfrm>
                <a:off x="1139" y="3357"/>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C8D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1" name="Freeform 515"/>
              <p:cNvSpPr>
                <a:spLocks/>
              </p:cNvSpPr>
              <p:nvPr/>
            </p:nvSpPr>
            <p:spPr bwMode="auto">
              <a:xfrm>
                <a:off x="1139" y="3354"/>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7D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2" name="Freeform 516"/>
              <p:cNvSpPr>
                <a:spLocks/>
              </p:cNvSpPr>
              <p:nvPr/>
            </p:nvSpPr>
            <p:spPr bwMode="auto">
              <a:xfrm>
                <a:off x="1139" y="3351"/>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6D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3" name="Freeform 517"/>
              <p:cNvSpPr>
                <a:spLocks/>
              </p:cNvSpPr>
              <p:nvPr/>
            </p:nvSpPr>
            <p:spPr bwMode="auto">
              <a:xfrm>
                <a:off x="1139" y="3345"/>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C5D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4" name="Freeform 518"/>
              <p:cNvSpPr>
                <a:spLocks/>
              </p:cNvSpPr>
              <p:nvPr/>
            </p:nvSpPr>
            <p:spPr bwMode="auto">
              <a:xfrm>
                <a:off x="1139" y="3342"/>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4C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5" name="Freeform 519"/>
              <p:cNvSpPr>
                <a:spLocks/>
              </p:cNvSpPr>
              <p:nvPr/>
            </p:nvSpPr>
            <p:spPr bwMode="auto">
              <a:xfrm>
                <a:off x="1139" y="3336"/>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C3C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6" name="Freeform 520"/>
              <p:cNvSpPr>
                <a:spLocks/>
              </p:cNvSpPr>
              <p:nvPr/>
            </p:nvSpPr>
            <p:spPr bwMode="auto">
              <a:xfrm>
                <a:off x="1139" y="3333"/>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2C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7" name="Freeform 521"/>
              <p:cNvSpPr>
                <a:spLocks/>
              </p:cNvSpPr>
              <p:nvPr/>
            </p:nvSpPr>
            <p:spPr bwMode="auto">
              <a:xfrm>
                <a:off x="1139" y="3330"/>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1C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8" name="Freeform 522"/>
              <p:cNvSpPr>
                <a:spLocks/>
              </p:cNvSpPr>
              <p:nvPr/>
            </p:nvSpPr>
            <p:spPr bwMode="auto">
              <a:xfrm>
                <a:off x="1139" y="3327"/>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C0C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19" name="Freeform 523"/>
              <p:cNvSpPr>
                <a:spLocks/>
              </p:cNvSpPr>
              <p:nvPr/>
            </p:nvSpPr>
            <p:spPr bwMode="auto">
              <a:xfrm>
                <a:off x="1139" y="3321"/>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BFC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0" name="Freeform 524"/>
              <p:cNvSpPr>
                <a:spLocks/>
              </p:cNvSpPr>
              <p:nvPr/>
            </p:nvSpPr>
            <p:spPr bwMode="auto">
              <a:xfrm>
                <a:off x="1139" y="3318"/>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EC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1" name="Freeform 525"/>
              <p:cNvSpPr>
                <a:spLocks/>
              </p:cNvSpPr>
              <p:nvPr/>
            </p:nvSpPr>
            <p:spPr bwMode="auto">
              <a:xfrm>
                <a:off x="1139" y="3315"/>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DC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2" name="Freeform 526"/>
              <p:cNvSpPr>
                <a:spLocks/>
              </p:cNvSpPr>
              <p:nvPr/>
            </p:nvSpPr>
            <p:spPr bwMode="auto">
              <a:xfrm>
                <a:off x="1139" y="3309"/>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BCC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3" name="Freeform 527"/>
              <p:cNvSpPr>
                <a:spLocks/>
              </p:cNvSpPr>
              <p:nvPr/>
            </p:nvSpPr>
            <p:spPr bwMode="auto">
              <a:xfrm>
                <a:off x="1139" y="3306"/>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BC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4" name="Freeform 528"/>
              <p:cNvSpPr>
                <a:spLocks/>
              </p:cNvSpPr>
              <p:nvPr/>
            </p:nvSpPr>
            <p:spPr bwMode="auto">
              <a:xfrm>
                <a:off x="1139" y="3303"/>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AC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5" name="Freeform 529"/>
              <p:cNvSpPr>
                <a:spLocks/>
              </p:cNvSpPr>
              <p:nvPr/>
            </p:nvSpPr>
            <p:spPr bwMode="auto">
              <a:xfrm>
                <a:off x="1139" y="3300"/>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9C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6" name="Freeform 530"/>
              <p:cNvSpPr>
                <a:spLocks/>
              </p:cNvSpPr>
              <p:nvPr/>
            </p:nvSpPr>
            <p:spPr bwMode="auto">
              <a:xfrm>
                <a:off x="1139" y="3294"/>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B8C5"/>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7" name="Freeform 531"/>
              <p:cNvSpPr>
                <a:spLocks/>
              </p:cNvSpPr>
              <p:nvPr/>
            </p:nvSpPr>
            <p:spPr bwMode="auto">
              <a:xfrm>
                <a:off x="1139" y="3291"/>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7C4"/>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8" name="Freeform 532"/>
              <p:cNvSpPr>
                <a:spLocks/>
              </p:cNvSpPr>
              <p:nvPr/>
            </p:nvSpPr>
            <p:spPr bwMode="auto">
              <a:xfrm>
                <a:off x="1139" y="3285"/>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B6C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29" name="Freeform 533"/>
              <p:cNvSpPr>
                <a:spLocks/>
              </p:cNvSpPr>
              <p:nvPr/>
            </p:nvSpPr>
            <p:spPr bwMode="auto">
              <a:xfrm>
                <a:off x="1139" y="3282"/>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5C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0" name="Freeform 534"/>
              <p:cNvSpPr>
                <a:spLocks/>
              </p:cNvSpPr>
              <p:nvPr/>
            </p:nvSpPr>
            <p:spPr bwMode="auto">
              <a:xfrm>
                <a:off x="1139" y="3279"/>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4C2"/>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1" name="Freeform 535"/>
              <p:cNvSpPr>
                <a:spLocks/>
              </p:cNvSpPr>
              <p:nvPr/>
            </p:nvSpPr>
            <p:spPr bwMode="auto">
              <a:xfrm>
                <a:off x="1139" y="3276"/>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3C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2" name="Freeform 536"/>
              <p:cNvSpPr>
                <a:spLocks/>
              </p:cNvSpPr>
              <p:nvPr/>
            </p:nvSpPr>
            <p:spPr bwMode="auto">
              <a:xfrm>
                <a:off x="1139" y="3269"/>
                <a:ext cx="3674" cy="7"/>
              </a:xfrm>
              <a:custGeom>
                <a:avLst/>
                <a:gdLst>
                  <a:gd name="T0" fmla="*/ 0 w 3674"/>
                  <a:gd name="T1" fmla="*/ 0 h 7"/>
                  <a:gd name="T2" fmla="*/ 3674 w 3674"/>
                  <a:gd name="T3" fmla="*/ 0 h 7"/>
                  <a:gd name="T4" fmla="*/ 3674 w 3674"/>
                  <a:gd name="T5" fmla="*/ 7 h 7"/>
                  <a:gd name="T6" fmla="*/ 0 w 3674"/>
                  <a:gd name="T7" fmla="*/ 7 h 7"/>
                  <a:gd name="T8" fmla="*/ 0 w 3674"/>
                  <a:gd name="T9" fmla="*/ 0 h 7"/>
                  <a:gd name="T10" fmla="*/ 0 w 3674"/>
                  <a:gd name="T11" fmla="*/ 0 h 7"/>
                </a:gdLst>
                <a:ahLst/>
                <a:cxnLst>
                  <a:cxn ang="0">
                    <a:pos x="T0" y="T1"/>
                  </a:cxn>
                  <a:cxn ang="0">
                    <a:pos x="T2" y="T3"/>
                  </a:cxn>
                  <a:cxn ang="0">
                    <a:pos x="T4" y="T5"/>
                  </a:cxn>
                  <a:cxn ang="0">
                    <a:pos x="T6" y="T7"/>
                  </a:cxn>
                  <a:cxn ang="0">
                    <a:pos x="T8" y="T9"/>
                  </a:cxn>
                  <a:cxn ang="0">
                    <a:pos x="T10" y="T11"/>
                  </a:cxn>
                </a:cxnLst>
                <a:rect l="0" t="0" r="r" b="b"/>
                <a:pathLst>
                  <a:path w="3674" h="7">
                    <a:moveTo>
                      <a:pt x="0" y="0"/>
                    </a:moveTo>
                    <a:lnTo>
                      <a:pt x="3674" y="0"/>
                    </a:lnTo>
                    <a:lnTo>
                      <a:pt x="3674" y="7"/>
                    </a:lnTo>
                    <a:lnTo>
                      <a:pt x="0" y="7"/>
                    </a:lnTo>
                    <a:lnTo>
                      <a:pt x="0" y="0"/>
                    </a:lnTo>
                    <a:lnTo>
                      <a:pt x="0" y="0"/>
                    </a:lnTo>
                    <a:close/>
                  </a:path>
                </a:pathLst>
              </a:custGeom>
              <a:noFill/>
              <a:ln>
                <a:noFill/>
              </a:ln>
              <a:extLst>
                <a:ext uri="{909E8E84-426E-40DD-AFC4-6F175D3DCCD1}">
                  <a14:hiddenFill xmlns:a14="http://schemas.microsoft.com/office/drawing/2010/main">
                    <a:solidFill>
                      <a:srgbClr val="FDB2C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3" name="Freeform 537"/>
              <p:cNvSpPr>
                <a:spLocks/>
              </p:cNvSpPr>
              <p:nvPr/>
            </p:nvSpPr>
            <p:spPr bwMode="auto">
              <a:xfrm>
                <a:off x="1139" y="3266"/>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1B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4" name="Freeform 538"/>
              <p:cNvSpPr>
                <a:spLocks/>
              </p:cNvSpPr>
              <p:nvPr/>
            </p:nvSpPr>
            <p:spPr bwMode="auto">
              <a:xfrm>
                <a:off x="1139" y="3263"/>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B0B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5" name="Freeform 539"/>
              <p:cNvSpPr>
                <a:spLocks/>
              </p:cNvSpPr>
              <p:nvPr/>
            </p:nvSpPr>
            <p:spPr bwMode="auto">
              <a:xfrm>
                <a:off x="1139" y="3257"/>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AFBE"/>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6" name="Freeform 540"/>
              <p:cNvSpPr>
                <a:spLocks/>
              </p:cNvSpPr>
              <p:nvPr/>
            </p:nvSpPr>
            <p:spPr bwMode="auto">
              <a:xfrm>
                <a:off x="1139" y="3254"/>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AEBD"/>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7" name="Freeform 541"/>
              <p:cNvSpPr>
                <a:spLocks/>
              </p:cNvSpPr>
              <p:nvPr/>
            </p:nvSpPr>
            <p:spPr bwMode="auto">
              <a:xfrm>
                <a:off x="1139" y="3248"/>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ADB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8" name="Freeform 542"/>
              <p:cNvSpPr>
                <a:spLocks/>
              </p:cNvSpPr>
              <p:nvPr/>
            </p:nvSpPr>
            <p:spPr bwMode="auto">
              <a:xfrm>
                <a:off x="1139" y="3245"/>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ACBB"/>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39" name="Freeform 543"/>
              <p:cNvSpPr>
                <a:spLocks/>
              </p:cNvSpPr>
              <p:nvPr/>
            </p:nvSpPr>
            <p:spPr bwMode="auto">
              <a:xfrm>
                <a:off x="1139" y="3242"/>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ABB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40" name="Freeform 544"/>
              <p:cNvSpPr>
                <a:spLocks/>
              </p:cNvSpPr>
              <p:nvPr/>
            </p:nvSpPr>
            <p:spPr bwMode="auto">
              <a:xfrm>
                <a:off x="1139" y="3239"/>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AABA"/>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41" name="Freeform 545"/>
              <p:cNvSpPr>
                <a:spLocks/>
              </p:cNvSpPr>
              <p:nvPr/>
            </p:nvSpPr>
            <p:spPr bwMode="auto">
              <a:xfrm>
                <a:off x="1139" y="3233"/>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A9B9"/>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42" name="Freeform 546"/>
              <p:cNvSpPr>
                <a:spLocks/>
              </p:cNvSpPr>
              <p:nvPr/>
            </p:nvSpPr>
            <p:spPr bwMode="auto">
              <a:xfrm>
                <a:off x="1139" y="3230"/>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A8B8"/>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43" name="Freeform 547"/>
              <p:cNvSpPr>
                <a:spLocks/>
              </p:cNvSpPr>
              <p:nvPr/>
            </p:nvSpPr>
            <p:spPr bwMode="auto">
              <a:xfrm>
                <a:off x="1139" y="3227"/>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A7B7"/>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44" name="Freeform 548"/>
              <p:cNvSpPr>
                <a:spLocks/>
              </p:cNvSpPr>
              <p:nvPr/>
            </p:nvSpPr>
            <p:spPr bwMode="auto">
              <a:xfrm>
                <a:off x="1139" y="3221"/>
                <a:ext cx="3674" cy="6"/>
              </a:xfrm>
              <a:custGeom>
                <a:avLst/>
                <a:gdLst>
                  <a:gd name="T0" fmla="*/ 0 w 3674"/>
                  <a:gd name="T1" fmla="*/ 0 h 6"/>
                  <a:gd name="T2" fmla="*/ 3674 w 3674"/>
                  <a:gd name="T3" fmla="*/ 0 h 6"/>
                  <a:gd name="T4" fmla="*/ 3674 w 3674"/>
                  <a:gd name="T5" fmla="*/ 6 h 6"/>
                  <a:gd name="T6" fmla="*/ 0 w 3674"/>
                  <a:gd name="T7" fmla="*/ 6 h 6"/>
                  <a:gd name="T8" fmla="*/ 0 w 3674"/>
                  <a:gd name="T9" fmla="*/ 0 h 6"/>
                  <a:gd name="T10" fmla="*/ 0 w 3674"/>
                  <a:gd name="T11" fmla="*/ 0 h 6"/>
                </a:gdLst>
                <a:ahLst/>
                <a:cxnLst>
                  <a:cxn ang="0">
                    <a:pos x="T0" y="T1"/>
                  </a:cxn>
                  <a:cxn ang="0">
                    <a:pos x="T2" y="T3"/>
                  </a:cxn>
                  <a:cxn ang="0">
                    <a:pos x="T4" y="T5"/>
                  </a:cxn>
                  <a:cxn ang="0">
                    <a:pos x="T6" y="T7"/>
                  </a:cxn>
                  <a:cxn ang="0">
                    <a:pos x="T8" y="T9"/>
                  </a:cxn>
                  <a:cxn ang="0">
                    <a:pos x="T10" y="T11"/>
                  </a:cxn>
                </a:cxnLst>
                <a:rect l="0" t="0" r="r" b="b"/>
                <a:pathLst>
                  <a:path w="3674" h="6">
                    <a:moveTo>
                      <a:pt x="0" y="0"/>
                    </a:moveTo>
                    <a:lnTo>
                      <a:pt x="3674" y="0"/>
                    </a:lnTo>
                    <a:lnTo>
                      <a:pt x="3674" y="6"/>
                    </a:lnTo>
                    <a:lnTo>
                      <a:pt x="0" y="6"/>
                    </a:lnTo>
                    <a:lnTo>
                      <a:pt x="0" y="0"/>
                    </a:lnTo>
                    <a:lnTo>
                      <a:pt x="0" y="0"/>
                    </a:lnTo>
                    <a:close/>
                  </a:path>
                </a:pathLst>
              </a:custGeom>
              <a:noFill/>
              <a:ln>
                <a:noFill/>
              </a:ln>
              <a:extLst>
                <a:ext uri="{909E8E84-426E-40DD-AFC4-6F175D3DCCD1}">
                  <a14:hiddenFill xmlns:a14="http://schemas.microsoft.com/office/drawing/2010/main">
                    <a:solidFill>
                      <a:srgbClr val="FDA6B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45" name="Freeform 549"/>
              <p:cNvSpPr>
                <a:spLocks/>
              </p:cNvSpPr>
              <p:nvPr/>
            </p:nvSpPr>
            <p:spPr bwMode="auto">
              <a:xfrm>
                <a:off x="1139" y="3218"/>
                <a:ext cx="3674" cy="3"/>
              </a:xfrm>
              <a:custGeom>
                <a:avLst/>
                <a:gdLst>
                  <a:gd name="T0" fmla="*/ 0 w 3674"/>
                  <a:gd name="T1" fmla="*/ 0 h 3"/>
                  <a:gd name="T2" fmla="*/ 3674 w 3674"/>
                  <a:gd name="T3" fmla="*/ 0 h 3"/>
                  <a:gd name="T4" fmla="*/ 3674 w 3674"/>
                  <a:gd name="T5" fmla="*/ 3 h 3"/>
                  <a:gd name="T6" fmla="*/ 0 w 3674"/>
                  <a:gd name="T7" fmla="*/ 3 h 3"/>
                  <a:gd name="T8" fmla="*/ 0 w 3674"/>
                  <a:gd name="T9" fmla="*/ 0 h 3"/>
                  <a:gd name="T10" fmla="*/ 0 w 3674"/>
                  <a:gd name="T11" fmla="*/ 0 h 3"/>
                </a:gdLst>
                <a:ahLst/>
                <a:cxnLst>
                  <a:cxn ang="0">
                    <a:pos x="T0" y="T1"/>
                  </a:cxn>
                  <a:cxn ang="0">
                    <a:pos x="T2" y="T3"/>
                  </a:cxn>
                  <a:cxn ang="0">
                    <a:pos x="T4" y="T5"/>
                  </a:cxn>
                  <a:cxn ang="0">
                    <a:pos x="T6" y="T7"/>
                  </a:cxn>
                  <a:cxn ang="0">
                    <a:pos x="T8" y="T9"/>
                  </a:cxn>
                  <a:cxn ang="0">
                    <a:pos x="T10" y="T11"/>
                  </a:cxn>
                </a:cxnLst>
                <a:rect l="0" t="0" r="r" b="b"/>
                <a:pathLst>
                  <a:path w="3674" h="3">
                    <a:moveTo>
                      <a:pt x="0" y="0"/>
                    </a:moveTo>
                    <a:lnTo>
                      <a:pt x="3674" y="0"/>
                    </a:lnTo>
                    <a:lnTo>
                      <a:pt x="3674" y="3"/>
                    </a:lnTo>
                    <a:lnTo>
                      <a:pt x="0" y="3"/>
                    </a:lnTo>
                    <a:lnTo>
                      <a:pt x="0" y="0"/>
                    </a:lnTo>
                    <a:lnTo>
                      <a:pt x="0" y="0"/>
                    </a:lnTo>
                    <a:close/>
                  </a:path>
                </a:pathLst>
              </a:custGeom>
              <a:noFill/>
              <a:ln>
                <a:noFill/>
              </a:ln>
              <a:extLst>
                <a:ext uri="{909E8E84-426E-40DD-AFC4-6F175D3DCCD1}">
                  <a14:hiddenFill xmlns:a14="http://schemas.microsoft.com/office/drawing/2010/main">
                    <a:solidFill>
                      <a:srgbClr val="FDA5B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46" name="Freeform 550"/>
              <p:cNvSpPr>
                <a:spLocks/>
              </p:cNvSpPr>
              <p:nvPr/>
            </p:nvSpPr>
            <p:spPr bwMode="auto">
              <a:xfrm>
                <a:off x="1139" y="3179"/>
                <a:ext cx="3674" cy="39"/>
              </a:xfrm>
              <a:custGeom>
                <a:avLst/>
                <a:gdLst>
                  <a:gd name="T0" fmla="*/ 0 w 3674"/>
                  <a:gd name="T1" fmla="*/ 0 h 39"/>
                  <a:gd name="T2" fmla="*/ 3674 w 3674"/>
                  <a:gd name="T3" fmla="*/ 0 h 39"/>
                  <a:gd name="T4" fmla="*/ 3674 w 3674"/>
                  <a:gd name="T5" fmla="*/ 39 h 39"/>
                  <a:gd name="T6" fmla="*/ 0 w 3674"/>
                  <a:gd name="T7" fmla="*/ 39 h 39"/>
                  <a:gd name="T8" fmla="*/ 0 w 3674"/>
                  <a:gd name="T9" fmla="*/ 0 h 39"/>
                  <a:gd name="T10" fmla="*/ 0 w 3674"/>
                  <a:gd name="T11" fmla="*/ 0 h 39"/>
                </a:gdLst>
                <a:ahLst/>
                <a:cxnLst>
                  <a:cxn ang="0">
                    <a:pos x="T0" y="T1"/>
                  </a:cxn>
                  <a:cxn ang="0">
                    <a:pos x="T2" y="T3"/>
                  </a:cxn>
                  <a:cxn ang="0">
                    <a:pos x="T4" y="T5"/>
                  </a:cxn>
                  <a:cxn ang="0">
                    <a:pos x="T6" y="T7"/>
                  </a:cxn>
                  <a:cxn ang="0">
                    <a:pos x="T8" y="T9"/>
                  </a:cxn>
                  <a:cxn ang="0">
                    <a:pos x="T10" y="T11"/>
                  </a:cxn>
                </a:cxnLst>
                <a:rect l="0" t="0" r="r" b="b"/>
                <a:pathLst>
                  <a:path w="3674" h="39">
                    <a:moveTo>
                      <a:pt x="0" y="0"/>
                    </a:moveTo>
                    <a:lnTo>
                      <a:pt x="3674" y="0"/>
                    </a:lnTo>
                    <a:lnTo>
                      <a:pt x="3674" y="39"/>
                    </a:lnTo>
                    <a:lnTo>
                      <a:pt x="0" y="39"/>
                    </a:lnTo>
                    <a:lnTo>
                      <a:pt x="0" y="0"/>
                    </a:lnTo>
                    <a:lnTo>
                      <a:pt x="0" y="0"/>
                    </a:lnTo>
                    <a:close/>
                  </a:path>
                </a:pathLst>
              </a:custGeom>
              <a:noFill/>
              <a:ln>
                <a:noFill/>
              </a:ln>
              <a:extLst>
                <a:ext uri="{909E8E84-426E-40DD-AFC4-6F175D3DCCD1}">
                  <a14:hiddenFill xmlns:a14="http://schemas.microsoft.com/office/drawing/2010/main">
                    <a:solidFill>
                      <a:srgbClr val="FDA5B6"/>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47" name="Rectangle 551"/>
              <p:cNvSpPr>
                <a:spLocks noChangeArrowheads="1"/>
              </p:cNvSpPr>
              <p:nvPr/>
            </p:nvSpPr>
            <p:spPr bwMode="auto">
              <a:xfrm>
                <a:off x="1560" y="3216"/>
                <a:ext cx="298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a:solidFill>
                      <a:srgbClr val="CF0E30"/>
                    </a:solidFill>
                    <a:latin typeface="Times" panose="02020603050405020304" pitchFamily="18" charset="0"/>
                  </a:rPr>
                  <a:t>Money Payments for goods and services from </a:t>
                </a:r>
                <a:endParaRPr lang="en-US" altLang="en-US" sz="2400">
                  <a:latin typeface="Times" panose="02020603050405020304" pitchFamily="18" charset="0"/>
                </a:endParaRPr>
              </a:p>
            </p:txBody>
          </p:sp>
          <p:sp>
            <p:nvSpPr>
              <p:cNvPr id="337448" name="Rectangle 552"/>
              <p:cNvSpPr>
                <a:spLocks noChangeArrowheads="1"/>
              </p:cNvSpPr>
              <p:nvPr/>
            </p:nvSpPr>
            <p:spPr bwMode="auto">
              <a:xfrm>
                <a:off x="2101" y="3382"/>
                <a:ext cx="181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a:solidFill>
                      <a:srgbClr val="CF0E30"/>
                    </a:solidFill>
                    <a:latin typeface="Times" panose="02020603050405020304" pitchFamily="18" charset="0"/>
                  </a:rPr>
                  <a:t>government and households</a:t>
                </a:r>
                <a:endParaRPr lang="en-US" altLang="en-US" sz="2400">
                  <a:latin typeface="Times" panose="02020603050405020304" pitchFamily="18" charset="0"/>
                </a:endParaRPr>
              </a:p>
            </p:txBody>
          </p:sp>
        </p:grpSp>
        <p:grpSp>
          <p:nvGrpSpPr>
            <p:cNvPr id="337449" name="Group 553"/>
            <p:cNvGrpSpPr>
              <a:grpSpLocks/>
            </p:cNvGrpSpPr>
            <p:nvPr/>
          </p:nvGrpSpPr>
          <p:grpSpPr bwMode="auto">
            <a:xfrm>
              <a:off x="4190" y="1868"/>
              <a:ext cx="1056" cy="264"/>
              <a:chOff x="4190" y="1868"/>
              <a:chExt cx="1056" cy="264"/>
            </a:xfrm>
          </p:grpSpPr>
          <p:sp>
            <p:nvSpPr>
              <p:cNvPr id="337450" name="Rectangle 554"/>
              <p:cNvSpPr>
                <a:spLocks noChangeArrowheads="1"/>
              </p:cNvSpPr>
              <p:nvPr/>
            </p:nvSpPr>
            <p:spPr bwMode="auto">
              <a:xfrm>
                <a:off x="4190" y="1868"/>
                <a:ext cx="1056" cy="26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451" name="Rectangle 555"/>
              <p:cNvSpPr>
                <a:spLocks noChangeArrowheads="1"/>
              </p:cNvSpPr>
              <p:nvPr/>
            </p:nvSpPr>
            <p:spPr bwMode="auto">
              <a:xfrm>
                <a:off x="4190" y="1868"/>
                <a:ext cx="1056" cy="26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452" name="Rectangle 556"/>
              <p:cNvSpPr>
                <a:spLocks noChangeArrowheads="1"/>
              </p:cNvSpPr>
              <p:nvPr/>
            </p:nvSpPr>
            <p:spPr bwMode="auto">
              <a:xfrm>
                <a:off x="4190" y="1868"/>
                <a:ext cx="1050" cy="25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453" name="Rectangle 557"/>
              <p:cNvSpPr>
                <a:spLocks noChangeArrowheads="1"/>
              </p:cNvSpPr>
              <p:nvPr/>
            </p:nvSpPr>
            <p:spPr bwMode="auto">
              <a:xfrm>
                <a:off x="4190" y="1868"/>
                <a:ext cx="1056" cy="26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454" name="Freeform 558"/>
              <p:cNvSpPr>
                <a:spLocks/>
              </p:cNvSpPr>
              <p:nvPr/>
            </p:nvSpPr>
            <p:spPr bwMode="auto">
              <a:xfrm>
                <a:off x="4190" y="2104"/>
                <a:ext cx="1056" cy="28"/>
              </a:xfrm>
              <a:custGeom>
                <a:avLst/>
                <a:gdLst>
                  <a:gd name="T0" fmla="*/ 0 w 1056"/>
                  <a:gd name="T1" fmla="*/ 0 h 28"/>
                  <a:gd name="T2" fmla="*/ 1056 w 1056"/>
                  <a:gd name="T3" fmla="*/ 0 h 28"/>
                  <a:gd name="T4" fmla="*/ 1056 w 1056"/>
                  <a:gd name="T5" fmla="*/ 28 h 28"/>
                  <a:gd name="T6" fmla="*/ 0 w 1056"/>
                  <a:gd name="T7" fmla="*/ 28 h 28"/>
                  <a:gd name="T8" fmla="*/ 0 w 1056"/>
                  <a:gd name="T9" fmla="*/ 0 h 28"/>
                  <a:gd name="T10" fmla="*/ 0 w 1056"/>
                  <a:gd name="T11" fmla="*/ 0 h 28"/>
                </a:gdLst>
                <a:ahLst/>
                <a:cxnLst>
                  <a:cxn ang="0">
                    <a:pos x="T0" y="T1"/>
                  </a:cxn>
                  <a:cxn ang="0">
                    <a:pos x="T2" y="T3"/>
                  </a:cxn>
                  <a:cxn ang="0">
                    <a:pos x="T4" y="T5"/>
                  </a:cxn>
                  <a:cxn ang="0">
                    <a:pos x="T6" y="T7"/>
                  </a:cxn>
                  <a:cxn ang="0">
                    <a:pos x="T8" y="T9"/>
                  </a:cxn>
                  <a:cxn ang="0">
                    <a:pos x="T10" y="T11"/>
                  </a:cxn>
                </a:cxnLst>
                <a:rect l="0" t="0" r="r" b="b"/>
                <a:pathLst>
                  <a:path w="1056" h="28">
                    <a:moveTo>
                      <a:pt x="0" y="0"/>
                    </a:moveTo>
                    <a:lnTo>
                      <a:pt x="1056" y="0"/>
                    </a:lnTo>
                    <a:lnTo>
                      <a:pt x="1056" y="28"/>
                    </a:lnTo>
                    <a:lnTo>
                      <a:pt x="0" y="28"/>
                    </a:lnTo>
                    <a:lnTo>
                      <a:pt x="0" y="0"/>
                    </a:lnTo>
                    <a:lnTo>
                      <a:pt x="0" y="0"/>
                    </a:lnTo>
                    <a:close/>
                  </a:path>
                </a:pathLst>
              </a:custGeom>
              <a:noFill/>
              <a:ln>
                <a:noFill/>
              </a:ln>
              <a:extLst>
                <a:ext uri="{909E8E84-426E-40DD-AFC4-6F175D3DCCD1}">
                  <a14:hiddenFill xmlns:a14="http://schemas.microsoft.com/office/drawing/2010/main">
                    <a:solidFill>
                      <a:srgbClr val="FBF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55" name="Freeform 559"/>
              <p:cNvSpPr>
                <a:spLocks/>
              </p:cNvSpPr>
              <p:nvPr/>
            </p:nvSpPr>
            <p:spPr bwMode="auto">
              <a:xfrm>
                <a:off x="4190" y="2098"/>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BF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56" name="Freeform 560"/>
              <p:cNvSpPr>
                <a:spLocks/>
              </p:cNvSpPr>
              <p:nvPr/>
            </p:nvSpPr>
            <p:spPr bwMode="auto">
              <a:xfrm>
                <a:off x="4190" y="209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BF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57" name="Freeform 561"/>
              <p:cNvSpPr>
                <a:spLocks/>
              </p:cNvSpPr>
              <p:nvPr/>
            </p:nvSpPr>
            <p:spPr bwMode="auto">
              <a:xfrm>
                <a:off x="4190" y="2092"/>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AF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58" name="Freeform 562"/>
              <p:cNvSpPr>
                <a:spLocks/>
              </p:cNvSpPr>
              <p:nvPr/>
            </p:nvSpPr>
            <p:spPr bwMode="auto">
              <a:xfrm>
                <a:off x="4190" y="2089"/>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AF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59" name="Freeform 563"/>
              <p:cNvSpPr>
                <a:spLocks/>
              </p:cNvSpPr>
              <p:nvPr/>
            </p:nvSpPr>
            <p:spPr bwMode="auto">
              <a:xfrm>
                <a:off x="4190" y="2083"/>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9F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0" name="Freeform 564"/>
              <p:cNvSpPr>
                <a:spLocks/>
              </p:cNvSpPr>
              <p:nvPr/>
            </p:nvSpPr>
            <p:spPr bwMode="auto">
              <a:xfrm>
                <a:off x="4190" y="208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9F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1" name="Freeform 565"/>
              <p:cNvSpPr>
                <a:spLocks/>
              </p:cNvSpPr>
              <p:nvPr/>
            </p:nvSpPr>
            <p:spPr bwMode="auto">
              <a:xfrm>
                <a:off x="4190" y="2077"/>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8E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2" name="Freeform 566"/>
              <p:cNvSpPr>
                <a:spLocks/>
              </p:cNvSpPr>
              <p:nvPr/>
            </p:nvSpPr>
            <p:spPr bwMode="auto">
              <a:xfrm>
                <a:off x="4190" y="2074"/>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8EE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3" name="Freeform 567"/>
              <p:cNvSpPr>
                <a:spLocks/>
              </p:cNvSpPr>
              <p:nvPr/>
            </p:nvSpPr>
            <p:spPr bwMode="auto">
              <a:xfrm>
                <a:off x="4190" y="2068"/>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8ED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4" name="Freeform 568"/>
              <p:cNvSpPr>
                <a:spLocks/>
              </p:cNvSpPr>
              <p:nvPr/>
            </p:nvSpPr>
            <p:spPr bwMode="auto">
              <a:xfrm>
                <a:off x="4190" y="206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7EC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5" name="Freeform 569"/>
              <p:cNvSpPr>
                <a:spLocks/>
              </p:cNvSpPr>
              <p:nvPr/>
            </p:nvSpPr>
            <p:spPr bwMode="auto">
              <a:xfrm>
                <a:off x="4190" y="2062"/>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7EB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6" name="Freeform 570"/>
              <p:cNvSpPr>
                <a:spLocks/>
              </p:cNvSpPr>
              <p:nvPr/>
            </p:nvSpPr>
            <p:spPr bwMode="auto">
              <a:xfrm>
                <a:off x="4190" y="2059"/>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6EA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7" name="Freeform 571"/>
              <p:cNvSpPr>
                <a:spLocks/>
              </p:cNvSpPr>
              <p:nvPr/>
            </p:nvSpPr>
            <p:spPr bwMode="auto">
              <a:xfrm>
                <a:off x="4190" y="2053"/>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6E9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8" name="Freeform 572"/>
              <p:cNvSpPr>
                <a:spLocks/>
              </p:cNvSpPr>
              <p:nvPr/>
            </p:nvSpPr>
            <p:spPr bwMode="auto">
              <a:xfrm>
                <a:off x="4190" y="205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5E8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69" name="Freeform 573"/>
              <p:cNvSpPr>
                <a:spLocks/>
              </p:cNvSpPr>
              <p:nvPr/>
            </p:nvSpPr>
            <p:spPr bwMode="auto">
              <a:xfrm>
                <a:off x="4190" y="2047"/>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5E7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0" name="Freeform 574"/>
              <p:cNvSpPr>
                <a:spLocks/>
              </p:cNvSpPr>
              <p:nvPr/>
            </p:nvSpPr>
            <p:spPr bwMode="auto">
              <a:xfrm>
                <a:off x="4190" y="2041"/>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4E6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1" name="Freeform 575"/>
              <p:cNvSpPr>
                <a:spLocks/>
              </p:cNvSpPr>
              <p:nvPr/>
            </p:nvSpPr>
            <p:spPr bwMode="auto">
              <a:xfrm>
                <a:off x="4190" y="203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4E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2" name="Freeform 576"/>
              <p:cNvSpPr>
                <a:spLocks/>
              </p:cNvSpPr>
              <p:nvPr/>
            </p:nvSpPr>
            <p:spPr bwMode="auto">
              <a:xfrm>
                <a:off x="4190" y="203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4E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3" name="Freeform 577"/>
              <p:cNvSpPr>
                <a:spLocks/>
              </p:cNvSpPr>
              <p:nvPr/>
            </p:nvSpPr>
            <p:spPr bwMode="auto">
              <a:xfrm>
                <a:off x="4190" y="2032"/>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3E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4" name="Freeform 578"/>
              <p:cNvSpPr>
                <a:spLocks/>
              </p:cNvSpPr>
              <p:nvPr/>
            </p:nvSpPr>
            <p:spPr bwMode="auto">
              <a:xfrm>
                <a:off x="4190" y="2026"/>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3E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5" name="Freeform 579"/>
              <p:cNvSpPr>
                <a:spLocks/>
              </p:cNvSpPr>
              <p:nvPr/>
            </p:nvSpPr>
            <p:spPr bwMode="auto">
              <a:xfrm>
                <a:off x="4190" y="2023"/>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2E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6" name="Freeform 580"/>
              <p:cNvSpPr>
                <a:spLocks/>
              </p:cNvSpPr>
              <p:nvPr/>
            </p:nvSpPr>
            <p:spPr bwMode="auto">
              <a:xfrm>
                <a:off x="4190" y="202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2E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7" name="Freeform 581"/>
              <p:cNvSpPr>
                <a:spLocks/>
              </p:cNvSpPr>
              <p:nvPr/>
            </p:nvSpPr>
            <p:spPr bwMode="auto">
              <a:xfrm>
                <a:off x="4190" y="2017"/>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1D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8" name="Freeform 582"/>
              <p:cNvSpPr>
                <a:spLocks/>
              </p:cNvSpPr>
              <p:nvPr/>
            </p:nvSpPr>
            <p:spPr bwMode="auto">
              <a:xfrm>
                <a:off x="4190" y="2011"/>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1DE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79" name="Freeform 583"/>
              <p:cNvSpPr>
                <a:spLocks/>
              </p:cNvSpPr>
              <p:nvPr/>
            </p:nvSpPr>
            <p:spPr bwMode="auto">
              <a:xfrm>
                <a:off x="4190" y="200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0DD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0" name="Freeform 584"/>
              <p:cNvSpPr>
                <a:spLocks/>
              </p:cNvSpPr>
              <p:nvPr/>
            </p:nvSpPr>
            <p:spPr bwMode="auto">
              <a:xfrm>
                <a:off x="4190" y="200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0DC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1" name="Freeform 585"/>
              <p:cNvSpPr>
                <a:spLocks/>
              </p:cNvSpPr>
              <p:nvPr/>
            </p:nvSpPr>
            <p:spPr bwMode="auto">
              <a:xfrm>
                <a:off x="4190" y="2002"/>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0DB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2" name="Freeform 586"/>
              <p:cNvSpPr>
                <a:spLocks/>
              </p:cNvSpPr>
              <p:nvPr/>
            </p:nvSpPr>
            <p:spPr bwMode="auto">
              <a:xfrm>
                <a:off x="4190" y="1999"/>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FDA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3" name="Freeform 587"/>
              <p:cNvSpPr>
                <a:spLocks/>
              </p:cNvSpPr>
              <p:nvPr/>
            </p:nvSpPr>
            <p:spPr bwMode="auto">
              <a:xfrm>
                <a:off x="4190" y="199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FD9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4" name="Freeform 588"/>
              <p:cNvSpPr>
                <a:spLocks/>
              </p:cNvSpPr>
              <p:nvPr/>
            </p:nvSpPr>
            <p:spPr bwMode="auto">
              <a:xfrm>
                <a:off x="4190" y="1989"/>
                <a:ext cx="1056" cy="7"/>
              </a:xfrm>
              <a:custGeom>
                <a:avLst/>
                <a:gdLst>
                  <a:gd name="T0" fmla="*/ 0 w 1056"/>
                  <a:gd name="T1" fmla="*/ 0 h 7"/>
                  <a:gd name="T2" fmla="*/ 1056 w 1056"/>
                  <a:gd name="T3" fmla="*/ 0 h 7"/>
                  <a:gd name="T4" fmla="*/ 1056 w 1056"/>
                  <a:gd name="T5" fmla="*/ 7 h 7"/>
                  <a:gd name="T6" fmla="*/ 0 w 1056"/>
                  <a:gd name="T7" fmla="*/ 7 h 7"/>
                  <a:gd name="T8" fmla="*/ 0 w 1056"/>
                  <a:gd name="T9" fmla="*/ 0 h 7"/>
                  <a:gd name="T10" fmla="*/ 0 w 1056"/>
                  <a:gd name="T11" fmla="*/ 0 h 7"/>
                </a:gdLst>
                <a:ahLst/>
                <a:cxnLst>
                  <a:cxn ang="0">
                    <a:pos x="T0" y="T1"/>
                  </a:cxn>
                  <a:cxn ang="0">
                    <a:pos x="T2" y="T3"/>
                  </a:cxn>
                  <a:cxn ang="0">
                    <a:pos x="T4" y="T5"/>
                  </a:cxn>
                  <a:cxn ang="0">
                    <a:pos x="T6" y="T7"/>
                  </a:cxn>
                  <a:cxn ang="0">
                    <a:pos x="T8" y="T9"/>
                  </a:cxn>
                  <a:cxn ang="0">
                    <a:pos x="T10" y="T11"/>
                  </a:cxn>
                </a:cxnLst>
                <a:rect l="0" t="0" r="r" b="b"/>
                <a:pathLst>
                  <a:path w="1056" h="7">
                    <a:moveTo>
                      <a:pt x="0" y="0"/>
                    </a:moveTo>
                    <a:lnTo>
                      <a:pt x="1056" y="0"/>
                    </a:lnTo>
                    <a:lnTo>
                      <a:pt x="1056" y="7"/>
                    </a:lnTo>
                    <a:lnTo>
                      <a:pt x="0" y="7"/>
                    </a:lnTo>
                    <a:lnTo>
                      <a:pt x="0" y="0"/>
                    </a:lnTo>
                    <a:lnTo>
                      <a:pt x="0" y="0"/>
                    </a:lnTo>
                    <a:close/>
                  </a:path>
                </a:pathLst>
              </a:custGeom>
              <a:noFill/>
              <a:ln>
                <a:noFill/>
              </a:ln>
              <a:extLst>
                <a:ext uri="{909E8E84-426E-40DD-AFC4-6F175D3DCCD1}">
                  <a14:hiddenFill xmlns:a14="http://schemas.microsoft.com/office/drawing/2010/main">
                    <a:solidFill>
                      <a:srgbClr val="EED8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5" name="Freeform 589"/>
              <p:cNvSpPr>
                <a:spLocks/>
              </p:cNvSpPr>
              <p:nvPr/>
            </p:nvSpPr>
            <p:spPr bwMode="auto">
              <a:xfrm>
                <a:off x="4190" y="198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ED7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6" name="Freeform 590"/>
              <p:cNvSpPr>
                <a:spLocks/>
              </p:cNvSpPr>
              <p:nvPr/>
            </p:nvSpPr>
            <p:spPr bwMode="auto">
              <a:xfrm>
                <a:off x="4190" y="1983"/>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DD6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7" name="Freeform 591"/>
              <p:cNvSpPr>
                <a:spLocks/>
              </p:cNvSpPr>
              <p:nvPr/>
            </p:nvSpPr>
            <p:spPr bwMode="auto">
              <a:xfrm>
                <a:off x="4190" y="198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DD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8" name="Freeform 592"/>
              <p:cNvSpPr>
                <a:spLocks/>
              </p:cNvSpPr>
              <p:nvPr/>
            </p:nvSpPr>
            <p:spPr bwMode="auto">
              <a:xfrm>
                <a:off x="4190" y="1974"/>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DD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89" name="Freeform 593"/>
              <p:cNvSpPr>
                <a:spLocks/>
              </p:cNvSpPr>
              <p:nvPr/>
            </p:nvSpPr>
            <p:spPr bwMode="auto">
              <a:xfrm>
                <a:off x="4190" y="1971"/>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CD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0" name="Freeform 594"/>
              <p:cNvSpPr>
                <a:spLocks/>
              </p:cNvSpPr>
              <p:nvPr/>
            </p:nvSpPr>
            <p:spPr bwMode="auto">
              <a:xfrm>
                <a:off x="4190" y="196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CD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1" name="Freeform 595"/>
              <p:cNvSpPr>
                <a:spLocks/>
              </p:cNvSpPr>
              <p:nvPr/>
            </p:nvSpPr>
            <p:spPr bwMode="auto">
              <a:xfrm>
                <a:off x="4190" y="196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BD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2" name="Freeform 596"/>
              <p:cNvSpPr>
                <a:spLocks/>
              </p:cNvSpPr>
              <p:nvPr/>
            </p:nvSpPr>
            <p:spPr bwMode="auto">
              <a:xfrm>
                <a:off x="4190" y="1959"/>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BD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3" name="Freeform 597"/>
              <p:cNvSpPr>
                <a:spLocks/>
              </p:cNvSpPr>
              <p:nvPr/>
            </p:nvSpPr>
            <p:spPr bwMode="auto">
              <a:xfrm>
                <a:off x="4190" y="195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AC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4" name="Freeform 598"/>
              <p:cNvSpPr>
                <a:spLocks/>
              </p:cNvSpPr>
              <p:nvPr/>
            </p:nvSpPr>
            <p:spPr bwMode="auto">
              <a:xfrm>
                <a:off x="4190" y="1953"/>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ACE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5" name="Freeform 599"/>
              <p:cNvSpPr>
                <a:spLocks/>
              </p:cNvSpPr>
              <p:nvPr/>
            </p:nvSpPr>
            <p:spPr bwMode="auto">
              <a:xfrm>
                <a:off x="4190" y="195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9CD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6" name="Freeform 600"/>
              <p:cNvSpPr>
                <a:spLocks/>
              </p:cNvSpPr>
              <p:nvPr/>
            </p:nvSpPr>
            <p:spPr bwMode="auto">
              <a:xfrm>
                <a:off x="4190" y="1944"/>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9CC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7" name="Freeform 601"/>
              <p:cNvSpPr>
                <a:spLocks/>
              </p:cNvSpPr>
              <p:nvPr/>
            </p:nvSpPr>
            <p:spPr bwMode="auto">
              <a:xfrm>
                <a:off x="4190" y="1941"/>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9CB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8" name="Freeform 602"/>
              <p:cNvSpPr>
                <a:spLocks/>
              </p:cNvSpPr>
              <p:nvPr/>
            </p:nvSpPr>
            <p:spPr bwMode="auto">
              <a:xfrm>
                <a:off x="4190" y="193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8CA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499" name="Freeform 603"/>
              <p:cNvSpPr>
                <a:spLocks/>
              </p:cNvSpPr>
              <p:nvPr/>
            </p:nvSpPr>
            <p:spPr bwMode="auto">
              <a:xfrm>
                <a:off x="4190" y="193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8C9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0" name="Freeform 604"/>
              <p:cNvSpPr>
                <a:spLocks/>
              </p:cNvSpPr>
              <p:nvPr/>
            </p:nvSpPr>
            <p:spPr bwMode="auto">
              <a:xfrm>
                <a:off x="4190" y="1929"/>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7C8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1" name="Freeform 605"/>
              <p:cNvSpPr>
                <a:spLocks/>
              </p:cNvSpPr>
              <p:nvPr/>
            </p:nvSpPr>
            <p:spPr bwMode="auto">
              <a:xfrm>
                <a:off x="4190" y="192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7C7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2" name="Freeform 606"/>
              <p:cNvSpPr>
                <a:spLocks/>
              </p:cNvSpPr>
              <p:nvPr/>
            </p:nvSpPr>
            <p:spPr bwMode="auto">
              <a:xfrm>
                <a:off x="4190" y="1923"/>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6C6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3" name="Freeform 607"/>
              <p:cNvSpPr>
                <a:spLocks/>
              </p:cNvSpPr>
              <p:nvPr/>
            </p:nvSpPr>
            <p:spPr bwMode="auto">
              <a:xfrm>
                <a:off x="4190" y="1917"/>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6C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4" name="Freeform 608"/>
              <p:cNvSpPr>
                <a:spLocks/>
              </p:cNvSpPr>
              <p:nvPr/>
            </p:nvSpPr>
            <p:spPr bwMode="auto">
              <a:xfrm>
                <a:off x="4190" y="1914"/>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5C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5" name="Freeform 609"/>
              <p:cNvSpPr>
                <a:spLocks/>
              </p:cNvSpPr>
              <p:nvPr/>
            </p:nvSpPr>
            <p:spPr bwMode="auto">
              <a:xfrm>
                <a:off x="4190" y="1911"/>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5C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6" name="Freeform 610"/>
              <p:cNvSpPr>
                <a:spLocks/>
              </p:cNvSpPr>
              <p:nvPr/>
            </p:nvSpPr>
            <p:spPr bwMode="auto">
              <a:xfrm>
                <a:off x="4190" y="190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5C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7" name="Freeform 611"/>
              <p:cNvSpPr>
                <a:spLocks/>
              </p:cNvSpPr>
              <p:nvPr/>
            </p:nvSpPr>
            <p:spPr bwMode="auto">
              <a:xfrm>
                <a:off x="4190" y="1902"/>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4C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8" name="Freeform 612"/>
              <p:cNvSpPr>
                <a:spLocks/>
              </p:cNvSpPr>
              <p:nvPr/>
            </p:nvSpPr>
            <p:spPr bwMode="auto">
              <a:xfrm>
                <a:off x="4190" y="1899"/>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4C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09" name="Freeform 613"/>
              <p:cNvSpPr>
                <a:spLocks/>
              </p:cNvSpPr>
              <p:nvPr/>
            </p:nvSpPr>
            <p:spPr bwMode="auto">
              <a:xfrm>
                <a:off x="4190" y="189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3B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10" name="Freeform 614"/>
              <p:cNvSpPr>
                <a:spLocks/>
              </p:cNvSpPr>
              <p:nvPr/>
            </p:nvSpPr>
            <p:spPr bwMode="auto">
              <a:xfrm>
                <a:off x="4190" y="1868"/>
                <a:ext cx="1056" cy="28"/>
              </a:xfrm>
              <a:custGeom>
                <a:avLst/>
                <a:gdLst>
                  <a:gd name="T0" fmla="*/ 0 w 1056"/>
                  <a:gd name="T1" fmla="*/ 0 h 28"/>
                  <a:gd name="T2" fmla="*/ 1056 w 1056"/>
                  <a:gd name="T3" fmla="*/ 0 h 28"/>
                  <a:gd name="T4" fmla="*/ 1056 w 1056"/>
                  <a:gd name="T5" fmla="*/ 28 h 28"/>
                  <a:gd name="T6" fmla="*/ 0 w 1056"/>
                  <a:gd name="T7" fmla="*/ 28 h 28"/>
                  <a:gd name="T8" fmla="*/ 0 w 1056"/>
                  <a:gd name="T9" fmla="*/ 0 h 28"/>
                  <a:gd name="T10" fmla="*/ 0 w 1056"/>
                  <a:gd name="T11" fmla="*/ 0 h 28"/>
                </a:gdLst>
                <a:ahLst/>
                <a:cxnLst>
                  <a:cxn ang="0">
                    <a:pos x="T0" y="T1"/>
                  </a:cxn>
                  <a:cxn ang="0">
                    <a:pos x="T2" y="T3"/>
                  </a:cxn>
                  <a:cxn ang="0">
                    <a:pos x="T4" y="T5"/>
                  </a:cxn>
                  <a:cxn ang="0">
                    <a:pos x="T6" y="T7"/>
                  </a:cxn>
                  <a:cxn ang="0">
                    <a:pos x="T8" y="T9"/>
                  </a:cxn>
                  <a:cxn ang="0">
                    <a:pos x="T10" y="T11"/>
                  </a:cxn>
                </a:cxnLst>
                <a:rect l="0" t="0" r="r" b="b"/>
                <a:pathLst>
                  <a:path w="1056" h="28">
                    <a:moveTo>
                      <a:pt x="0" y="0"/>
                    </a:moveTo>
                    <a:lnTo>
                      <a:pt x="1056" y="0"/>
                    </a:lnTo>
                    <a:lnTo>
                      <a:pt x="1056" y="28"/>
                    </a:lnTo>
                    <a:lnTo>
                      <a:pt x="0" y="28"/>
                    </a:lnTo>
                    <a:lnTo>
                      <a:pt x="0" y="0"/>
                    </a:lnTo>
                    <a:lnTo>
                      <a:pt x="0" y="0"/>
                    </a:lnTo>
                    <a:close/>
                  </a:path>
                </a:pathLst>
              </a:custGeom>
              <a:noFill/>
              <a:ln>
                <a:noFill/>
              </a:ln>
              <a:extLst>
                <a:ext uri="{909E8E84-426E-40DD-AFC4-6F175D3DCCD1}">
                  <a14:hiddenFill xmlns:a14="http://schemas.microsoft.com/office/drawing/2010/main">
                    <a:solidFill>
                      <a:srgbClr val="E3B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11" name="Rectangle 615"/>
              <p:cNvSpPr>
                <a:spLocks noChangeArrowheads="1"/>
              </p:cNvSpPr>
              <p:nvPr/>
            </p:nvSpPr>
            <p:spPr bwMode="auto">
              <a:xfrm>
                <a:off x="4281" y="1908"/>
                <a:ext cx="87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200" b="1">
                    <a:solidFill>
                      <a:srgbClr val="500093"/>
                    </a:solidFill>
                    <a:latin typeface="Times" panose="02020603050405020304" pitchFamily="18" charset="0"/>
                  </a:rPr>
                  <a:t>Households</a:t>
                </a:r>
                <a:endParaRPr lang="en-US" altLang="en-US" sz="2400">
                  <a:latin typeface="Times" panose="02020603050405020304" pitchFamily="18" charset="0"/>
                </a:endParaRPr>
              </a:p>
            </p:txBody>
          </p:sp>
        </p:grpSp>
        <p:grpSp>
          <p:nvGrpSpPr>
            <p:cNvPr id="337512" name="Group 616"/>
            <p:cNvGrpSpPr>
              <a:grpSpLocks/>
            </p:cNvGrpSpPr>
            <p:nvPr/>
          </p:nvGrpSpPr>
          <p:grpSpPr bwMode="auto">
            <a:xfrm>
              <a:off x="277" y="1868"/>
              <a:ext cx="1056" cy="264"/>
              <a:chOff x="277" y="1868"/>
              <a:chExt cx="1056" cy="264"/>
            </a:xfrm>
          </p:grpSpPr>
          <p:sp>
            <p:nvSpPr>
              <p:cNvPr id="337513" name="Rectangle 617"/>
              <p:cNvSpPr>
                <a:spLocks noChangeArrowheads="1"/>
              </p:cNvSpPr>
              <p:nvPr/>
            </p:nvSpPr>
            <p:spPr bwMode="auto">
              <a:xfrm>
                <a:off x="277" y="1868"/>
                <a:ext cx="1056" cy="26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514" name="Rectangle 618"/>
              <p:cNvSpPr>
                <a:spLocks noChangeArrowheads="1"/>
              </p:cNvSpPr>
              <p:nvPr/>
            </p:nvSpPr>
            <p:spPr bwMode="auto">
              <a:xfrm>
                <a:off x="277" y="1868"/>
                <a:ext cx="1056" cy="26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515" name="Rectangle 619"/>
              <p:cNvSpPr>
                <a:spLocks noChangeArrowheads="1"/>
              </p:cNvSpPr>
              <p:nvPr/>
            </p:nvSpPr>
            <p:spPr bwMode="auto">
              <a:xfrm>
                <a:off x="277" y="1868"/>
                <a:ext cx="1050" cy="25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516" name="Rectangle 620"/>
              <p:cNvSpPr>
                <a:spLocks noChangeArrowheads="1"/>
              </p:cNvSpPr>
              <p:nvPr/>
            </p:nvSpPr>
            <p:spPr bwMode="auto">
              <a:xfrm>
                <a:off x="277" y="1868"/>
                <a:ext cx="1056" cy="26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517" name="Freeform 621"/>
              <p:cNvSpPr>
                <a:spLocks/>
              </p:cNvSpPr>
              <p:nvPr/>
            </p:nvSpPr>
            <p:spPr bwMode="auto">
              <a:xfrm>
                <a:off x="277" y="2104"/>
                <a:ext cx="1056" cy="28"/>
              </a:xfrm>
              <a:custGeom>
                <a:avLst/>
                <a:gdLst>
                  <a:gd name="T0" fmla="*/ 0 w 1056"/>
                  <a:gd name="T1" fmla="*/ 0 h 28"/>
                  <a:gd name="T2" fmla="*/ 1056 w 1056"/>
                  <a:gd name="T3" fmla="*/ 0 h 28"/>
                  <a:gd name="T4" fmla="*/ 1056 w 1056"/>
                  <a:gd name="T5" fmla="*/ 28 h 28"/>
                  <a:gd name="T6" fmla="*/ 0 w 1056"/>
                  <a:gd name="T7" fmla="*/ 28 h 28"/>
                  <a:gd name="T8" fmla="*/ 0 w 1056"/>
                  <a:gd name="T9" fmla="*/ 0 h 28"/>
                  <a:gd name="T10" fmla="*/ 0 w 1056"/>
                  <a:gd name="T11" fmla="*/ 0 h 28"/>
                </a:gdLst>
                <a:ahLst/>
                <a:cxnLst>
                  <a:cxn ang="0">
                    <a:pos x="T0" y="T1"/>
                  </a:cxn>
                  <a:cxn ang="0">
                    <a:pos x="T2" y="T3"/>
                  </a:cxn>
                  <a:cxn ang="0">
                    <a:pos x="T4" y="T5"/>
                  </a:cxn>
                  <a:cxn ang="0">
                    <a:pos x="T6" y="T7"/>
                  </a:cxn>
                  <a:cxn ang="0">
                    <a:pos x="T8" y="T9"/>
                  </a:cxn>
                  <a:cxn ang="0">
                    <a:pos x="T10" y="T11"/>
                  </a:cxn>
                </a:cxnLst>
                <a:rect l="0" t="0" r="r" b="b"/>
                <a:pathLst>
                  <a:path w="1056" h="28">
                    <a:moveTo>
                      <a:pt x="0" y="0"/>
                    </a:moveTo>
                    <a:lnTo>
                      <a:pt x="1056" y="0"/>
                    </a:lnTo>
                    <a:lnTo>
                      <a:pt x="1056" y="28"/>
                    </a:lnTo>
                    <a:lnTo>
                      <a:pt x="0" y="28"/>
                    </a:lnTo>
                    <a:lnTo>
                      <a:pt x="0" y="0"/>
                    </a:lnTo>
                    <a:lnTo>
                      <a:pt x="0" y="0"/>
                    </a:lnTo>
                    <a:close/>
                  </a:path>
                </a:pathLst>
              </a:custGeom>
              <a:noFill/>
              <a:ln>
                <a:noFill/>
              </a:ln>
              <a:extLst>
                <a:ext uri="{909E8E84-426E-40DD-AFC4-6F175D3DCCD1}">
                  <a14:hiddenFill xmlns:a14="http://schemas.microsoft.com/office/drawing/2010/main">
                    <a:solidFill>
                      <a:srgbClr val="FBF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18" name="Freeform 622"/>
              <p:cNvSpPr>
                <a:spLocks/>
              </p:cNvSpPr>
              <p:nvPr/>
            </p:nvSpPr>
            <p:spPr bwMode="auto">
              <a:xfrm>
                <a:off x="277" y="2098"/>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BF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19" name="Freeform 623"/>
              <p:cNvSpPr>
                <a:spLocks/>
              </p:cNvSpPr>
              <p:nvPr/>
            </p:nvSpPr>
            <p:spPr bwMode="auto">
              <a:xfrm>
                <a:off x="277" y="209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BF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0" name="Freeform 624"/>
              <p:cNvSpPr>
                <a:spLocks/>
              </p:cNvSpPr>
              <p:nvPr/>
            </p:nvSpPr>
            <p:spPr bwMode="auto">
              <a:xfrm>
                <a:off x="277" y="2092"/>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AF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1" name="Freeform 625"/>
              <p:cNvSpPr>
                <a:spLocks/>
              </p:cNvSpPr>
              <p:nvPr/>
            </p:nvSpPr>
            <p:spPr bwMode="auto">
              <a:xfrm>
                <a:off x="277" y="2089"/>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AF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2" name="Freeform 626"/>
              <p:cNvSpPr>
                <a:spLocks/>
              </p:cNvSpPr>
              <p:nvPr/>
            </p:nvSpPr>
            <p:spPr bwMode="auto">
              <a:xfrm>
                <a:off x="277" y="2083"/>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9F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3" name="Freeform 627"/>
              <p:cNvSpPr>
                <a:spLocks/>
              </p:cNvSpPr>
              <p:nvPr/>
            </p:nvSpPr>
            <p:spPr bwMode="auto">
              <a:xfrm>
                <a:off x="277" y="208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9F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4" name="Freeform 628"/>
              <p:cNvSpPr>
                <a:spLocks/>
              </p:cNvSpPr>
              <p:nvPr/>
            </p:nvSpPr>
            <p:spPr bwMode="auto">
              <a:xfrm>
                <a:off x="277" y="2077"/>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8E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5" name="Freeform 629"/>
              <p:cNvSpPr>
                <a:spLocks/>
              </p:cNvSpPr>
              <p:nvPr/>
            </p:nvSpPr>
            <p:spPr bwMode="auto">
              <a:xfrm>
                <a:off x="277" y="2074"/>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8EE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6" name="Freeform 630"/>
              <p:cNvSpPr>
                <a:spLocks/>
              </p:cNvSpPr>
              <p:nvPr/>
            </p:nvSpPr>
            <p:spPr bwMode="auto">
              <a:xfrm>
                <a:off x="277" y="2068"/>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8ED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7" name="Freeform 631"/>
              <p:cNvSpPr>
                <a:spLocks/>
              </p:cNvSpPr>
              <p:nvPr/>
            </p:nvSpPr>
            <p:spPr bwMode="auto">
              <a:xfrm>
                <a:off x="277" y="206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7EC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8" name="Freeform 632"/>
              <p:cNvSpPr>
                <a:spLocks/>
              </p:cNvSpPr>
              <p:nvPr/>
            </p:nvSpPr>
            <p:spPr bwMode="auto">
              <a:xfrm>
                <a:off x="277" y="2062"/>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7EB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29" name="Freeform 633"/>
              <p:cNvSpPr>
                <a:spLocks/>
              </p:cNvSpPr>
              <p:nvPr/>
            </p:nvSpPr>
            <p:spPr bwMode="auto">
              <a:xfrm>
                <a:off x="277" y="2059"/>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6EA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0" name="Freeform 634"/>
              <p:cNvSpPr>
                <a:spLocks/>
              </p:cNvSpPr>
              <p:nvPr/>
            </p:nvSpPr>
            <p:spPr bwMode="auto">
              <a:xfrm>
                <a:off x="277" y="2053"/>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6E9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1" name="Freeform 635"/>
              <p:cNvSpPr>
                <a:spLocks/>
              </p:cNvSpPr>
              <p:nvPr/>
            </p:nvSpPr>
            <p:spPr bwMode="auto">
              <a:xfrm>
                <a:off x="277" y="205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5E8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2" name="Freeform 636"/>
              <p:cNvSpPr>
                <a:spLocks/>
              </p:cNvSpPr>
              <p:nvPr/>
            </p:nvSpPr>
            <p:spPr bwMode="auto">
              <a:xfrm>
                <a:off x="277" y="2047"/>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5E7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3" name="Freeform 637"/>
              <p:cNvSpPr>
                <a:spLocks/>
              </p:cNvSpPr>
              <p:nvPr/>
            </p:nvSpPr>
            <p:spPr bwMode="auto">
              <a:xfrm>
                <a:off x="277" y="2041"/>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4E6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4" name="Freeform 638"/>
              <p:cNvSpPr>
                <a:spLocks/>
              </p:cNvSpPr>
              <p:nvPr/>
            </p:nvSpPr>
            <p:spPr bwMode="auto">
              <a:xfrm>
                <a:off x="277" y="203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4E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5" name="Freeform 639"/>
              <p:cNvSpPr>
                <a:spLocks/>
              </p:cNvSpPr>
              <p:nvPr/>
            </p:nvSpPr>
            <p:spPr bwMode="auto">
              <a:xfrm>
                <a:off x="277" y="203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4E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6" name="Freeform 640"/>
              <p:cNvSpPr>
                <a:spLocks/>
              </p:cNvSpPr>
              <p:nvPr/>
            </p:nvSpPr>
            <p:spPr bwMode="auto">
              <a:xfrm>
                <a:off x="277" y="2032"/>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3E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7" name="Freeform 641"/>
              <p:cNvSpPr>
                <a:spLocks/>
              </p:cNvSpPr>
              <p:nvPr/>
            </p:nvSpPr>
            <p:spPr bwMode="auto">
              <a:xfrm>
                <a:off x="277" y="2026"/>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3E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8" name="Freeform 642"/>
              <p:cNvSpPr>
                <a:spLocks/>
              </p:cNvSpPr>
              <p:nvPr/>
            </p:nvSpPr>
            <p:spPr bwMode="auto">
              <a:xfrm>
                <a:off x="277" y="2023"/>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2E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39" name="Freeform 643"/>
              <p:cNvSpPr>
                <a:spLocks/>
              </p:cNvSpPr>
              <p:nvPr/>
            </p:nvSpPr>
            <p:spPr bwMode="auto">
              <a:xfrm>
                <a:off x="277" y="202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2E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0" name="Freeform 644"/>
              <p:cNvSpPr>
                <a:spLocks/>
              </p:cNvSpPr>
              <p:nvPr/>
            </p:nvSpPr>
            <p:spPr bwMode="auto">
              <a:xfrm>
                <a:off x="277" y="2017"/>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1D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1" name="Freeform 645"/>
              <p:cNvSpPr>
                <a:spLocks/>
              </p:cNvSpPr>
              <p:nvPr/>
            </p:nvSpPr>
            <p:spPr bwMode="auto">
              <a:xfrm>
                <a:off x="277" y="2011"/>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F1DE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2" name="Freeform 646"/>
              <p:cNvSpPr>
                <a:spLocks/>
              </p:cNvSpPr>
              <p:nvPr/>
            </p:nvSpPr>
            <p:spPr bwMode="auto">
              <a:xfrm>
                <a:off x="277" y="200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0DD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3" name="Freeform 647"/>
              <p:cNvSpPr>
                <a:spLocks/>
              </p:cNvSpPr>
              <p:nvPr/>
            </p:nvSpPr>
            <p:spPr bwMode="auto">
              <a:xfrm>
                <a:off x="277" y="200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0DC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4" name="Freeform 648"/>
              <p:cNvSpPr>
                <a:spLocks/>
              </p:cNvSpPr>
              <p:nvPr/>
            </p:nvSpPr>
            <p:spPr bwMode="auto">
              <a:xfrm>
                <a:off x="277" y="2002"/>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F0DB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5" name="Freeform 649"/>
              <p:cNvSpPr>
                <a:spLocks/>
              </p:cNvSpPr>
              <p:nvPr/>
            </p:nvSpPr>
            <p:spPr bwMode="auto">
              <a:xfrm>
                <a:off x="277" y="1999"/>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FDA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6" name="Freeform 650"/>
              <p:cNvSpPr>
                <a:spLocks/>
              </p:cNvSpPr>
              <p:nvPr/>
            </p:nvSpPr>
            <p:spPr bwMode="auto">
              <a:xfrm>
                <a:off x="277" y="199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FD9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7" name="Freeform 651"/>
              <p:cNvSpPr>
                <a:spLocks/>
              </p:cNvSpPr>
              <p:nvPr/>
            </p:nvSpPr>
            <p:spPr bwMode="auto">
              <a:xfrm>
                <a:off x="277" y="1989"/>
                <a:ext cx="1056" cy="7"/>
              </a:xfrm>
              <a:custGeom>
                <a:avLst/>
                <a:gdLst>
                  <a:gd name="T0" fmla="*/ 0 w 1056"/>
                  <a:gd name="T1" fmla="*/ 0 h 7"/>
                  <a:gd name="T2" fmla="*/ 1056 w 1056"/>
                  <a:gd name="T3" fmla="*/ 0 h 7"/>
                  <a:gd name="T4" fmla="*/ 1056 w 1056"/>
                  <a:gd name="T5" fmla="*/ 7 h 7"/>
                  <a:gd name="T6" fmla="*/ 0 w 1056"/>
                  <a:gd name="T7" fmla="*/ 7 h 7"/>
                  <a:gd name="T8" fmla="*/ 0 w 1056"/>
                  <a:gd name="T9" fmla="*/ 0 h 7"/>
                  <a:gd name="T10" fmla="*/ 0 w 1056"/>
                  <a:gd name="T11" fmla="*/ 0 h 7"/>
                </a:gdLst>
                <a:ahLst/>
                <a:cxnLst>
                  <a:cxn ang="0">
                    <a:pos x="T0" y="T1"/>
                  </a:cxn>
                  <a:cxn ang="0">
                    <a:pos x="T2" y="T3"/>
                  </a:cxn>
                  <a:cxn ang="0">
                    <a:pos x="T4" y="T5"/>
                  </a:cxn>
                  <a:cxn ang="0">
                    <a:pos x="T6" y="T7"/>
                  </a:cxn>
                  <a:cxn ang="0">
                    <a:pos x="T8" y="T9"/>
                  </a:cxn>
                  <a:cxn ang="0">
                    <a:pos x="T10" y="T11"/>
                  </a:cxn>
                </a:cxnLst>
                <a:rect l="0" t="0" r="r" b="b"/>
                <a:pathLst>
                  <a:path w="1056" h="7">
                    <a:moveTo>
                      <a:pt x="0" y="0"/>
                    </a:moveTo>
                    <a:lnTo>
                      <a:pt x="1056" y="0"/>
                    </a:lnTo>
                    <a:lnTo>
                      <a:pt x="1056" y="7"/>
                    </a:lnTo>
                    <a:lnTo>
                      <a:pt x="0" y="7"/>
                    </a:lnTo>
                    <a:lnTo>
                      <a:pt x="0" y="0"/>
                    </a:lnTo>
                    <a:lnTo>
                      <a:pt x="0" y="0"/>
                    </a:lnTo>
                    <a:close/>
                  </a:path>
                </a:pathLst>
              </a:custGeom>
              <a:noFill/>
              <a:ln>
                <a:noFill/>
              </a:ln>
              <a:extLst>
                <a:ext uri="{909E8E84-426E-40DD-AFC4-6F175D3DCCD1}">
                  <a14:hiddenFill xmlns:a14="http://schemas.microsoft.com/office/drawing/2010/main">
                    <a:solidFill>
                      <a:srgbClr val="EED8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8" name="Freeform 652"/>
              <p:cNvSpPr>
                <a:spLocks/>
              </p:cNvSpPr>
              <p:nvPr/>
            </p:nvSpPr>
            <p:spPr bwMode="auto">
              <a:xfrm>
                <a:off x="277" y="198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ED7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49" name="Freeform 653"/>
              <p:cNvSpPr>
                <a:spLocks/>
              </p:cNvSpPr>
              <p:nvPr/>
            </p:nvSpPr>
            <p:spPr bwMode="auto">
              <a:xfrm>
                <a:off x="277" y="1983"/>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DD6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0" name="Freeform 654"/>
              <p:cNvSpPr>
                <a:spLocks/>
              </p:cNvSpPr>
              <p:nvPr/>
            </p:nvSpPr>
            <p:spPr bwMode="auto">
              <a:xfrm>
                <a:off x="277" y="198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DD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1" name="Freeform 655"/>
              <p:cNvSpPr>
                <a:spLocks/>
              </p:cNvSpPr>
              <p:nvPr/>
            </p:nvSpPr>
            <p:spPr bwMode="auto">
              <a:xfrm>
                <a:off x="277" y="1974"/>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DD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2" name="Freeform 656"/>
              <p:cNvSpPr>
                <a:spLocks/>
              </p:cNvSpPr>
              <p:nvPr/>
            </p:nvSpPr>
            <p:spPr bwMode="auto">
              <a:xfrm>
                <a:off x="277" y="1971"/>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CD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3" name="Freeform 657"/>
              <p:cNvSpPr>
                <a:spLocks/>
              </p:cNvSpPr>
              <p:nvPr/>
            </p:nvSpPr>
            <p:spPr bwMode="auto">
              <a:xfrm>
                <a:off x="277" y="196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CD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4" name="Freeform 658"/>
              <p:cNvSpPr>
                <a:spLocks/>
              </p:cNvSpPr>
              <p:nvPr/>
            </p:nvSpPr>
            <p:spPr bwMode="auto">
              <a:xfrm>
                <a:off x="277" y="196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BD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5" name="Freeform 659"/>
              <p:cNvSpPr>
                <a:spLocks/>
              </p:cNvSpPr>
              <p:nvPr/>
            </p:nvSpPr>
            <p:spPr bwMode="auto">
              <a:xfrm>
                <a:off x="277" y="1959"/>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BD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6" name="Freeform 660"/>
              <p:cNvSpPr>
                <a:spLocks/>
              </p:cNvSpPr>
              <p:nvPr/>
            </p:nvSpPr>
            <p:spPr bwMode="auto">
              <a:xfrm>
                <a:off x="277" y="195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AC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7" name="Freeform 661"/>
              <p:cNvSpPr>
                <a:spLocks/>
              </p:cNvSpPr>
              <p:nvPr/>
            </p:nvSpPr>
            <p:spPr bwMode="auto">
              <a:xfrm>
                <a:off x="277" y="1953"/>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ACE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8" name="Freeform 662"/>
              <p:cNvSpPr>
                <a:spLocks/>
              </p:cNvSpPr>
              <p:nvPr/>
            </p:nvSpPr>
            <p:spPr bwMode="auto">
              <a:xfrm>
                <a:off x="277" y="1950"/>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9CD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59" name="Freeform 663"/>
              <p:cNvSpPr>
                <a:spLocks/>
              </p:cNvSpPr>
              <p:nvPr/>
            </p:nvSpPr>
            <p:spPr bwMode="auto">
              <a:xfrm>
                <a:off x="277" y="1944"/>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9CC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0" name="Freeform 664"/>
              <p:cNvSpPr>
                <a:spLocks/>
              </p:cNvSpPr>
              <p:nvPr/>
            </p:nvSpPr>
            <p:spPr bwMode="auto">
              <a:xfrm>
                <a:off x="277" y="1941"/>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9CB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1" name="Freeform 665"/>
              <p:cNvSpPr>
                <a:spLocks/>
              </p:cNvSpPr>
              <p:nvPr/>
            </p:nvSpPr>
            <p:spPr bwMode="auto">
              <a:xfrm>
                <a:off x="277" y="193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8CA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2" name="Freeform 666"/>
              <p:cNvSpPr>
                <a:spLocks/>
              </p:cNvSpPr>
              <p:nvPr/>
            </p:nvSpPr>
            <p:spPr bwMode="auto">
              <a:xfrm>
                <a:off x="277" y="1935"/>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8C9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3" name="Freeform 667"/>
              <p:cNvSpPr>
                <a:spLocks/>
              </p:cNvSpPr>
              <p:nvPr/>
            </p:nvSpPr>
            <p:spPr bwMode="auto">
              <a:xfrm>
                <a:off x="277" y="1929"/>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7C8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4" name="Freeform 668"/>
              <p:cNvSpPr>
                <a:spLocks/>
              </p:cNvSpPr>
              <p:nvPr/>
            </p:nvSpPr>
            <p:spPr bwMode="auto">
              <a:xfrm>
                <a:off x="277" y="192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7C7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5" name="Freeform 669"/>
              <p:cNvSpPr>
                <a:spLocks/>
              </p:cNvSpPr>
              <p:nvPr/>
            </p:nvSpPr>
            <p:spPr bwMode="auto">
              <a:xfrm>
                <a:off x="277" y="1923"/>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6C6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6" name="Freeform 670"/>
              <p:cNvSpPr>
                <a:spLocks/>
              </p:cNvSpPr>
              <p:nvPr/>
            </p:nvSpPr>
            <p:spPr bwMode="auto">
              <a:xfrm>
                <a:off x="277" y="1917"/>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6C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7" name="Freeform 671"/>
              <p:cNvSpPr>
                <a:spLocks/>
              </p:cNvSpPr>
              <p:nvPr/>
            </p:nvSpPr>
            <p:spPr bwMode="auto">
              <a:xfrm>
                <a:off x="277" y="1914"/>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5C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8" name="Freeform 672"/>
              <p:cNvSpPr>
                <a:spLocks/>
              </p:cNvSpPr>
              <p:nvPr/>
            </p:nvSpPr>
            <p:spPr bwMode="auto">
              <a:xfrm>
                <a:off x="277" y="1911"/>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5C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69" name="Freeform 673"/>
              <p:cNvSpPr>
                <a:spLocks/>
              </p:cNvSpPr>
              <p:nvPr/>
            </p:nvSpPr>
            <p:spPr bwMode="auto">
              <a:xfrm>
                <a:off x="277" y="1908"/>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5C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70" name="Freeform 674"/>
              <p:cNvSpPr>
                <a:spLocks/>
              </p:cNvSpPr>
              <p:nvPr/>
            </p:nvSpPr>
            <p:spPr bwMode="auto">
              <a:xfrm>
                <a:off x="277" y="1902"/>
                <a:ext cx="1056" cy="6"/>
              </a:xfrm>
              <a:custGeom>
                <a:avLst/>
                <a:gdLst>
                  <a:gd name="T0" fmla="*/ 0 w 1056"/>
                  <a:gd name="T1" fmla="*/ 0 h 6"/>
                  <a:gd name="T2" fmla="*/ 1056 w 1056"/>
                  <a:gd name="T3" fmla="*/ 0 h 6"/>
                  <a:gd name="T4" fmla="*/ 1056 w 1056"/>
                  <a:gd name="T5" fmla="*/ 6 h 6"/>
                  <a:gd name="T6" fmla="*/ 0 w 1056"/>
                  <a:gd name="T7" fmla="*/ 6 h 6"/>
                  <a:gd name="T8" fmla="*/ 0 w 1056"/>
                  <a:gd name="T9" fmla="*/ 0 h 6"/>
                  <a:gd name="T10" fmla="*/ 0 w 1056"/>
                  <a:gd name="T11" fmla="*/ 0 h 6"/>
                </a:gdLst>
                <a:ahLst/>
                <a:cxnLst>
                  <a:cxn ang="0">
                    <a:pos x="T0" y="T1"/>
                  </a:cxn>
                  <a:cxn ang="0">
                    <a:pos x="T2" y="T3"/>
                  </a:cxn>
                  <a:cxn ang="0">
                    <a:pos x="T4" y="T5"/>
                  </a:cxn>
                  <a:cxn ang="0">
                    <a:pos x="T6" y="T7"/>
                  </a:cxn>
                  <a:cxn ang="0">
                    <a:pos x="T8" y="T9"/>
                  </a:cxn>
                  <a:cxn ang="0">
                    <a:pos x="T10" y="T11"/>
                  </a:cxn>
                </a:cxnLst>
                <a:rect l="0" t="0" r="r" b="b"/>
                <a:pathLst>
                  <a:path w="1056" h="6">
                    <a:moveTo>
                      <a:pt x="0" y="0"/>
                    </a:moveTo>
                    <a:lnTo>
                      <a:pt x="1056" y="0"/>
                    </a:lnTo>
                    <a:lnTo>
                      <a:pt x="1056" y="6"/>
                    </a:lnTo>
                    <a:lnTo>
                      <a:pt x="0" y="6"/>
                    </a:lnTo>
                    <a:lnTo>
                      <a:pt x="0" y="0"/>
                    </a:lnTo>
                    <a:lnTo>
                      <a:pt x="0" y="0"/>
                    </a:lnTo>
                    <a:close/>
                  </a:path>
                </a:pathLst>
              </a:custGeom>
              <a:noFill/>
              <a:ln>
                <a:noFill/>
              </a:ln>
              <a:extLst>
                <a:ext uri="{909E8E84-426E-40DD-AFC4-6F175D3DCCD1}">
                  <a14:hiddenFill xmlns:a14="http://schemas.microsoft.com/office/drawing/2010/main">
                    <a:solidFill>
                      <a:srgbClr val="E4C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71" name="Freeform 675"/>
              <p:cNvSpPr>
                <a:spLocks/>
              </p:cNvSpPr>
              <p:nvPr/>
            </p:nvSpPr>
            <p:spPr bwMode="auto">
              <a:xfrm>
                <a:off x="277" y="1899"/>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4C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72" name="Freeform 676"/>
              <p:cNvSpPr>
                <a:spLocks/>
              </p:cNvSpPr>
              <p:nvPr/>
            </p:nvSpPr>
            <p:spPr bwMode="auto">
              <a:xfrm>
                <a:off x="277" y="1896"/>
                <a:ext cx="1056" cy="3"/>
              </a:xfrm>
              <a:custGeom>
                <a:avLst/>
                <a:gdLst>
                  <a:gd name="T0" fmla="*/ 0 w 1056"/>
                  <a:gd name="T1" fmla="*/ 0 h 3"/>
                  <a:gd name="T2" fmla="*/ 1056 w 1056"/>
                  <a:gd name="T3" fmla="*/ 0 h 3"/>
                  <a:gd name="T4" fmla="*/ 1056 w 1056"/>
                  <a:gd name="T5" fmla="*/ 3 h 3"/>
                  <a:gd name="T6" fmla="*/ 0 w 1056"/>
                  <a:gd name="T7" fmla="*/ 3 h 3"/>
                  <a:gd name="T8" fmla="*/ 0 w 1056"/>
                  <a:gd name="T9" fmla="*/ 0 h 3"/>
                  <a:gd name="T10" fmla="*/ 0 w 1056"/>
                  <a:gd name="T11" fmla="*/ 0 h 3"/>
                </a:gdLst>
                <a:ahLst/>
                <a:cxnLst>
                  <a:cxn ang="0">
                    <a:pos x="T0" y="T1"/>
                  </a:cxn>
                  <a:cxn ang="0">
                    <a:pos x="T2" y="T3"/>
                  </a:cxn>
                  <a:cxn ang="0">
                    <a:pos x="T4" y="T5"/>
                  </a:cxn>
                  <a:cxn ang="0">
                    <a:pos x="T6" y="T7"/>
                  </a:cxn>
                  <a:cxn ang="0">
                    <a:pos x="T8" y="T9"/>
                  </a:cxn>
                  <a:cxn ang="0">
                    <a:pos x="T10" y="T11"/>
                  </a:cxn>
                </a:cxnLst>
                <a:rect l="0" t="0" r="r" b="b"/>
                <a:pathLst>
                  <a:path w="1056" h="3">
                    <a:moveTo>
                      <a:pt x="0" y="0"/>
                    </a:moveTo>
                    <a:lnTo>
                      <a:pt x="1056" y="0"/>
                    </a:lnTo>
                    <a:lnTo>
                      <a:pt x="1056" y="3"/>
                    </a:lnTo>
                    <a:lnTo>
                      <a:pt x="0" y="3"/>
                    </a:lnTo>
                    <a:lnTo>
                      <a:pt x="0" y="0"/>
                    </a:lnTo>
                    <a:lnTo>
                      <a:pt x="0" y="0"/>
                    </a:lnTo>
                    <a:close/>
                  </a:path>
                </a:pathLst>
              </a:custGeom>
              <a:noFill/>
              <a:ln>
                <a:noFill/>
              </a:ln>
              <a:extLst>
                <a:ext uri="{909E8E84-426E-40DD-AFC4-6F175D3DCCD1}">
                  <a14:hiddenFill xmlns:a14="http://schemas.microsoft.com/office/drawing/2010/main">
                    <a:solidFill>
                      <a:srgbClr val="E3B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73" name="Freeform 677"/>
              <p:cNvSpPr>
                <a:spLocks/>
              </p:cNvSpPr>
              <p:nvPr/>
            </p:nvSpPr>
            <p:spPr bwMode="auto">
              <a:xfrm>
                <a:off x="277" y="1868"/>
                <a:ext cx="1056" cy="28"/>
              </a:xfrm>
              <a:custGeom>
                <a:avLst/>
                <a:gdLst>
                  <a:gd name="T0" fmla="*/ 0 w 1056"/>
                  <a:gd name="T1" fmla="*/ 0 h 28"/>
                  <a:gd name="T2" fmla="*/ 1056 w 1056"/>
                  <a:gd name="T3" fmla="*/ 0 h 28"/>
                  <a:gd name="T4" fmla="*/ 1056 w 1056"/>
                  <a:gd name="T5" fmla="*/ 28 h 28"/>
                  <a:gd name="T6" fmla="*/ 0 w 1056"/>
                  <a:gd name="T7" fmla="*/ 28 h 28"/>
                  <a:gd name="T8" fmla="*/ 0 w 1056"/>
                  <a:gd name="T9" fmla="*/ 0 h 28"/>
                  <a:gd name="T10" fmla="*/ 0 w 1056"/>
                  <a:gd name="T11" fmla="*/ 0 h 28"/>
                </a:gdLst>
                <a:ahLst/>
                <a:cxnLst>
                  <a:cxn ang="0">
                    <a:pos x="T0" y="T1"/>
                  </a:cxn>
                  <a:cxn ang="0">
                    <a:pos x="T2" y="T3"/>
                  </a:cxn>
                  <a:cxn ang="0">
                    <a:pos x="T4" y="T5"/>
                  </a:cxn>
                  <a:cxn ang="0">
                    <a:pos x="T6" y="T7"/>
                  </a:cxn>
                  <a:cxn ang="0">
                    <a:pos x="T8" y="T9"/>
                  </a:cxn>
                  <a:cxn ang="0">
                    <a:pos x="T10" y="T11"/>
                  </a:cxn>
                </a:cxnLst>
                <a:rect l="0" t="0" r="r" b="b"/>
                <a:pathLst>
                  <a:path w="1056" h="28">
                    <a:moveTo>
                      <a:pt x="0" y="0"/>
                    </a:moveTo>
                    <a:lnTo>
                      <a:pt x="1056" y="0"/>
                    </a:lnTo>
                    <a:lnTo>
                      <a:pt x="1056" y="28"/>
                    </a:lnTo>
                    <a:lnTo>
                      <a:pt x="0" y="28"/>
                    </a:lnTo>
                    <a:lnTo>
                      <a:pt x="0" y="0"/>
                    </a:lnTo>
                    <a:lnTo>
                      <a:pt x="0" y="0"/>
                    </a:lnTo>
                    <a:close/>
                  </a:path>
                </a:pathLst>
              </a:custGeom>
              <a:noFill/>
              <a:ln>
                <a:noFill/>
              </a:ln>
              <a:extLst>
                <a:ext uri="{909E8E84-426E-40DD-AFC4-6F175D3DCCD1}">
                  <a14:hiddenFill xmlns:a14="http://schemas.microsoft.com/office/drawing/2010/main">
                    <a:solidFill>
                      <a:srgbClr val="E3B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74" name="Rectangle 678"/>
              <p:cNvSpPr>
                <a:spLocks noChangeArrowheads="1"/>
              </p:cNvSpPr>
              <p:nvPr/>
            </p:nvSpPr>
            <p:spPr bwMode="auto">
              <a:xfrm>
                <a:off x="408" y="1908"/>
                <a:ext cx="79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200" b="1">
                    <a:solidFill>
                      <a:srgbClr val="500093"/>
                    </a:solidFill>
                    <a:latin typeface="Times" panose="02020603050405020304" pitchFamily="18" charset="0"/>
                  </a:rPr>
                  <a:t>Businesses</a:t>
                </a:r>
                <a:endParaRPr lang="en-US" altLang="en-US" sz="2400">
                  <a:latin typeface="Times" panose="02020603050405020304" pitchFamily="18" charset="0"/>
                </a:endParaRPr>
              </a:p>
            </p:txBody>
          </p:sp>
        </p:grpSp>
      </p:grpSp>
      <p:grpSp>
        <p:nvGrpSpPr>
          <p:cNvPr id="337575" name="Group 679"/>
          <p:cNvGrpSpPr>
            <a:grpSpLocks/>
          </p:cNvGrpSpPr>
          <p:nvPr/>
        </p:nvGrpSpPr>
        <p:grpSpPr bwMode="auto">
          <a:xfrm>
            <a:off x="3427413" y="2682875"/>
            <a:ext cx="2157412" cy="1095375"/>
            <a:chOff x="2159" y="1690"/>
            <a:chExt cx="1359" cy="690"/>
          </a:xfrm>
        </p:grpSpPr>
        <p:sp>
          <p:nvSpPr>
            <p:cNvPr id="337576" name="Rectangle 680"/>
            <p:cNvSpPr>
              <a:spLocks noChangeArrowheads="1"/>
            </p:cNvSpPr>
            <p:nvPr/>
          </p:nvSpPr>
          <p:spPr bwMode="auto">
            <a:xfrm>
              <a:off x="2159" y="1690"/>
              <a:ext cx="1359" cy="6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C0128"/>
                  </a:solidFill>
                </a14:hiddenFill>
              </a:ext>
            </a:extLst>
          </p:spPr>
          <p:txBody>
            <a:bodyPr/>
            <a:lstStyle/>
            <a:p>
              <a:endParaRPr lang="en-US"/>
            </a:p>
          </p:txBody>
        </p:sp>
        <p:grpSp>
          <p:nvGrpSpPr>
            <p:cNvPr id="337577" name="Group 681"/>
            <p:cNvGrpSpPr>
              <a:grpSpLocks/>
            </p:cNvGrpSpPr>
            <p:nvPr/>
          </p:nvGrpSpPr>
          <p:grpSpPr bwMode="auto">
            <a:xfrm>
              <a:off x="2241" y="1884"/>
              <a:ext cx="1150" cy="263"/>
              <a:chOff x="2241" y="1884"/>
              <a:chExt cx="1150" cy="263"/>
            </a:xfrm>
          </p:grpSpPr>
          <p:sp>
            <p:nvSpPr>
              <p:cNvPr id="337578" name="Rectangle 682"/>
              <p:cNvSpPr>
                <a:spLocks noChangeArrowheads="1"/>
              </p:cNvSpPr>
              <p:nvPr/>
            </p:nvSpPr>
            <p:spPr bwMode="auto">
              <a:xfrm>
                <a:off x="2241" y="1884"/>
                <a:ext cx="1150" cy="26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579" name="Rectangle 683"/>
              <p:cNvSpPr>
                <a:spLocks noChangeArrowheads="1"/>
              </p:cNvSpPr>
              <p:nvPr/>
            </p:nvSpPr>
            <p:spPr bwMode="auto">
              <a:xfrm>
                <a:off x="2241" y="1884"/>
                <a:ext cx="1150" cy="26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580" name="Rectangle 684"/>
              <p:cNvSpPr>
                <a:spLocks noChangeArrowheads="1"/>
              </p:cNvSpPr>
              <p:nvPr/>
            </p:nvSpPr>
            <p:spPr bwMode="auto">
              <a:xfrm>
                <a:off x="2241" y="1884"/>
                <a:ext cx="1144" cy="254"/>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581" name="Rectangle 685"/>
              <p:cNvSpPr>
                <a:spLocks noChangeArrowheads="1"/>
              </p:cNvSpPr>
              <p:nvPr/>
            </p:nvSpPr>
            <p:spPr bwMode="auto">
              <a:xfrm>
                <a:off x="2241" y="1884"/>
                <a:ext cx="1150" cy="26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582" name="Freeform 686"/>
              <p:cNvSpPr>
                <a:spLocks/>
              </p:cNvSpPr>
              <p:nvPr/>
            </p:nvSpPr>
            <p:spPr bwMode="auto">
              <a:xfrm>
                <a:off x="2241" y="2120"/>
                <a:ext cx="1150" cy="27"/>
              </a:xfrm>
              <a:custGeom>
                <a:avLst/>
                <a:gdLst>
                  <a:gd name="T0" fmla="*/ 0 w 1150"/>
                  <a:gd name="T1" fmla="*/ 0 h 27"/>
                  <a:gd name="T2" fmla="*/ 1150 w 1150"/>
                  <a:gd name="T3" fmla="*/ 0 h 27"/>
                  <a:gd name="T4" fmla="*/ 1150 w 1150"/>
                  <a:gd name="T5" fmla="*/ 27 h 27"/>
                  <a:gd name="T6" fmla="*/ 0 w 1150"/>
                  <a:gd name="T7" fmla="*/ 27 h 27"/>
                  <a:gd name="T8" fmla="*/ 0 w 1150"/>
                  <a:gd name="T9" fmla="*/ 0 h 27"/>
                  <a:gd name="T10" fmla="*/ 0 w 1150"/>
                  <a:gd name="T11" fmla="*/ 0 h 27"/>
                </a:gdLst>
                <a:ahLst/>
                <a:cxnLst>
                  <a:cxn ang="0">
                    <a:pos x="T0" y="T1"/>
                  </a:cxn>
                  <a:cxn ang="0">
                    <a:pos x="T2" y="T3"/>
                  </a:cxn>
                  <a:cxn ang="0">
                    <a:pos x="T4" y="T5"/>
                  </a:cxn>
                  <a:cxn ang="0">
                    <a:pos x="T6" y="T7"/>
                  </a:cxn>
                  <a:cxn ang="0">
                    <a:pos x="T8" y="T9"/>
                  </a:cxn>
                  <a:cxn ang="0">
                    <a:pos x="T10" y="T11"/>
                  </a:cxn>
                </a:cxnLst>
                <a:rect l="0" t="0" r="r" b="b"/>
                <a:pathLst>
                  <a:path w="1150" h="27">
                    <a:moveTo>
                      <a:pt x="0" y="0"/>
                    </a:moveTo>
                    <a:lnTo>
                      <a:pt x="1150" y="0"/>
                    </a:lnTo>
                    <a:lnTo>
                      <a:pt x="1150" y="27"/>
                    </a:lnTo>
                    <a:lnTo>
                      <a:pt x="0" y="27"/>
                    </a:lnTo>
                    <a:lnTo>
                      <a:pt x="0" y="0"/>
                    </a:lnTo>
                    <a:lnTo>
                      <a:pt x="0" y="0"/>
                    </a:lnTo>
                    <a:close/>
                  </a:path>
                </a:pathLst>
              </a:custGeom>
              <a:noFill/>
              <a:ln>
                <a:noFill/>
              </a:ln>
              <a:extLst>
                <a:ext uri="{909E8E84-426E-40DD-AFC4-6F175D3DCCD1}">
                  <a14:hiddenFill xmlns:a14="http://schemas.microsoft.com/office/drawing/2010/main">
                    <a:solidFill>
                      <a:srgbClr val="FBF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83" name="Freeform 687"/>
              <p:cNvSpPr>
                <a:spLocks/>
              </p:cNvSpPr>
              <p:nvPr/>
            </p:nvSpPr>
            <p:spPr bwMode="auto">
              <a:xfrm>
                <a:off x="2241" y="2114"/>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FBF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84" name="Freeform 688"/>
              <p:cNvSpPr>
                <a:spLocks/>
              </p:cNvSpPr>
              <p:nvPr/>
            </p:nvSpPr>
            <p:spPr bwMode="auto">
              <a:xfrm>
                <a:off x="2241" y="2111"/>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BF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85" name="Freeform 689"/>
              <p:cNvSpPr>
                <a:spLocks/>
              </p:cNvSpPr>
              <p:nvPr/>
            </p:nvSpPr>
            <p:spPr bwMode="auto">
              <a:xfrm>
                <a:off x="2241" y="2107"/>
                <a:ext cx="1150" cy="4"/>
              </a:xfrm>
              <a:custGeom>
                <a:avLst/>
                <a:gdLst>
                  <a:gd name="T0" fmla="*/ 0 w 1150"/>
                  <a:gd name="T1" fmla="*/ 0 h 4"/>
                  <a:gd name="T2" fmla="*/ 1150 w 1150"/>
                  <a:gd name="T3" fmla="*/ 0 h 4"/>
                  <a:gd name="T4" fmla="*/ 1150 w 1150"/>
                  <a:gd name="T5" fmla="*/ 4 h 4"/>
                  <a:gd name="T6" fmla="*/ 0 w 1150"/>
                  <a:gd name="T7" fmla="*/ 4 h 4"/>
                  <a:gd name="T8" fmla="*/ 0 w 1150"/>
                  <a:gd name="T9" fmla="*/ 0 h 4"/>
                  <a:gd name="T10" fmla="*/ 0 w 1150"/>
                  <a:gd name="T11" fmla="*/ 0 h 4"/>
                </a:gdLst>
                <a:ahLst/>
                <a:cxnLst>
                  <a:cxn ang="0">
                    <a:pos x="T0" y="T1"/>
                  </a:cxn>
                  <a:cxn ang="0">
                    <a:pos x="T2" y="T3"/>
                  </a:cxn>
                  <a:cxn ang="0">
                    <a:pos x="T4" y="T5"/>
                  </a:cxn>
                  <a:cxn ang="0">
                    <a:pos x="T6" y="T7"/>
                  </a:cxn>
                  <a:cxn ang="0">
                    <a:pos x="T8" y="T9"/>
                  </a:cxn>
                  <a:cxn ang="0">
                    <a:pos x="T10" y="T11"/>
                  </a:cxn>
                </a:cxnLst>
                <a:rect l="0" t="0" r="r" b="b"/>
                <a:pathLst>
                  <a:path w="1150" h="4">
                    <a:moveTo>
                      <a:pt x="0" y="0"/>
                    </a:moveTo>
                    <a:lnTo>
                      <a:pt x="1150" y="0"/>
                    </a:lnTo>
                    <a:lnTo>
                      <a:pt x="1150" y="4"/>
                    </a:lnTo>
                    <a:lnTo>
                      <a:pt x="0" y="4"/>
                    </a:lnTo>
                    <a:lnTo>
                      <a:pt x="0" y="0"/>
                    </a:lnTo>
                    <a:lnTo>
                      <a:pt x="0" y="0"/>
                    </a:lnTo>
                    <a:close/>
                  </a:path>
                </a:pathLst>
              </a:custGeom>
              <a:noFill/>
              <a:ln>
                <a:noFill/>
              </a:ln>
              <a:extLst>
                <a:ext uri="{909E8E84-426E-40DD-AFC4-6F175D3DCCD1}">
                  <a14:hiddenFill xmlns:a14="http://schemas.microsoft.com/office/drawing/2010/main">
                    <a:solidFill>
                      <a:srgbClr val="FAF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86" name="Freeform 690"/>
              <p:cNvSpPr>
                <a:spLocks/>
              </p:cNvSpPr>
              <p:nvPr/>
            </p:nvSpPr>
            <p:spPr bwMode="auto">
              <a:xfrm>
                <a:off x="2241" y="2104"/>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AF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87" name="Freeform 691"/>
              <p:cNvSpPr>
                <a:spLocks/>
              </p:cNvSpPr>
              <p:nvPr/>
            </p:nvSpPr>
            <p:spPr bwMode="auto">
              <a:xfrm>
                <a:off x="2241" y="2098"/>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F9F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88" name="Freeform 692"/>
              <p:cNvSpPr>
                <a:spLocks/>
              </p:cNvSpPr>
              <p:nvPr/>
            </p:nvSpPr>
            <p:spPr bwMode="auto">
              <a:xfrm>
                <a:off x="2241" y="2095"/>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9F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89" name="Freeform 693"/>
              <p:cNvSpPr>
                <a:spLocks/>
              </p:cNvSpPr>
              <p:nvPr/>
            </p:nvSpPr>
            <p:spPr bwMode="auto">
              <a:xfrm>
                <a:off x="2241" y="2092"/>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8E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0" name="Freeform 694"/>
              <p:cNvSpPr>
                <a:spLocks/>
              </p:cNvSpPr>
              <p:nvPr/>
            </p:nvSpPr>
            <p:spPr bwMode="auto">
              <a:xfrm>
                <a:off x="2241" y="2089"/>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8EE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1" name="Freeform 695"/>
              <p:cNvSpPr>
                <a:spLocks/>
              </p:cNvSpPr>
              <p:nvPr/>
            </p:nvSpPr>
            <p:spPr bwMode="auto">
              <a:xfrm>
                <a:off x="2241" y="2083"/>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F8ED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2" name="Freeform 696"/>
              <p:cNvSpPr>
                <a:spLocks/>
              </p:cNvSpPr>
              <p:nvPr/>
            </p:nvSpPr>
            <p:spPr bwMode="auto">
              <a:xfrm>
                <a:off x="2241" y="2080"/>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7EC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3" name="Freeform 697"/>
              <p:cNvSpPr>
                <a:spLocks/>
              </p:cNvSpPr>
              <p:nvPr/>
            </p:nvSpPr>
            <p:spPr bwMode="auto">
              <a:xfrm>
                <a:off x="2241" y="2077"/>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7EB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4" name="Freeform 698"/>
              <p:cNvSpPr>
                <a:spLocks/>
              </p:cNvSpPr>
              <p:nvPr/>
            </p:nvSpPr>
            <p:spPr bwMode="auto">
              <a:xfrm>
                <a:off x="2241" y="2074"/>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6EA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5" name="Freeform 699"/>
              <p:cNvSpPr>
                <a:spLocks/>
              </p:cNvSpPr>
              <p:nvPr/>
            </p:nvSpPr>
            <p:spPr bwMode="auto">
              <a:xfrm>
                <a:off x="2241" y="2068"/>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F6E9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6" name="Freeform 700"/>
              <p:cNvSpPr>
                <a:spLocks/>
              </p:cNvSpPr>
              <p:nvPr/>
            </p:nvSpPr>
            <p:spPr bwMode="auto">
              <a:xfrm>
                <a:off x="2241" y="2065"/>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5E8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7" name="Freeform 701"/>
              <p:cNvSpPr>
                <a:spLocks/>
              </p:cNvSpPr>
              <p:nvPr/>
            </p:nvSpPr>
            <p:spPr bwMode="auto">
              <a:xfrm>
                <a:off x="2241" y="2062"/>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5E7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8" name="Freeform 702"/>
              <p:cNvSpPr>
                <a:spLocks/>
              </p:cNvSpPr>
              <p:nvPr/>
            </p:nvSpPr>
            <p:spPr bwMode="auto">
              <a:xfrm>
                <a:off x="2241" y="2059"/>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4E6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599" name="Freeform 703"/>
              <p:cNvSpPr>
                <a:spLocks/>
              </p:cNvSpPr>
              <p:nvPr/>
            </p:nvSpPr>
            <p:spPr bwMode="auto">
              <a:xfrm>
                <a:off x="2241" y="2053"/>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F4E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0" name="Freeform 704"/>
              <p:cNvSpPr>
                <a:spLocks/>
              </p:cNvSpPr>
              <p:nvPr/>
            </p:nvSpPr>
            <p:spPr bwMode="auto">
              <a:xfrm>
                <a:off x="2241" y="2050"/>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4E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1" name="Freeform 705"/>
              <p:cNvSpPr>
                <a:spLocks/>
              </p:cNvSpPr>
              <p:nvPr/>
            </p:nvSpPr>
            <p:spPr bwMode="auto">
              <a:xfrm>
                <a:off x="2241" y="2047"/>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3E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2" name="Freeform 706"/>
              <p:cNvSpPr>
                <a:spLocks/>
              </p:cNvSpPr>
              <p:nvPr/>
            </p:nvSpPr>
            <p:spPr bwMode="auto">
              <a:xfrm>
                <a:off x="2241" y="2041"/>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F3E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3" name="Freeform 707"/>
              <p:cNvSpPr>
                <a:spLocks/>
              </p:cNvSpPr>
              <p:nvPr/>
            </p:nvSpPr>
            <p:spPr bwMode="auto">
              <a:xfrm>
                <a:off x="2241" y="2038"/>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2E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4" name="Freeform 708"/>
              <p:cNvSpPr>
                <a:spLocks/>
              </p:cNvSpPr>
              <p:nvPr/>
            </p:nvSpPr>
            <p:spPr bwMode="auto">
              <a:xfrm>
                <a:off x="2241" y="2035"/>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2E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5" name="Freeform 709"/>
              <p:cNvSpPr>
                <a:spLocks/>
              </p:cNvSpPr>
              <p:nvPr/>
            </p:nvSpPr>
            <p:spPr bwMode="auto">
              <a:xfrm>
                <a:off x="2241" y="2032"/>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1D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6" name="Freeform 710"/>
              <p:cNvSpPr>
                <a:spLocks/>
              </p:cNvSpPr>
              <p:nvPr/>
            </p:nvSpPr>
            <p:spPr bwMode="auto">
              <a:xfrm>
                <a:off x="2241" y="2026"/>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F1DE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7" name="Freeform 711"/>
              <p:cNvSpPr>
                <a:spLocks/>
              </p:cNvSpPr>
              <p:nvPr/>
            </p:nvSpPr>
            <p:spPr bwMode="auto">
              <a:xfrm>
                <a:off x="2241" y="2023"/>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0DD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8" name="Freeform 712"/>
              <p:cNvSpPr>
                <a:spLocks/>
              </p:cNvSpPr>
              <p:nvPr/>
            </p:nvSpPr>
            <p:spPr bwMode="auto">
              <a:xfrm>
                <a:off x="2241" y="2020"/>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0DC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09" name="Freeform 713"/>
              <p:cNvSpPr>
                <a:spLocks/>
              </p:cNvSpPr>
              <p:nvPr/>
            </p:nvSpPr>
            <p:spPr bwMode="auto">
              <a:xfrm>
                <a:off x="2241" y="2017"/>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F0DB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0" name="Freeform 714"/>
              <p:cNvSpPr>
                <a:spLocks/>
              </p:cNvSpPr>
              <p:nvPr/>
            </p:nvSpPr>
            <p:spPr bwMode="auto">
              <a:xfrm>
                <a:off x="2241" y="2014"/>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FDA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1" name="Freeform 715"/>
              <p:cNvSpPr>
                <a:spLocks/>
              </p:cNvSpPr>
              <p:nvPr/>
            </p:nvSpPr>
            <p:spPr bwMode="auto">
              <a:xfrm>
                <a:off x="2241" y="2011"/>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FD9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2" name="Freeform 716"/>
              <p:cNvSpPr>
                <a:spLocks/>
              </p:cNvSpPr>
              <p:nvPr/>
            </p:nvSpPr>
            <p:spPr bwMode="auto">
              <a:xfrm>
                <a:off x="2241" y="2005"/>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EED8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3" name="Freeform 717"/>
              <p:cNvSpPr>
                <a:spLocks/>
              </p:cNvSpPr>
              <p:nvPr/>
            </p:nvSpPr>
            <p:spPr bwMode="auto">
              <a:xfrm>
                <a:off x="2241" y="2002"/>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ED7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4" name="Freeform 718"/>
              <p:cNvSpPr>
                <a:spLocks/>
              </p:cNvSpPr>
              <p:nvPr/>
            </p:nvSpPr>
            <p:spPr bwMode="auto">
              <a:xfrm>
                <a:off x="2241" y="1999"/>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DD6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5" name="Freeform 719"/>
              <p:cNvSpPr>
                <a:spLocks/>
              </p:cNvSpPr>
              <p:nvPr/>
            </p:nvSpPr>
            <p:spPr bwMode="auto">
              <a:xfrm>
                <a:off x="2241" y="1996"/>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DD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6" name="Freeform 720"/>
              <p:cNvSpPr>
                <a:spLocks/>
              </p:cNvSpPr>
              <p:nvPr/>
            </p:nvSpPr>
            <p:spPr bwMode="auto">
              <a:xfrm>
                <a:off x="2241" y="1989"/>
                <a:ext cx="1150" cy="7"/>
              </a:xfrm>
              <a:custGeom>
                <a:avLst/>
                <a:gdLst>
                  <a:gd name="T0" fmla="*/ 0 w 1150"/>
                  <a:gd name="T1" fmla="*/ 0 h 7"/>
                  <a:gd name="T2" fmla="*/ 1150 w 1150"/>
                  <a:gd name="T3" fmla="*/ 0 h 7"/>
                  <a:gd name="T4" fmla="*/ 1150 w 1150"/>
                  <a:gd name="T5" fmla="*/ 7 h 7"/>
                  <a:gd name="T6" fmla="*/ 0 w 1150"/>
                  <a:gd name="T7" fmla="*/ 7 h 7"/>
                  <a:gd name="T8" fmla="*/ 0 w 1150"/>
                  <a:gd name="T9" fmla="*/ 0 h 7"/>
                  <a:gd name="T10" fmla="*/ 0 w 1150"/>
                  <a:gd name="T11" fmla="*/ 0 h 7"/>
                </a:gdLst>
                <a:ahLst/>
                <a:cxnLst>
                  <a:cxn ang="0">
                    <a:pos x="T0" y="T1"/>
                  </a:cxn>
                  <a:cxn ang="0">
                    <a:pos x="T2" y="T3"/>
                  </a:cxn>
                  <a:cxn ang="0">
                    <a:pos x="T4" y="T5"/>
                  </a:cxn>
                  <a:cxn ang="0">
                    <a:pos x="T6" y="T7"/>
                  </a:cxn>
                  <a:cxn ang="0">
                    <a:pos x="T8" y="T9"/>
                  </a:cxn>
                  <a:cxn ang="0">
                    <a:pos x="T10" y="T11"/>
                  </a:cxn>
                </a:cxnLst>
                <a:rect l="0" t="0" r="r" b="b"/>
                <a:pathLst>
                  <a:path w="1150" h="7">
                    <a:moveTo>
                      <a:pt x="0" y="0"/>
                    </a:moveTo>
                    <a:lnTo>
                      <a:pt x="1150" y="0"/>
                    </a:lnTo>
                    <a:lnTo>
                      <a:pt x="1150" y="7"/>
                    </a:lnTo>
                    <a:lnTo>
                      <a:pt x="0" y="7"/>
                    </a:lnTo>
                    <a:lnTo>
                      <a:pt x="0" y="0"/>
                    </a:lnTo>
                    <a:lnTo>
                      <a:pt x="0" y="0"/>
                    </a:lnTo>
                    <a:close/>
                  </a:path>
                </a:pathLst>
              </a:custGeom>
              <a:noFill/>
              <a:ln>
                <a:noFill/>
              </a:ln>
              <a:extLst>
                <a:ext uri="{909E8E84-426E-40DD-AFC4-6F175D3DCCD1}">
                  <a14:hiddenFill xmlns:a14="http://schemas.microsoft.com/office/drawing/2010/main">
                    <a:solidFill>
                      <a:srgbClr val="EDD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7" name="Freeform 721"/>
              <p:cNvSpPr>
                <a:spLocks/>
              </p:cNvSpPr>
              <p:nvPr/>
            </p:nvSpPr>
            <p:spPr bwMode="auto">
              <a:xfrm>
                <a:off x="2241" y="1986"/>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CD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8" name="Freeform 722"/>
              <p:cNvSpPr>
                <a:spLocks/>
              </p:cNvSpPr>
              <p:nvPr/>
            </p:nvSpPr>
            <p:spPr bwMode="auto">
              <a:xfrm>
                <a:off x="2241" y="1983"/>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CD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19" name="Freeform 723"/>
              <p:cNvSpPr>
                <a:spLocks/>
              </p:cNvSpPr>
              <p:nvPr/>
            </p:nvSpPr>
            <p:spPr bwMode="auto">
              <a:xfrm>
                <a:off x="2241" y="1980"/>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BD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0" name="Freeform 724"/>
              <p:cNvSpPr>
                <a:spLocks/>
              </p:cNvSpPr>
              <p:nvPr/>
            </p:nvSpPr>
            <p:spPr bwMode="auto">
              <a:xfrm>
                <a:off x="2241" y="1974"/>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EBD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1" name="Freeform 725"/>
              <p:cNvSpPr>
                <a:spLocks/>
              </p:cNvSpPr>
              <p:nvPr/>
            </p:nvSpPr>
            <p:spPr bwMode="auto">
              <a:xfrm>
                <a:off x="2241" y="1971"/>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AC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2" name="Freeform 726"/>
              <p:cNvSpPr>
                <a:spLocks/>
              </p:cNvSpPr>
              <p:nvPr/>
            </p:nvSpPr>
            <p:spPr bwMode="auto">
              <a:xfrm>
                <a:off x="2241" y="1968"/>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ACE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3" name="Freeform 727"/>
              <p:cNvSpPr>
                <a:spLocks/>
              </p:cNvSpPr>
              <p:nvPr/>
            </p:nvSpPr>
            <p:spPr bwMode="auto">
              <a:xfrm>
                <a:off x="2241" y="1965"/>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9CD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4" name="Freeform 728"/>
              <p:cNvSpPr>
                <a:spLocks/>
              </p:cNvSpPr>
              <p:nvPr/>
            </p:nvSpPr>
            <p:spPr bwMode="auto">
              <a:xfrm>
                <a:off x="2241" y="1959"/>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E9CC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5" name="Freeform 729"/>
              <p:cNvSpPr>
                <a:spLocks/>
              </p:cNvSpPr>
              <p:nvPr/>
            </p:nvSpPr>
            <p:spPr bwMode="auto">
              <a:xfrm>
                <a:off x="2241" y="1956"/>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9CB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6" name="Freeform 730"/>
              <p:cNvSpPr>
                <a:spLocks/>
              </p:cNvSpPr>
              <p:nvPr/>
            </p:nvSpPr>
            <p:spPr bwMode="auto">
              <a:xfrm>
                <a:off x="2241" y="1953"/>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8CA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7" name="Freeform 731"/>
              <p:cNvSpPr>
                <a:spLocks/>
              </p:cNvSpPr>
              <p:nvPr/>
            </p:nvSpPr>
            <p:spPr bwMode="auto">
              <a:xfrm>
                <a:off x="2241" y="1950"/>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8C9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8" name="Freeform 732"/>
              <p:cNvSpPr>
                <a:spLocks/>
              </p:cNvSpPr>
              <p:nvPr/>
            </p:nvSpPr>
            <p:spPr bwMode="auto">
              <a:xfrm>
                <a:off x="2241" y="1944"/>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E7C8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29" name="Freeform 733"/>
              <p:cNvSpPr>
                <a:spLocks/>
              </p:cNvSpPr>
              <p:nvPr/>
            </p:nvSpPr>
            <p:spPr bwMode="auto">
              <a:xfrm>
                <a:off x="2241" y="1941"/>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7C7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0" name="Freeform 734"/>
              <p:cNvSpPr>
                <a:spLocks/>
              </p:cNvSpPr>
              <p:nvPr/>
            </p:nvSpPr>
            <p:spPr bwMode="auto">
              <a:xfrm>
                <a:off x="2241" y="1938"/>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6C6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1" name="Freeform 735"/>
              <p:cNvSpPr>
                <a:spLocks/>
              </p:cNvSpPr>
              <p:nvPr/>
            </p:nvSpPr>
            <p:spPr bwMode="auto">
              <a:xfrm>
                <a:off x="2241" y="1935"/>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6C5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2" name="Freeform 736"/>
              <p:cNvSpPr>
                <a:spLocks/>
              </p:cNvSpPr>
              <p:nvPr/>
            </p:nvSpPr>
            <p:spPr bwMode="auto">
              <a:xfrm>
                <a:off x="2241" y="1929"/>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E5C4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3" name="Freeform 737"/>
              <p:cNvSpPr>
                <a:spLocks/>
              </p:cNvSpPr>
              <p:nvPr/>
            </p:nvSpPr>
            <p:spPr bwMode="auto">
              <a:xfrm>
                <a:off x="2241" y="1926"/>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5C3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4" name="Freeform 738"/>
              <p:cNvSpPr>
                <a:spLocks/>
              </p:cNvSpPr>
              <p:nvPr/>
            </p:nvSpPr>
            <p:spPr bwMode="auto">
              <a:xfrm>
                <a:off x="2241" y="1923"/>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5C2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5" name="Freeform 739"/>
              <p:cNvSpPr>
                <a:spLocks/>
              </p:cNvSpPr>
              <p:nvPr/>
            </p:nvSpPr>
            <p:spPr bwMode="auto">
              <a:xfrm>
                <a:off x="2241" y="1917"/>
                <a:ext cx="1150" cy="6"/>
              </a:xfrm>
              <a:custGeom>
                <a:avLst/>
                <a:gdLst>
                  <a:gd name="T0" fmla="*/ 0 w 1150"/>
                  <a:gd name="T1" fmla="*/ 0 h 6"/>
                  <a:gd name="T2" fmla="*/ 1150 w 1150"/>
                  <a:gd name="T3" fmla="*/ 0 h 6"/>
                  <a:gd name="T4" fmla="*/ 1150 w 1150"/>
                  <a:gd name="T5" fmla="*/ 6 h 6"/>
                  <a:gd name="T6" fmla="*/ 0 w 1150"/>
                  <a:gd name="T7" fmla="*/ 6 h 6"/>
                  <a:gd name="T8" fmla="*/ 0 w 1150"/>
                  <a:gd name="T9" fmla="*/ 0 h 6"/>
                  <a:gd name="T10" fmla="*/ 0 w 1150"/>
                  <a:gd name="T11" fmla="*/ 0 h 6"/>
                </a:gdLst>
                <a:ahLst/>
                <a:cxnLst>
                  <a:cxn ang="0">
                    <a:pos x="T0" y="T1"/>
                  </a:cxn>
                  <a:cxn ang="0">
                    <a:pos x="T2" y="T3"/>
                  </a:cxn>
                  <a:cxn ang="0">
                    <a:pos x="T4" y="T5"/>
                  </a:cxn>
                  <a:cxn ang="0">
                    <a:pos x="T6" y="T7"/>
                  </a:cxn>
                  <a:cxn ang="0">
                    <a:pos x="T8" y="T9"/>
                  </a:cxn>
                  <a:cxn ang="0">
                    <a:pos x="T10" y="T11"/>
                  </a:cxn>
                </a:cxnLst>
                <a:rect l="0" t="0" r="r" b="b"/>
                <a:pathLst>
                  <a:path w="1150" h="6">
                    <a:moveTo>
                      <a:pt x="0" y="0"/>
                    </a:moveTo>
                    <a:lnTo>
                      <a:pt x="1150" y="0"/>
                    </a:lnTo>
                    <a:lnTo>
                      <a:pt x="1150" y="6"/>
                    </a:lnTo>
                    <a:lnTo>
                      <a:pt x="0" y="6"/>
                    </a:lnTo>
                    <a:lnTo>
                      <a:pt x="0" y="0"/>
                    </a:lnTo>
                    <a:lnTo>
                      <a:pt x="0" y="0"/>
                    </a:lnTo>
                    <a:close/>
                  </a:path>
                </a:pathLst>
              </a:custGeom>
              <a:noFill/>
              <a:ln>
                <a:noFill/>
              </a:ln>
              <a:extLst>
                <a:ext uri="{909E8E84-426E-40DD-AFC4-6F175D3DCCD1}">
                  <a14:hiddenFill xmlns:a14="http://schemas.microsoft.com/office/drawing/2010/main">
                    <a:solidFill>
                      <a:srgbClr val="E4C1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6" name="Freeform 740"/>
              <p:cNvSpPr>
                <a:spLocks/>
              </p:cNvSpPr>
              <p:nvPr/>
            </p:nvSpPr>
            <p:spPr bwMode="auto">
              <a:xfrm>
                <a:off x="2241" y="1914"/>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4C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7" name="Freeform 741"/>
              <p:cNvSpPr>
                <a:spLocks/>
              </p:cNvSpPr>
              <p:nvPr/>
            </p:nvSpPr>
            <p:spPr bwMode="auto">
              <a:xfrm>
                <a:off x="2241" y="1911"/>
                <a:ext cx="1150" cy="3"/>
              </a:xfrm>
              <a:custGeom>
                <a:avLst/>
                <a:gdLst>
                  <a:gd name="T0" fmla="*/ 0 w 1150"/>
                  <a:gd name="T1" fmla="*/ 0 h 3"/>
                  <a:gd name="T2" fmla="*/ 1150 w 1150"/>
                  <a:gd name="T3" fmla="*/ 0 h 3"/>
                  <a:gd name="T4" fmla="*/ 1150 w 1150"/>
                  <a:gd name="T5" fmla="*/ 3 h 3"/>
                  <a:gd name="T6" fmla="*/ 0 w 1150"/>
                  <a:gd name="T7" fmla="*/ 3 h 3"/>
                  <a:gd name="T8" fmla="*/ 0 w 1150"/>
                  <a:gd name="T9" fmla="*/ 0 h 3"/>
                  <a:gd name="T10" fmla="*/ 0 w 1150"/>
                  <a:gd name="T11" fmla="*/ 0 h 3"/>
                </a:gdLst>
                <a:ahLst/>
                <a:cxnLst>
                  <a:cxn ang="0">
                    <a:pos x="T0" y="T1"/>
                  </a:cxn>
                  <a:cxn ang="0">
                    <a:pos x="T2" y="T3"/>
                  </a:cxn>
                  <a:cxn ang="0">
                    <a:pos x="T4" y="T5"/>
                  </a:cxn>
                  <a:cxn ang="0">
                    <a:pos x="T6" y="T7"/>
                  </a:cxn>
                  <a:cxn ang="0">
                    <a:pos x="T8" y="T9"/>
                  </a:cxn>
                  <a:cxn ang="0">
                    <a:pos x="T10" y="T11"/>
                  </a:cxn>
                </a:cxnLst>
                <a:rect l="0" t="0" r="r" b="b"/>
                <a:pathLst>
                  <a:path w="1150" h="3">
                    <a:moveTo>
                      <a:pt x="0" y="0"/>
                    </a:moveTo>
                    <a:lnTo>
                      <a:pt x="1150" y="0"/>
                    </a:lnTo>
                    <a:lnTo>
                      <a:pt x="1150" y="3"/>
                    </a:lnTo>
                    <a:lnTo>
                      <a:pt x="0" y="3"/>
                    </a:lnTo>
                    <a:lnTo>
                      <a:pt x="0" y="0"/>
                    </a:lnTo>
                    <a:lnTo>
                      <a:pt x="0" y="0"/>
                    </a:lnTo>
                    <a:close/>
                  </a:path>
                </a:pathLst>
              </a:custGeom>
              <a:noFill/>
              <a:ln>
                <a:noFill/>
              </a:ln>
              <a:extLst>
                <a:ext uri="{909E8E84-426E-40DD-AFC4-6F175D3DCCD1}">
                  <a14:hiddenFill xmlns:a14="http://schemas.microsoft.com/office/drawing/2010/main">
                    <a:solidFill>
                      <a:srgbClr val="E3B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8" name="Freeform 742"/>
              <p:cNvSpPr>
                <a:spLocks/>
              </p:cNvSpPr>
              <p:nvPr/>
            </p:nvSpPr>
            <p:spPr bwMode="auto">
              <a:xfrm>
                <a:off x="2241" y="1884"/>
                <a:ext cx="1150" cy="27"/>
              </a:xfrm>
              <a:custGeom>
                <a:avLst/>
                <a:gdLst>
                  <a:gd name="T0" fmla="*/ 0 w 1150"/>
                  <a:gd name="T1" fmla="*/ 0 h 27"/>
                  <a:gd name="T2" fmla="*/ 1150 w 1150"/>
                  <a:gd name="T3" fmla="*/ 0 h 27"/>
                  <a:gd name="T4" fmla="*/ 1150 w 1150"/>
                  <a:gd name="T5" fmla="*/ 27 h 27"/>
                  <a:gd name="T6" fmla="*/ 0 w 1150"/>
                  <a:gd name="T7" fmla="*/ 27 h 27"/>
                  <a:gd name="T8" fmla="*/ 0 w 1150"/>
                  <a:gd name="T9" fmla="*/ 0 h 27"/>
                  <a:gd name="T10" fmla="*/ 0 w 1150"/>
                  <a:gd name="T11" fmla="*/ 0 h 27"/>
                </a:gdLst>
                <a:ahLst/>
                <a:cxnLst>
                  <a:cxn ang="0">
                    <a:pos x="T0" y="T1"/>
                  </a:cxn>
                  <a:cxn ang="0">
                    <a:pos x="T2" y="T3"/>
                  </a:cxn>
                  <a:cxn ang="0">
                    <a:pos x="T4" y="T5"/>
                  </a:cxn>
                  <a:cxn ang="0">
                    <a:pos x="T6" y="T7"/>
                  </a:cxn>
                  <a:cxn ang="0">
                    <a:pos x="T8" y="T9"/>
                  </a:cxn>
                  <a:cxn ang="0">
                    <a:pos x="T10" y="T11"/>
                  </a:cxn>
                </a:cxnLst>
                <a:rect l="0" t="0" r="r" b="b"/>
                <a:pathLst>
                  <a:path w="1150" h="27">
                    <a:moveTo>
                      <a:pt x="0" y="0"/>
                    </a:moveTo>
                    <a:lnTo>
                      <a:pt x="1150" y="0"/>
                    </a:lnTo>
                    <a:lnTo>
                      <a:pt x="1150" y="27"/>
                    </a:lnTo>
                    <a:lnTo>
                      <a:pt x="0" y="27"/>
                    </a:lnTo>
                    <a:lnTo>
                      <a:pt x="0" y="0"/>
                    </a:lnTo>
                    <a:lnTo>
                      <a:pt x="0" y="0"/>
                    </a:lnTo>
                    <a:close/>
                  </a:path>
                </a:pathLst>
              </a:custGeom>
              <a:noFill/>
              <a:ln>
                <a:noFill/>
              </a:ln>
              <a:extLst>
                <a:ext uri="{909E8E84-426E-40DD-AFC4-6F175D3DCCD1}">
                  <a14:hiddenFill xmlns:a14="http://schemas.microsoft.com/office/drawing/2010/main">
                    <a:solidFill>
                      <a:srgbClr val="E3B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639" name="Rectangle 743"/>
              <p:cNvSpPr>
                <a:spLocks noChangeArrowheads="1"/>
              </p:cNvSpPr>
              <p:nvPr/>
            </p:nvSpPr>
            <p:spPr bwMode="auto">
              <a:xfrm>
                <a:off x="2341" y="1923"/>
                <a:ext cx="9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200" b="1">
                    <a:solidFill>
                      <a:srgbClr val="500093"/>
                    </a:solidFill>
                    <a:latin typeface="Times" panose="02020603050405020304" pitchFamily="18" charset="0"/>
                  </a:rPr>
                  <a:t>Government</a:t>
                </a:r>
                <a:endParaRPr lang="en-US" altLang="en-US" sz="2400">
                  <a:latin typeface="Times" panose="02020603050405020304" pitchFamily="18" charset="0"/>
                </a:endParaRPr>
              </a:p>
            </p:txBody>
          </p:sp>
        </p:grpSp>
      </p:grpSp>
      <p:grpSp>
        <p:nvGrpSpPr>
          <p:cNvPr id="337640" name="Group 744"/>
          <p:cNvGrpSpPr>
            <a:grpSpLocks/>
          </p:cNvGrpSpPr>
          <p:nvPr/>
        </p:nvGrpSpPr>
        <p:grpSpPr bwMode="auto">
          <a:xfrm>
            <a:off x="1905000" y="1689100"/>
            <a:ext cx="2036763" cy="922338"/>
            <a:chOff x="1200" y="1064"/>
            <a:chExt cx="1283" cy="581"/>
          </a:xfrm>
        </p:grpSpPr>
        <p:grpSp>
          <p:nvGrpSpPr>
            <p:cNvPr id="337641" name="Group 745"/>
            <p:cNvGrpSpPr>
              <a:grpSpLocks/>
            </p:cNvGrpSpPr>
            <p:nvPr/>
          </p:nvGrpSpPr>
          <p:grpSpPr bwMode="auto">
            <a:xfrm>
              <a:off x="1200" y="1339"/>
              <a:ext cx="1283" cy="306"/>
              <a:chOff x="1200" y="1339"/>
              <a:chExt cx="1283" cy="306"/>
            </a:xfrm>
          </p:grpSpPr>
          <p:grpSp>
            <p:nvGrpSpPr>
              <p:cNvPr id="337642" name="Group 746"/>
              <p:cNvGrpSpPr>
                <a:grpSpLocks/>
              </p:cNvGrpSpPr>
              <p:nvPr/>
            </p:nvGrpSpPr>
            <p:grpSpPr bwMode="auto">
              <a:xfrm>
                <a:off x="2383" y="1354"/>
                <a:ext cx="100" cy="291"/>
                <a:chOff x="2383" y="1354"/>
                <a:chExt cx="100" cy="291"/>
              </a:xfrm>
            </p:grpSpPr>
            <p:sp>
              <p:nvSpPr>
                <p:cNvPr id="337643" name="Line 747"/>
                <p:cNvSpPr>
                  <a:spLocks noChangeShapeType="1"/>
                </p:cNvSpPr>
                <p:nvPr/>
              </p:nvSpPr>
              <p:spPr bwMode="auto">
                <a:xfrm flipV="1">
                  <a:off x="2419" y="1354"/>
                  <a:ext cx="1" cy="291"/>
                </a:xfrm>
                <a:prstGeom prst="line">
                  <a:avLst/>
                </a:prstGeom>
                <a:noFill/>
                <a:ln w="47625">
                  <a:solidFill>
                    <a:srgbClr val="7B00E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44" name="Freeform 748"/>
                <p:cNvSpPr>
                  <a:spLocks/>
                </p:cNvSpPr>
                <p:nvPr/>
              </p:nvSpPr>
              <p:spPr bwMode="auto">
                <a:xfrm>
                  <a:off x="2383" y="1460"/>
                  <a:ext cx="100" cy="181"/>
                </a:xfrm>
                <a:custGeom>
                  <a:avLst/>
                  <a:gdLst>
                    <a:gd name="T0" fmla="*/ 51 w 100"/>
                    <a:gd name="T1" fmla="*/ 181 h 181"/>
                    <a:gd name="T2" fmla="*/ 100 w 100"/>
                    <a:gd name="T3" fmla="*/ 0 h 181"/>
                    <a:gd name="T4" fmla="*/ 0 w 100"/>
                    <a:gd name="T5" fmla="*/ 0 h 181"/>
                    <a:gd name="T6" fmla="*/ 51 w 100"/>
                    <a:gd name="T7" fmla="*/ 181 h 181"/>
                  </a:gdLst>
                  <a:ahLst/>
                  <a:cxnLst>
                    <a:cxn ang="0">
                      <a:pos x="T0" y="T1"/>
                    </a:cxn>
                    <a:cxn ang="0">
                      <a:pos x="T2" y="T3"/>
                    </a:cxn>
                    <a:cxn ang="0">
                      <a:pos x="T4" y="T5"/>
                    </a:cxn>
                    <a:cxn ang="0">
                      <a:pos x="T6" y="T7"/>
                    </a:cxn>
                  </a:cxnLst>
                  <a:rect l="0" t="0" r="r" b="b"/>
                  <a:pathLst>
                    <a:path w="100" h="181">
                      <a:moveTo>
                        <a:pt x="51" y="181"/>
                      </a:moveTo>
                      <a:lnTo>
                        <a:pt x="100" y="0"/>
                      </a:lnTo>
                      <a:lnTo>
                        <a:pt x="0" y="0"/>
                      </a:lnTo>
                      <a:lnTo>
                        <a:pt x="51" y="181"/>
                      </a:lnTo>
                      <a:close/>
                    </a:path>
                  </a:pathLst>
                </a:custGeom>
                <a:noFill/>
                <a:ln w="4763">
                  <a:solidFill>
                    <a:srgbClr val="7B00E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645" name="Freeform 749"/>
                <p:cNvSpPr>
                  <a:spLocks/>
                </p:cNvSpPr>
                <p:nvPr/>
              </p:nvSpPr>
              <p:spPr bwMode="auto">
                <a:xfrm>
                  <a:off x="2383" y="1460"/>
                  <a:ext cx="100" cy="185"/>
                </a:xfrm>
                <a:custGeom>
                  <a:avLst/>
                  <a:gdLst>
                    <a:gd name="T0" fmla="*/ 51 w 100"/>
                    <a:gd name="T1" fmla="*/ 185 h 185"/>
                    <a:gd name="T2" fmla="*/ 100 w 100"/>
                    <a:gd name="T3" fmla="*/ 0 h 185"/>
                    <a:gd name="T4" fmla="*/ 0 w 100"/>
                    <a:gd name="T5" fmla="*/ 0 h 185"/>
                    <a:gd name="T6" fmla="*/ 51 w 100"/>
                    <a:gd name="T7" fmla="*/ 185 h 185"/>
                  </a:gdLst>
                  <a:ahLst/>
                  <a:cxnLst>
                    <a:cxn ang="0">
                      <a:pos x="T0" y="T1"/>
                    </a:cxn>
                    <a:cxn ang="0">
                      <a:pos x="T2" y="T3"/>
                    </a:cxn>
                    <a:cxn ang="0">
                      <a:pos x="T4" y="T5"/>
                    </a:cxn>
                    <a:cxn ang="0">
                      <a:pos x="T6" y="T7"/>
                    </a:cxn>
                  </a:cxnLst>
                  <a:rect l="0" t="0" r="r" b="b"/>
                  <a:pathLst>
                    <a:path w="100" h="185">
                      <a:moveTo>
                        <a:pt x="51" y="185"/>
                      </a:moveTo>
                      <a:lnTo>
                        <a:pt x="100" y="0"/>
                      </a:lnTo>
                      <a:lnTo>
                        <a:pt x="0" y="0"/>
                      </a:lnTo>
                      <a:lnTo>
                        <a:pt x="51" y="185"/>
                      </a:lnTo>
                      <a:close/>
                    </a:path>
                  </a:pathLst>
                </a:custGeom>
                <a:solidFill>
                  <a:srgbClr val="7B0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7646" name="Line 750"/>
              <p:cNvSpPr>
                <a:spLocks noChangeShapeType="1"/>
              </p:cNvSpPr>
              <p:nvPr/>
            </p:nvSpPr>
            <p:spPr bwMode="auto">
              <a:xfrm flipH="1">
                <a:off x="1215" y="1339"/>
                <a:ext cx="1219" cy="1"/>
              </a:xfrm>
              <a:prstGeom prst="line">
                <a:avLst/>
              </a:prstGeom>
              <a:noFill/>
              <a:ln w="9525">
                <a:solidFill>
                  <a:srgbClr val="7B00E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47" name="Line 751"/>
              <p:cNvSpPr>
                <a:spLocks noChangeShapeType="1"/>
              </p:cNvSpPr>
              <p:nvPr/>
            </p:nvSpPr>
            <p:spPr bwMode="auto">
              <a:xfrm>
                <a:off x="1200" y="1354"/>
                <a:ext cx="1" cy="239"/>
              </a:xfrm>
              <a:prstGeom prst="line">
                <a:avLst/>
              </a:prstGeom>
              <a:noFill/>
              <a:ln w="47625">
                <a:solidFill>
                  <a:srgbClr val="7B00E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7648" name="Group 752"/>
            <p:cNvGrpSpPr>
              <a:grpSpLocks/>
            </p:cNvGrpSpPr>
            <p:nvPr/>
          </p:nvGrpSpPr>
          <p:grpSpPr bwMode="auto">
            <a:xfrm>
              <a:off x="1266" y="1064"/>
              <a:ext cx="1011" cy="263"/>
              <a:chOff x="1266" y="1064"/>
              <a:chExt cx="1011" cy="263"/>
            </a:xfrm>
          </p:grpSpPr>
          <p:sp>
            <p:nvSpPr>
              <p:cNvPr id="337649" name="Rectangle 753"/>
              <p:cNvSpPr>
                <a:spLocks noChangeArrowheads="1"/>
              </p:cNvSpPr>
              <p:nvPr/>
            </p:nvSpPr>
            <p:spPr bwMode="auto">
              <a:xfrm>
                <a:off x="1266" y="1064"/>
                <a:ext cx="1011" cy="2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650" name="Rectangle 754"/>
              <p:cNvSpPr>
                <a:spLocks noChangeArrowheads="1"/>
              </p:cNvSpPr>
              <p:nvPr/>
            </p:nvSpPr>
            <p:spPr bwMode="auto">
              <a:xfrm>
                <a:off x="1317" y="1103"/>
                <a:ext cx="71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200" b="1">
                    <a:solidFill>
                      <a:srgbClr val="7B00E4"/>
                    </a:solidFill>
                    <a:latin typeface="Times" panose="02020603050405020304" pitchFamily="18" charset="0"/>
                  </a:rPr>
                  <a:t>Bs. Taxes</a:t>
                </a:r>
                <a:endParaRPr lang="en-US" altLang="en-US" sz="2400">
                  <a:latin typeface="Times" panose="02020603050405020304" pitchFamily="18" charset="0"/>
                </a:endParaRPr>
              </a:p>
            </p:txBody>
          </p:sp>
        </p:grpSp>
      </p:grpSp>
      <p:grpSp>
        <p:nvGrpSpPr>
          <p:cNvPr id="337651" name="Group 755"/>
          <p:cNvGrpSpPr>
            <a:grpSpLocks/>
          </p:cNvGrpSpPr>
          <p:nvPr/>
        </p:nvGrpSpPr>
        <p:grpSpPr bwMode="auto">
          <a:xfrm>
            <a:off x="1846263" y="3908425"/>
            <a:ext cx="2017712" cy="566738"/>
            <a:chOff x="1163" y="2462"/>
            <a:chExt cx="1271" cy="357"/>
          </a:xfrm>
        </p:grpSpPr>
        <p:grpSp>
          <p:nvGrpSpPr>
            <p:cNvPr id="337652" name="Group 756"/>
            <p:cNvGrpSpPr>
              <a:grpSpLocks/>
            </p:cNvGrpSpPr>
            <p:nvPr/>
          </p:nvGrpSpPr>
          <p:grpSpPr bwMode="auto">
            <a:xfrm>
              <a:off x="1163" y="2462"/>
              <a:ext cx="1271" cy="290"/>
              <a:chOff x="1163" y="2462"/>
              <a:chExt cx="1271" cy="290"/>
            </a:xfrm>
          </p:grpSpPr>
          <p:sp>
            <p:nvSpPr>
              <p:cNvPr id="337653" name="Line 757"/>
              <p:cNvSpPr>
                <a:spLocks noChangeShapeType="1"/>
              </p:cNvSpPr>
              <p:nvPr/>
            </p:nvSpPr>
            <p:spPr bwMode="auto">
              <a:xfrm>
                <a:off x="2419" y="2462"/>
                <a:ext cx="1" cy="290"/>
              </a:xfrm>
              <a:prstGeom prst="line">
                <a:avLst/>
              </a:prstGeom>
              <a:noFill/>
              <a:ln w="47625">
                <a:solidFill>
                  <a:srgbClr val="FC01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54" name="Line 758"/>
              <p:cNvSpPr>
                <a:spLocks noChangeShapeType="1"/>
              </p:cNvSpPr>
              <p:nvPr/>
            </p:nvSpPr>
            <p:spPr bwMode="auto">
              <a:xfrm flipH="1">
                <a:off x="1215" y="2737"/>
                <a:ext cx="1219" cy="1"/>
              </a:xfrm>
              <a:prstGeom prst="line">
                <a:avLst/>
              </a:prstGeom>
              <a:noFill/>
              <a:ln w="9525">
                <a:solidFill>
                  <a:srgbClr val="FC0128"/>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7655" name="Group 759"/>
              <p:cNvGrpSpPr>
                <a:grpSpLocks/>
              </p:cNvGrpSpPr>
              <p:nvPr/>
            </p:nvGrpSpPr>
            <p:grpSpPr bwMode="auto">
              <a:xfrm>
                <a:off x="1163" y="2510"/>
                <a:ext cx="103" cy="242"/>
                <a:chOff x="1163" y="2510"/>
                <a:chExt cx="103" cy="242"/>
              </a:xfrm>
            </p:grpSpPr>
            <p:sp>
              <p:nvSpPr>
                <p:cNvPr id="337656" name="Line 760"/>
                <p:cNvSpPr>
                  <a:spLocks noChangeShapeType="1"/>
                </p:cNvSpPr>
                <p:nvPr/>
              </p:nvSpPr>
              <p:spPr bwMode="auto">
                <a:xfrm flipV="1">
                  <a:off x="1200" y="2510"/>
                  <a:ext cx="1" cy="242"/>
                </a:xfrm>
                <a:prstGeom prst="line">
                  <a:avLst/>
                </a:prstGeom>
                <a:noFill/>
                <a:ln w="47625">
                  <a:solidFill>
                    <a:srgbClr val="FC01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57" name="Freeform 761"/>
                <p:cNvSpPr>
                  <a:spLocks/>
                </p:cNvSpPr>
                <p:nvPr/>
              </p:nvSpPr>
              <p:spPr bwMode="auto">
                <a:xfrm>
                  <a:off x="1163" y="2510"/>
                  <a:ext cx="103" cy="185"/>
                </a:xfrm>
                <a:custGeom>
                  <a:avLst/>
                  <a:gdLst>
                    <a:gd name="T0" fmla="*/ 52 w 103"/>
                    <a:gd name="T1" fmla="*/ 0 h 185"/>
                    <a:gd name="T2" fmla="*/ 0 w 103"/>
                    <a:gd name="T3" fmla="*/ 185 h 185"/>
                    <a:gd name="T4" fmla="*/ 103 w 103"/>
                    <a:gd name="T5" fmla="*/ 185 h 185"/>
                    <a:gd name="T6" fmla="*/ 52 w 103"/>
                    <a:gd name="T7" fmla="*/ 0 h 185"/>
                  </a:gdLst>
                  <a:ahLst/>
                  <a:cxnLst>
                    <a:cxn ang="0">
                      <a:pos x="T0" y="T1"/>
                    </a:cxn>
                    <a:cxn ang="0">
                      <a:pos x="T2" y="T3"/>
                    </a:cxn>
                    <a:cxn ang="0">
                      <a:pos x="T4" y="T5"/>
                    </a:cxn>
                    <a:cxn ang="0">
                      <a:pos x="T6" y="T7"/>
                    </a:cxn>
                  </a:cxnLst>
                  <a:rect l="0" t="0" r="r" b="b"/>
                  <a:pathLst>
                    <a:path w="103" h="185">
                      <a:moveTo>
                        <a:pt x="52" y="0"/>
                      </a:moveTo>
                      <a:lnTo>
                        <a:pt x="0" y="185"/>
                      </a:lnTo>
                      <a:lnTo>
                        <a:pt x="103" y="185"/>
                      </a:lnTo>
                      <a:lnTo>
                        <a:pt x="52" y="0"/>
                      </a:lnTo>
                      <a:close/>
                    </a:path>
                  </a:pathLst>
                </a:custGeom>
                <a:solidFill>
                  <a:srgbClr val="FC0128"/>
                </a:solidFill>
                <a:ln w="4763">
                  <a:solidFill>
                    <a:srgbClr val="FC0128"/>
                  </a:solidFill>
                  <a:prstDash val="solid"/>
                  <a:round/>
                  <a:headEnd/>
                  <a:tailEnd/>
                </a:ln>
              </p:spPr>
              <p:txBody>
                <a:bodyPr/>
                <a:lstStyle/>
                <a:p>
                  <a:endParaRPr lang="en-US"/>
                </a:p>
              </p:txBody>
            </p:sp>
          </p:grpSp>
        </p:grpSp>
        <p:grpSp>
          <p:nvGrpSpPr>
            <p:cNvPr id="337658" name="Group 762"/>
            <p:cNvGrpSpPr>
              <a:grpSpLocks/>
            </p:cNvGrpSpPr>
            <p:nvPr/>
          </p:nvGrpSpPr>
          <p:grpSpPr bwMode="auto">
            <a:xfrm>
              <a:off x="1406" y="2558"/>
              <a:ext cx="835" cy="261"/>
              <a:chOff x="1406" y="2558"/>
              <a:chExt cx="835" cy="261"/>
            </a:xfrm>
          </p:grpSpPr>
          <p:sp>
            <p:nvSpPr>
              <p:cNvPr id="337659" name="Rectangle 763"/>
              <p:cNvSpPr>
                <a:spLocks noChangeArrowheads="1"/>
              </p:cNvSpPr>
              <p:nvPr/>
            </p:nvSpPr>
            <p:spPr bwMode="auto">
              <a:xfrm>
                <a:off x="1406" y="2558"/>
                <a:ext cx="835" cy="26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660" name="Rectangle 764"/>
              <p:cNvSpPr>
                <a:spLocks noChangeArrowheads="1"/>
              </p:cNvSpPr>
              <p:nvPr/>
            </p:nvSpPr>
            <p:spPr bwMode="auto">
              <a:xfrm>
                <a:off x="1458" y="2598"/>
                <a:ext cx="59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200" b="1">
                    <a:solidFill>
                      <a:srgbClr val="037C03"/>
                    </a:solidFill>
                    <a:latin typeface="Times" panose="02020603050405020304" pitchFamily="18" charset="0"/>
                  </a:rPr>
                  <a:t>Subsidy</a:t>
                </a:r>
                <a:endParaRPr lang="en-US" altLang="en-US" sz="2400">
                  <a:latin typeface="Times" panose="02020603050405020304" pitchFamily="18" charset="0"/>
                </a:endParaRPr>
              </a:p>
            </p:txBody>
          </p:sp>
        </p:grpSp>
      </p:grpSp>
      <p:grpSp>
        <p:nvGrpSpPr>
          <p:cNvPr id="337661" name="Group 765"/>
          <p:cNvGrpSpPr>
            <a:grpSpLocks/>
          </p:cNvGrpSpPr>
          <p:nvPr/>
        </p:nvGrpSpPr>
        <p:grpSpPr bwMode="auto">
          <a:xfrm>
            <a:off x="5195888" y="1770063"/>
            <a:ext cx="2012950" cy="820737"/>
            <a:chOff x="3273" y="1115"/>
            <a:chExt cx="1268" cy="517"/>
          </a:xfrm>
        </p:grpSpPr>
        <p:sp>
          <p:nvSpPr>
            <p:cNvPr id="337662" name="Line 766"/>
            <p:cNvSpPr>
              <a:spLocks noChangeShapeType="1"/>
            </p:cNvSpPr>
            <p:nvPr/>
          </p:nvSpPr>
          <p:spPr bwMode="auto">
            <a:xfrm flipH="1">
              <a:off x="3324" y="1339"/>
              <a:ext cx="1217" cy="1"/>
            </a:xfrm>
            <a:prstGeom prst="line">
              <a:avLst/>
            </a:prstGeom>
            <a:noFill/>
            <a:ln w="9525">
              <a:solidFill>
                <a:srgbClr val="7B00E4"/>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7663" name="Group 767"/>
            <p:cNvGrpSpPr>
              <a:grpSpLocks/>
            </p:cNvGrpSpPr>
            <p:nvPr/>
          </p:nvGrpSpPr>
          <p:grpSpPr bwMode="auto">
            <a:xfrm>
              <a:off x="3273" y="1115"/>
              <a:ext cx="1254" cy="517"/>
              <a:chOff x="3273" y="1115"/>
              <a:chExt cx="1254" cy="517"/>
            </a:xfrm>
          </p:grpSpPr>
          <p:sp>
            <p:nvSpPr>
              <p:cNvPr id="337664" name="Line 768"/>
              <p:cNvSpPr>
                <a:spLocks noChangeShapeType="1"/>
              </p:cNvSpPr>
              <p:nvPr/>
            </p:nvSpPr>
            <p:spPr bwMode="auto">
              <a:xfrm flipV="1">
                <a:off x="4526" y="1354"/>
                <a:ext cx="1" cy="239"/>
              </a:xfrm>
              <a:prstGeom prst="line">
                <a:avLst/>
              </a:prstGeom>
              <a:noFill/>
              <a:ln w="47625">
                <a:solidFill>
                  <a:srgbClr val="7B00E4"/>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7665" name="Group 769"/>
              <p:cNvGrpSpPr>
                <a:grpSpLocks/>
              </p:cNvGrpSpPr>
              <p:nvPr/>
            </p:nvGrpSpPr>
            <p:grpSpPr bwMode="auto">
              <a:xfrm>
                <a:off x="3273" y="1354"/>
                <a:ext cx="100" cy="278"/>
                <a:chOff x="3273" y="1354"/>
                <a:chExt cx="100" cy="278"/>
              </a:xfrm>
            </p:grpSpPr>
            <p:sp>
              <p:nvSpPr>
                <p:cNvPr id="337666" name="Line 770"/>
                <p:cNvSpPr>
                  <a:spLocks noChangeShapeType="1"/>
                </p:cNvSpPr>
                <p:nvPr/>
              </p:nvSpPr>
              <p:spPr bwMode="auto">
                <a:xfrm>
                  <a:off x="3309" y="1354"/>
                  <a:ext cx="1" cy="278"/>
                </a:xfrm>
                <a:prstGeom prst="line">
                  <a:avLst/>
                </a:prstGeom>
                <a:noFill/>
                <a:ln w="47625">
                  <a:solidFill>
                    <a:srgbClr val="7B00E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67" name="Freeform 771"/>
                <p:cNvSpPr>
                  <a:spLocks/>
                </p:cNvSpPr>
                <p:nvPr/>
              </p:nvSpPr>
              <p:spPr bwMode="auto">
                <a:xfrm>
                  <a:off x="3273" y="1451"/>
                  <a:ext cx="100" cy="181"/>
                </a:xfrm>
                <a:custGeom>
                  <a:avLst/>
                  <a:gdLst>
                    <a:gd name="T0" fmla="*/ 51 w 100"/>
                    <a:gd name="T1" fmla="*/ 181 h 181"/>
                    <a:gd name="T2" fmla="*/ 100 w 100"/>
                    <a:gd name="T3" fmla="*/ 0 h 181"/>
                    <a:gd name="T4" fmla="*/ 0 w 100"/>
                    <a:gd name="T5" fmla="*/ 0 h 181"/>
                    <a:gd name="T6" fmla="*/ 51 w 100"/>
                    <a:gd name="T7" fmla="*/ 181 h 181"/>
                  </a:gdLst>
                  <a:ahLst/>
                  <a:cxnLst>
                    <a:cxn ang="0">
                      <a:pos x="T0" y="T1"/>
                    </a:cxn>
                    <a:cxn ang="0">
                      <a:pos x="T2" y="T3"/>
                    </a:cxn>
                    <a:cxn ang="0">
                      <a:pos x="T4" y="T5"/>
                    </a:cxn>
                    <a:cxn ang="0">
                      <a:pos x="T6" y="T7"/>
                    </a:cxn>
                  </a:cxnLst>
                  <a:rect l="0" t="0" r="r" b="b"/>
                  <a:pathLst>
                    <a:path w="100" h="181">
                      <a:moveTo>
                        <a:pt x="51" y="181"/>
                      </a:moveTo>
                      <a:lnTo>
                        <a:pt x="100" y="0"/>
                      </a:lnTo>
                      <a:lnTo>
                        <a:pt x="0" y="0"/>
                      </a:lnTo>
                      <a:lnTo>
                        <a:pt x="51" y="181"/>
                      </a:lnTo>
                      <a:close/>
                    </a:path>
                  </a:pathLst>
                </a:custGeom>
                <a:solidFill>
                  <a:srgbClr val="7B00E4"/>
                </a:solidFill>
                <a:ln w="4763">
                  <a:solidFill>
                    <a:srgbClr val="7B00E4"/>
                  </a:solidFill>
                  <a:prstDash val="solid"/>
                  <a:round/>
                  <a:headEnd/>
                  <a:tailEnd/>
                </a:ln>
              </p:spPr>
              <p:txBody>
                <a:bodyPr/>
                <a:lstStyle/>
                <a:p>
                  <a:endParaRPr lang="en-US"/>
                </a:p>
              </p:txBody>
            </p:sp>
          </p:grpSp>
          <p:grpSp>
            <p:nvGrpSpPr>
              <p:cNvPr id="337668" name="Group 772"/>
              <p:cNvGrpSpPr>
                <a:grpSpLocks/>
              </p:cNvGrpSpPr>
              <p:nvPr/>
            </p:nvGrpSpPr>
            <p:grpSpPr bwMode="auto">
              <a:xfrm>
                <a:off x="3454" y="1115"/>
                <a:ext cx="1011" cy="260"/>
                <a:chOff x="3454" y="1115"/>
                <a:chExt cx="1011" cy="260"/>
              </a:xfrm>
            </p:grpSpPr>
            <p:sp>
              <p:nvSpPr>
                <p:cNvPr id="337669" name="Rectangle 773"/>
                <p:cNvSpPr>
                  <a:spLocks noChangeArrowheads="1"/>
                </p:cNvSpPr>
                <p:nvPr/>
              </p:nvSpPr>
              <p:spPr bwMode="auto">
                <a:xfrm>
                  <a:off x="3454" y="1115"/>
                  <a:ext cx="1011" cy="26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670" name="Rectangle 774"/>
                <p:cNvSpPr>
                  <a:spLocks noChangeArrowheads="1"/>
                </p:cNvSpPr>
                <p:nvPr/>
              </p:nvSpPr>
              <p:spPr bwMode="auto">
                <a:xfrm>
                  <a:off x="3737" y="1151"/>
                  <a:ext cx="43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200" b="1">
                      <a:solidFill>
                        <a:srgbClr val="7B00E4"/>
                      </a:solidFill>
                      <a:latin typeface="Times" panose="02020603050405020304" pitchFamily="18" charset="0"/>
                    </a:rPr>
                    <a:t>Taxes</a:t>
                  </a:r>
                  <a:endParaRPr lang="en-US" altLang="en-US" sz="2400">
                    <a:latin typeface="Times" panose="02020603050405020304" pitchFamily="18" charset="0"/>
                  </a:endParaRPr>
                </a:p>
              </p:txBody>
            </p:sp>
          </p:grpSp>
        </p:grpSp>
      </p:grpSp>
      <p:grpSp>
        <p:nvGrpSpPr>
          <p:cNvPr id="337671" name="Group 775"/>
          <p:cNvGrpSpPr>
            <a:grpSpLocks/>
          </p:cNvGrpSpPr>
          <p:nvPr/>
        </p:nvGrpSpPr>
        <p:grpSpPr bwMode="auto">
          <a:xfrm>
            <a:off x="5176838" y="3908425"/>
            <a:ext cx="2036762" cy="566738"/>
            <a:chOff x="3261" y="2462"/>
            <a:chExt cx="1283" cy="357"/>
          </a:xfrm>
        </p:grpSpPr>
        <p:grpSp>
          <p:nvGrpSpPr>
            <p:cNvPr id="337672" name="Group 776"/>
            <p:cNvGrpSpPr>
              <a:grpSpLocks/>
            </p:cNvGrpSpPr>
            <p:nvPr/>
          </p:nvGrpSpPr>
          <p:grpSpPr bwMode="auto">
            <a:xfrm>
              <a:off x="3261" y="2462"/>
              <a:ext cx="1283" cy="290"/>
              <a:chOff x="3261" y="2462"/>
              <a:chExt cx="1283" cy="290"/>
            </a:xfrm>
          </p:grpSpPr>
          <p:grpSp>
            <p:nvGrpSpPr>
              <p:cNvPr id="337673" name="Group 777"/>
              <p:cNvGrpSpPr>
                <a:grpSpLocks/>
              </p:cNvGrpSpPr>
              <p:nvPr/>
            </p:nvGrpSpPr>
            <p:grpSpPr bwMode="auto">
              <a:xfrm>
                <a:off x="4444" y="2462"/>
                <a:ext cx="100" cy="290"/>
                <a:chOff x="4444" y="2462"/>
                <a:chExt cx="100" cy="290"/>
              </a:xfrm>
            </p:grpSpPr>
            <p:sp>
              <p:nvSpPr>
                <p:cNvPr id="337674" name="Line 778"/>
                <p:cNvSpPr>
                  <a:spLocks noChangeShapeType="1"/>
                </p:cNvSpPr>
                <p:nvPr/>
              </p:nvSpPr>
              <p:spPr bwMode="auto">
                <a:xfrm>
                  <a:off x="4480" y="2462"/>
                  <a:ext cx="1" cy="290"/>
                </a:xfrm>
                <a:prstGeom prst="line">
                  <a:avLst/>
                </a:prstGeom>
                <a:noFill/>
                <a:ln w="47625">
                  <a:solidFill>
                    <a:srgbClr val="BC37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75" name="Freeform 779"/>
                <p:cNvSpPr>
                  <a:spLocks/>
                </p:cNvSpPr>
                <p:nvPr/>
              </p:nvSpPr>
              <p:spPr bwMode="auto">
                <a:xfrm>
                  <a:off x="4444" y="2462"/>
                  <a:ext cx="100" cy="181"/>
                </a:xfrm>
                <a:custGeom>
                  <a:avLst/>
                  <a:gdLst>
                    <a:gd name="T0" fmla="*/ 51 w 100"/>
                    <a:gd name="T1" fmla="*/ 0 h 181"/>
                    <a:gd name="T2" fmla="*/ 0 w 100"/>
                    <a:gd name="T3" fmla="*/ 181 h 181"/>
                    <a:gd name="T4" fmla="*/ 100 w 100"/>
                    <a:gd name="T5" fmla="*/ 181 h 181"/>
                    <a:gd name="T6" fmla="*/ 51 w 100"/>
                    <a:gd name="T7" fmla="*/ 0 h 181"/>
                  </a:gdLst>
                  <a:ahLst/>
                  <a:cxnLst>
                    <a:cxn ang="0">
                      <a:pos x="T0" y="T1"/>
                    </a:cxn>
                    <a:cxn ang="0">
                      <a:pos x="T2" y="T3"/>
                    </a:cxn>
                    <a:cxn ang="0">
                      <a:pos x="T4" y="T5"/>
                    </a:cxn>
                    <a:cxn ang="0">
                      <a:pos x="T6" y="T7"/>
                    </a:cxn>
                  </a:cxnLst>
                  <a:rect l="0" t="0" r="r" b="b"/>
                  <a:pathLst>
                    <a:path w="100" h="181">
                      <a:moveTo>
                        <a:pt x="51" y="0"/>
                      </a:moveTo>
                      <a:lnTo>
                        <a:pt x="0" y="181"/>
                      </a:lnTo>
                      <a:lnTo>
                        <a:pt x="100" y="181"/>
                      </a:lnTo>
                      <a:lnTo>
                        <a:pt x="51" y="0"/>
                      </a:lnTo>
                      <a:close/>
                    </a:path>
                  </a:pathLst>
                </a:custGeom>
                <a:noFill/>
                <a:ln w="4763">
                  <a:solidFill>
                    <a:srgbClr val="BC3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676" name="Freeform 780"/>
                <p:cNvSpPr>
                  <a:spLocks/>
                </p:cNvSpPr>
                <p:nvPr/>
              </p:nvSpPr>
              <p:spPr bwMode="auto">
                <a:xfrm>
                  <a:off x="4444" y="2462"/>
                  <a:ext cx="100" cy="184"/>
                </a:xfrm>
                <a:custGeom>
                  <a:avLst/>
                  <a:gdLst>
                    <a:gd name="T0" fmla="*/ 51 w 100"/>
                    <a:gd name="T1" fmla="*/ 0 h 184"/>
                    <a:gd name="T2" fmla="*/ 0 w 100"/>
                    <a:gd name="T3" fmla="*/ 184 h 184"/>
                    <a:gd name="T4" fmla="*/ 100 w 100"/>
                    <a:gd name="T5" fmla="*/ 184 h 184"/>
                    <a:gd name="T6" fmla="*/ 51 w 100"/>
                    <a:gd name="T7" fmla="*/ 0 h 184"/>
                  </a:gdLst>
                  <a:ahLst/>
                  <a:cxnLst>
                    <a:cxn ang="0">
                      <a:pos x="T0" y="T1"/>
                    </a:cxn>
                    <a:cxn ang="0">
                      <a:pos x="T2" y="T3"/>
                    </a:cxn>
                    <a:cxn ang="0">
                      <a:pos x="T4" y="T5"/>
                    </a:cxn>
                    <a:cxn ang="0">
                      <a:pos x="T6" y="T7"/>
                    </a:cxn>
                  </a:cxnLst>
                  <a:rect l="0" t="0" r="r" b="b"/>
                  <a:pathLst>
                    <a:path w="100" h="184">
                      <a:moveTo>
                        <a:pt x="51" y="0"/>
                      </a:moveTo>
                      <a:lnTo>
                        <a:pt x="0" y="184"/>
                      </a:lnTo>
                      <a:lnTo>
                        <a:pt x="100" y="184"/>
                      </a:lnTo>
                      <a:lnTo>
                        <a:pt x="51" y="0"/>
                      </a:lnTo>
                      <a:close/>
                    </a:path>
                  </a:pathLst>
                </a:custGeom>
                <a:solidFill>
                  <a:srgbClr val="BC3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7677" name="Line 781"/>
              <p:cNvSpPr>
                <a:spLocks noChangeShapeType="1"/>
              </p:cNvSpPr>
              <p:nvPr/>
            </p:nvSpPr>
            <p:spPr bwMode="auto">
              <a:xfrm flipH="1">
                <a:off x="3276" y="2737"/>
                <a:ext cx="1219" cy="1"/>
              </a:xfrm>
              <a:prstGeom prst="line">
                <a:avLst/>
              </a:prstGeom>
              <a:noFill/>
              <a:ln w="9525">
                <a:solidFill>
                  <a:srgbClr val="BC37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78" name="Line 782"/>
              <p:cNvSpPr>
                <a:spLocks noChangeShapeType="1"/>
              </p:cNvSpPr>
              <p:nvPr/>
            </p:nvSpPr>
            <p:spPr bwMode="auto">
              <a:xfrm flipV="1">
                <a:off x="3261" y="2510"/>
                <a:ext cx="1" cy="242"/>
              </a:xfrm>
              <a:prstGeom prst="line">
                <a:avLst/>
              </a:prstGeom>
              <a:noFill/>
              <a:ln w="47625">
                <a:solidFill>
                  <a:srgbClr val="BC37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7679" name="Group 783"/>
            <p:cNvGrpSpPr>
              <a:grpSpLocks/>
            </p:cNvGrpSpPr>
            <p:nvPr/>
          </p:nvGrpSpPr>
          <p:grpSpPr bwMode="auto">
            <a:xfrm>
              <a:off x="3373" y="2558"/>
              <a:ext cx="1013" cy="261"/>
              <a:chOff x="3373" y="2558"/>
              <a:chExt cx="1013" cy="261"/>
            </a:xfrm>
          </p:grpSpPr>
          <p:sp>
            <p:nvSpPr>
              <p:cNvPr id="337680" name="Rectangle 784"/>
              <p:cNvSpPr>
                <a:spLocks noChangeArrowheads="1"/>
              </p:cNvSpPr>
              <p:nvPr/>
            </p:nvSpPr>
            <p:spPr bwMode="auto">
              <a:xfrm>
                <a:off x="3373" y="2558"/>
                <a:ext cx="1013" cy="261"/>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681" name="Rectangle 785"/>
              <p:cNvSpPr>
                <a:spLocks noChangeArrowheads="1"/>
              </p:cNvSpPr>
              <p:nvPr/>
            </p:nvSpPr>
            <p:spPr bwMode="auto">
              <a:xfrm>
                <a:off x="3426" y="2598"/>
                <a:ext cx="73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200" b="1">
                    <a:solidFill>
                      <a:srgbClr val="7B00E4"/>
                    </a:solidFill>
                    <a:latin typeface="Times" panose="02020603050405020304" pitchFamily="18" charset="0"/>
                  </a:rPr>
                  <a:t>Transfers</a:t>
                </a:r>
                <a:endParaRPr lang="en-US" altLang="en-US" sz="2400">
                  <a:latin typeface="Times" panose="02020603050405020304" pitchFamily="18" charset="0"/>
                </a:endParaRPr>
              </a:p>
            </p:txBody>
          </p:sp>
        </p:grpSp>
      </p:grpSp>
      <p:grpSp>
        <p:nvGrpSpPr>
          <p:cNvPr id="337682" name="Group 786"/>
          <p:cNvGrpSpPr>
            <a:grpSpLocks/>
          </p:cNvGrpSpPr>
          <p:nvPr/>
        </p:nvGrpSpPr>
        <p:grpSpPr bwMode="auto">
          <a:xfrm>
            <a:off x="4451350" y="1535113"/>
            <a:ext cx="163513" cy="1076325"/>
            <a:chOff x="2804" y="967"/>
            <a:chExt cx="103" cy="678"/>
          </a:xfrm>
        </p:grpSpPr>
        <p:sp>
          <p:nvSpPr>
            <p:cNvPr id="337683" name="Line 787"/>
            <p:cNvSpPr>
              <a:spLocks noChangeShapeType="1"/>
            </p:cNvSpPr>
            <p:nvPr/>
          </p:nvSpPr>
          <p:spPr bwMode="auto">
            <a:xfrm>
              <a:off x="2840" y="967"/>
              <a:ext cx="1" cy="678"/>
            </a:xfrm>
            <a:prstGeom prst="line">
              <a:avLst/>
            </a:prstGeom>
            <a:noFill/>
            <a:ln w="476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84" name="Freeform 788"/>
            <p:cNvSpPr>
              <a:spLocks/>
            </p:cNvSpPr>
            <p:nvPr/>
          </p:nvSpPr>
          <p:spPr bwMode="auto">
            <a:xfrm>
              <a:off x="2804" y="970"/>
              <a:ext cx="100" cy="181"/>
            </a:xfrm>
            <a:custGeom>
              <a:avLst/>
              <a:gdLst>
                <a:gd name="T0" fmla="*/ 51 w 100"/>
                <a:gd name="T1" fmla="*/ 0 h 181"/>
                <a:gd name="T2" fmla="*/ 0 w 100"/>
                <a:gd name="T3" fmla="*/ 181 h 181"/>
                <a:gd name="T4" fmla="*/ 100 w 100"/>
                <a:gd name="T5" fmla="*/ 181 h 181"/>
                <a:gd name="T6" fmla="*/ 51 w 100"/>
                <a:gd name="T7" fmla="*/ 0 h 181"/>
              </a:gdLst>
              <a:ahLst/>
              <a:cxnLst>
                <a:cxn ang="0">
                  <a:pos x="T0" y="T1"/>
                </a:cxn>
                <a:cxn ang="0">
                  <a:pos x="T2" y="T3"/>
                </a:cxn>
                <a:cxn ang="0">
                  <a:pos x="T4" y="T5"/>
                </a:cxn>
                <a:cxn ang="0">
                  <a:pos x="T6" y="T7"/>
                </a:cxn>
              </a:cxnLst>
              <a:rect l="0" t="0" r="r" b="b"/>
              <a:pathLst>
                <a:path w="100" h="181">
                  <a:moveTo>
                    <a:pt x="51" y="0"/>
                  </a:moveTo>
                  <a:lnTo>
                    <a:pt x="0" y="181"/>
                  </a:lnTo>
                  <a:lnTo>
                    <a:pt x="100" y="181"/>
                  </a:lnTo>
                  <a:lnTo>
                    <a:pt x="51" y="0"/>
                  </a:lnTo>
                  <a:close/>
                </a:path>
              </a:pathLst>
            </a:custGeom>
            <a:noFill/>
            <a:ln w="4763">
              <a:solidFill>
                <a:srgbClr val="00AE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685" name="Freeform 789"/>
            <p:cNvSpPr>
              <a:spLocks/>
            </p:cNvSpPr>
            <p:nvPr/>
          </p:nvSpPr>
          <p:spPr bwMode="auto">
            <a:xfrm>
              <a:off x="2804" y="970"/>
              <a:ext cx="103" cy="181"/>
            </a:xfrm>
            <a:custGeom>
              <a:avLst/>
              <a:gdLst>
                <a:gd name="T0" fmla="*/ 51 w 103"/>
                <a:gd name="T1" fmla="*/ 0 h 181"/>
                <a:gd name="T2" fmla="*/ 0 w 103"/>
                <a:gd name="T3" fmla="*/ 181 h 181"/>
                <a:gd name="T4" fmla="*/ 103 w 103"/>
                <a:gd name="T5" fmla="*/ 181 h 181"/>
                <a:gd name="T6" fmla="*/ 51 w 103"/>
                <a:gd name="T7" fmla="*/ 0 h 181"/>
              </a:gdLst>
              <a:ahLst/>
              <a:cxnLst>
                <a:cxn ang="0">
                  <a:pos x="T0" y="T1"/>
                </a:cxn>
                <a:cxn ang="0">
                  <a:pos x="T2" y="T3"/>
                </a:cxn>
                <a:cxn ang="0">
                  <a:pos x="T4" y="T5"/>
                </a:cxn>
                <a:cxn ang="0">
                  <a:pos x="T6" y="T7"/>
                </a:cxn>
              </a:cxnLst>
              <a:rect l="0" t="0" r="r" b="b"/>
              <a:pathLst>
                <a:path w="103" h="181">
                  <a:moveTo>
                    <a:pt x="51" y="0"/>
                  </a:moveTo>
                  <a:lnTo>
                    <a:pt x="0" y="181"/>
                  </a:lnTo>
                  <a:lnTo>
                    <a:pt x="103" y="181"/>
                  </a:lnTo>
                  <a:lnTo>
                    <a:pt x="51" y="0"/>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7686" name="Group 790"/>
          <p:cNvGrpSpPr>
            <a:grpSpLocks/>
          </p:cNvGrpSpPr>
          <p:nvPr/>
        </p:nvGrpSpPr>
        <p:grpSpPr bwMode="auto">
          <a:xfrm>
            <a:off x="4003675" y="617538"/>
            <a:ext cx="163513" cy="1993900"/>
            <a:chOff x="2522" y="389"/>
            <a:chExt cx="103" cy="1256"/>
          </a:xfrm>
        </p:grpSpPr>
        <p:sp>
          <p:nvSpPr>
            <p:cNvPr id="337687" name="Line 791"/>
            <p:cNvSpPr>
              <a:spLocks noChangeShapeType="1"/>
            </p:cNvSpPr>
            <p:nvPr/>
          </p:nvSpPr>
          <p:spPr bwMode="auto">
            <a:xfrm>
              <a:off x="2559" y="389"/>
              <a:ext cx="1" cy="1256"/>
            </a:xfrm>
            <a:prstGeom prst="line">
              <a:avLst/>
            </a:prstGeom>
            <a:noFill/>
            <a:ln w="47625">
              <a:solidFill>
                <a:srgbClr val="063D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88" name="Freeform 792"/>
            <p:cNvSpPr>
              <a:spLocks/>
            </p:cNvSpPr>
            <p:nvPr/>
          </p:nvSpPr>
          <p:spPr bwMode="auto">
            <a:xfrm>
              <a:off x="2522" y="1460"/>
              <a:ext cx="103" cy="181"/>
            </a:xfrm>
            <a:custGeom>
              <a:avLst/>
              <a:gdLst>
                <a:gd name="T0" fmla="*/ 52 w 103"/>
                <a:gd name="T1" fmla="*/ 181 h 181"/>
                <a:gd name="T2" fmla="*/ 103 w 103"/>
                <a:gd name="T3" fmla="*/ 0 h 181"/>
                <a:gd name="T4" fmla="*/ 0 w 103"/>
                <a:gd name="T5" fmla="*/ 0 h 181"/>
                <a:gd name="T6" fmla="*/ 52 w 103"/>
                <a:gd name="T7" fmla="*/ 181 h 181"/>
              </a:gdLst>
              <a:ahLst/>
              <a:cxnLst>
                <a:cxn ang="0">
                  <a:pos x="T0" y="T1"/>
                </a:cxn>
                <a:cxn ang="0">
                  <a:pos x="T2" y="T3"/>
                </a:cxn>
                <a:cxn ang="0">
                  <a:pos x="T4" y="T5"/>
                </a:cxn>
                <a:cxn ang="0">
                  <a:pos x="T6" y="T7"/>
                </a:cxn>
              </a:cxnLst>
              <a:rect l="0" t="0" r="r" b="b"/>
              <a:pathLst>
                <a:path w="103" h="181">
                  <a:moveTo>
                    <a:pt x="52" y="181"/>
                  </a:moveTo>
                  <a:lnTo>
                    <a:pt x="103" y="0"/>
                  </a:lnTo>
                  <a:lnTo>
                    <a:pt x="0" y="0"/>
                  </a:lnTo>
                  <a:lnTo>
                    <a:pt x="52" y="181"/>
                  </a:lnTo>
                  <a:close/>
                </a:path>
              </a:pathLst>
            </a:custGeom>
            <a:noFill/>
            <a:ln w="4763">
              <a:solidFill>
                <a:srgbClr val="063DE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689" name="Freeform 793"/>
            <p:cNvSpPr>
              <a:spLocks/>
            </p:cNvSpPr>
            <p:nvPr/>
          </p:nvSpPr>
          <p:spPr bwMode="auto">
            <a:xfrm>
              <a:off x="2522" y="1460"/>
              <a:ext cx="103" cy="185"/>
            </a:xfrm>
            <a:custGeom>
              <a:avLst/>
              <a:gdLst>
                <a:gd name="T0" fmla="*/ 52 w 103"/>
                <a:gd name="T1" fmla="*/ 185 h 185"/>
                <a:gd name="T2" fmla="*/ 103 w 103"/>
                <a:gd name="T3" fmla="*/ 0 h 185"/>
                <a:gd name="T4" fmla="*/ 0 w 103"/>
                <a:gd name="T5" fmla="*/ 0 h 185"/>
                <a:gd name="T6" fmla="*/ 52 w 103"/>
                <a:gd name="T7" fmla="*/ 185 h 185"/>
              </a:gdLst>
              <a:ahLst/>
              <a:cxnLst>
                <a:cxn ang="0">
                  <a:pos x="T0" y="T1"/>
                </a:cxn>
                <a:cxn ang="0">
                  <a:pos x="T2" y="T3"/>
                </a:cxn>
                <a:cxn ang="0">
                  <a:pos x="T4" y="T5"/>
                </a:cxn>
                <a:cxn ang="0">
                  <a:pos x="T6" y="T7"/>
                </a:cxn>
              </a:cxnLst>
              <a:rect l="0" t="0" r="r" b="b"/>
              <a:pathLst>
                <a:path w="103" h="185">
                  <a:moveTo>
                    <a:pt x="52" y="185"/>
                  </a:moveTo>
                  <a:lnTo>
                    <a:pt x="103" y="0"/>
                  </a:lnTo>
                  <a:lnTo>
                    <a:pt x="0" y="0"/>
                  </a:lnTo>
                  <a:lnTo>
                    <a:pt x="52" y="185"/>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7690" name="Group 794"/>
          <p:cNvGrpSpPr>
            <a:grpSpLocks/>
          </p:cNvGrpSpPr>
          <p:nvPr/>
        </p:nvGrpSpPr>
        <p:grpSpPr bwMode="auto">
          <a:xfrm>
            <a:off x="4378325" y="3908425"/>
            <a:ext cx="158750" cy="1069975"/>
            <a:chOff x="2758" y="2462"/>
            <a:chExt cx="100" cy="674"/>
          </a:xfrm>
        </p:grpSpPr>
        <p:sp>
          <p:nvSpPr>
            <p:cNvPr id="337691" name="Line 795"/>
            <p:cNvSpPr>
              <a:spLocks noChangeShapeType="1"/>
            </p:cNvSpPr>
            <p:nvPr/>
          </p:nvSpPr>
          <p:spPr bwMode="auto">
            <a:xfrm flipV="1">
              <a:off x="2795" y="2462"/>
              <a:ext cx="1" cy="674"/>
            </a:xfrm>
            <a:prstGeom prst="line">
              <a:avLst/>
            </a:prstGeom>
            <a:noFill/>
            <a:ln w="47625">
              <a:solidFill>
                <a:srgbClr val="00A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92" name="Freeform 796"/>
            <p:cNvSpPr>
              <a:spLocks/>
            </p:cNvSpPr>
            <p:nvPr/>
          </p:nvSpPr>
          <p:spPr bwMode="auto">
            <a:xfrm>
              <a:off x="2758" y="2952"/>
              <a:ext cx="100" cy="181"/>
            </a:xfrm>
            <a:custGeom>
              <a:avLst/>
              <a:gdLst>
                <a:gd name="T0" fmla="*/ 49 w 100"/>
                <a:gd name="T1" fmla="*/ 181 h 181"/>
                <a:gd name="T2" fmla="*/ 100 w 100"/>
                <a:gd name="T3" fmla="*/ 0 h 181"/>
                <a:gd name="T4" fmla="*/ 0 w 100"/>
                <a:gd name="T5" fmla="*/ 0 h 181"/>
                <a:gd name="T6" fmla="*/ 49 w 100"/>
                <a:gd name="T7" fmla="*/ 181 h 181"/>
              </a:gdLst>
              <a:ahLst/>
              <a:cxnLst>
                <a:cxn ang="0">
                  <a:pos x="T0" y="T1"/>
                </a:cxn>
                <a:cxn ang="0">
                  <a:pos x="T2" y="T3"/>
                </a:cxn>
                <a:cxn ang="0">
                  <a:pos x="T4" y="T5"/>
                </a:cxn>
                <a:cxn ang="0">
                  <a:pos x="T6" y="T7"/>
                </a:cxn>
              </a:cxnLst>
              <a:rect l="0" t="0" r="r" b="b"/>
              <a:pathLst>
                <a:path w="100" h="181">
                  <a:moveTo>
                    <a:pt x="49" y="181"/>
                  </a:moveTo>
                  <a:lnTo>
                    <a:pt x="100" y="0"/>
                  </a:lnTo>
                  <a:lnTo>
                    <a:pt x="0" y="0"/>
                  </a:lnTo>
                  <a:lnTo>
                    <a:pt x="49" y="181"/>
                  </a:lnTo>
                  <a:close/>
                </a:path>
              </a:pathLst>
            </a:custGeom>
            <a:noFill/>
            <a:ln w="4763">
              <a:solidFill>
                <a:srgbClr val="00AE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693" name="Freeform 797"/>
            <p:cNvSpPr>
              <a:spLocks/>
            </p:cNvSpPr>
            <p:nvPr/>
          </p:nvSpPr>
          <p:spPr bwMode="auto">
            <a:xfrm>
              <a:off x="2758" y="2952"/>
              <a:ext cx="100" cy="184"/>
            </a:xfrm>
            <a:custGeom>
              <a:avLst/>
              <a:gdLst>
                <a:gd name="T0" fmla="*/ 49 w 100"/>
                <a:gd name="T1" fmla="*/ 184 h 184"/>
                <a:gd name="T2" fmla="*/ 100 w 100"/>
                <a:gd name="T3" fmla="*/ 0 h 184"/>
                <a:gd name="T4" fmla="*/ 0 w 100"/>
                <a:gd name="T5" fmla="*/ 0 h 184"/>
                <a:gd name="T6" fmla="*/ 49 w 100"/>
                <a:gd name="T7" fmla="*/ 184 h 184"/>
              </a:gdLst>
              <a:ahLst/>
              <a:cxnLst>
                <a:cxn ang="0">
                  <a:pos x="T0" y="T1"/>
                </a:cxn>
                <a:cxn ang="0">
                  <a:pos x="T2" y="T3"/>
                </a:cxn>
                <a:cxn ang="0">
                  <a:pos x="T4" y="T5"/>
                </a:cxn>
                <a:cxn ang="0">
                  <a:pos x="T6" y="T7"/>
                </a:cxn>
              </a:cxnLst>
              <a:rect l="0" t="0" r="r" b="b"/>
              <a:pathLst>
                <a:path w="100" h="184">
                  <a:moveTo>
                    <a:pt x="49" y="184"/>
                  </a:moveTo>
                  <a:lnTo>
                    <a:pt x="100" y="0"/>
                  </a:lnTo>
                  <a:lnTo>
                    <a:pt x="0" y="0"/>
                  </a:lnTo>
                  <a:lnTo>
                    <a:pt x="49" y="184"/>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7694" name="Group 798"/>
          <p:cNvGrpSpPr>
            <a:grpSpLocks/>
          </p:cNvGrpSpPr>
          <p:nvPr/>
        </p:nvGrpSpPr>
        <p:grpSpPr bwMode="auto">
          <a:xfrm>
            <a:off x="4003675" y="3908425"/>
            <a:ext cx="163513" cy="1987550"/>
            <a:chOff x="2522" y="2462"/>
            <a:chExt cx="103" cy="1252"/>
          </a:xfrm>
        </p:grpSpPr>
        <p:sp>
          <p:nvSpPr>
            <p:cNvPr id="337695" name="Line 799"/>
            <p:cNvSpPr>
              <a:spLocks noChangeShapeType="1"/>
            </p:cNvSpPr>
            <p:nvPr/>
          </p:nvSpPr>
          <p:spPr bwMode="auto">
            <a:xfrm flipV="1">
              <a:off x="2559" y="2462"/>
              <a:ext cx="1" cy="1252"/>
            </a:xfrm>
            <a:prstGeom prst="line">
              <a:avLst/>
            </a:prstGeom>
            <a:noFill/>
            <a:ln w="47625">
              <a:solidFill>
                <a:srgbClr val="063DE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96" name="Freeform 800"/>
            <p:cNvSpPr>
              <a:spLocks/>
            </p:cNvSpPr>
            <p:nvPr/>
          </p:nvSpPr>
          <p:spPr bwMode="auto">
            <a:xfrm>
              <a:off x="2522" y="2462"/>
              <a:ext cx="103" cy="181"/>
            </a:xfrm>
            <a:custGeom>
              <a:avLst/>
              <a:gdLst>
                <a:gd name="T0" fmla="*/ 52 w 103"/>
                <a:gd name="T1" fmla="*/ 0 h 181"/>
                <a:gd name="T2" fmla="*/ 0 w 103"/>
                <a:gd name="T3" fmla="*/ 181 h 181"/>
                <a:gd name="T4" fmla="*/ 103 w 103"/>
                <a:gd name="T5" fmla="*/ 181 h 181"/>
                <a:gd name="T6" fmla="*/ 52 w 103"/>
                <a:gd name="T7" fmla="*/ 0 h 181"/>
              </a:gdLst>
              <a:ahLst/>
              <a:cxnLst>
                <a:cxn ang="0">
                  <a:pos x="T0" y="T1"/>
                </a:cxn>
                <a:cxn ang="0">
                  <a:pos x="T2" y="T3"/>
                </a:cxn>
                <a:cxn ang="0">
                  <a:pos x="T4" y="T5"/>
                </a:cxn>
                <a:cxn ang="0">
                  <a:pos x="T6" y="T7"/>
                </a:cxn>
              </a:cxnLst>
              <a:rect l="0" t="0" r="r" b="b"/>
              <a:pathLst>
                <a:path w="103" h="181">
                  <a:moveTo>
                    <a:pt x="52" y="0"/>
                  </a:moveTo>
                  <a:lnTo>
                    <a:pt x="0" y="181"/>
                  </a:lnTo>
                  <a:lnTo>
                    <a:pt x="103" y="181"/>
                  </a:lnTo>
                  <a:lnTo>
                    <a:pt x="52" y="0"/>
                  </a:lnTo>
                  <a:close/>
                </a:path>
              </a:pathLst>
            </a:custGeom>
            <a:noFill/>
            <a:ln w="4763">
              <a:solidFill>
                <a:srgbClr val="063DE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697" name="Freeform 801"/>
            <p:cNvSpPr>
              <a:spLocks/>
            </p:cNvSpPr>
            <p:nvPr/>
          </p:nvSpPr>
          <p:spPr bwMode="auto">
            <a:xfrm>
              <a:off x="2522" y="2462"/>
              <a:ext cx="103" cy="184"/>
            </a:xfrm>
            <a:custGeom>
              <a:avLst/>
              <a:gdLst>
                <a:gd name="T0" fmla="*/ 52 w 103"/>
                <a:gd name="T1" fmla="*/ 0 h 184"/>
                <a:gd name="T2" fmla="*/ 0 w 103"/>
                <a:gd name="T3" fmla="*/ 184 h 184"/>
                <a:gd name="T4" fmla="*/ 103 w 103"/>
                <a:gd name="T5" fmla="*/ 184 h 184"/>
                <a:gd name="T6" fmla="*/ 52 w 103"/>
                <a:gd name="T7" fmla="*/ 0 h 184"/>
              </a:gdLst>
              <a:ahLst/>
              <a:cxnLst>
                <a:cxn ang="0">
                  <a:pos x="T0" y="T1"/>
                </a:cxn>
                <a:cxn ang="0">
                  <a:pos x="T2" y="T3"/>
                </a:cxn>
                <a:cxn ang="0">
                  <a:pos x="T4" y="T5"/>
                </a:cxn>
                <a:cxn ang="0">
                  <a:pos x="T6" y="T7"/>
                </a:cxn>
              </a:cxnLst>
              <a:rect l="0" t="0" r="r" b="b"/>
              <a:pathLst>
                <a:path w="103" h="184">
                  <a:moveTo>
                    <a:pt x="52" y="0"/>
                  </a:moveTo>
                  <a:lnTo>
                    <a:pt x="0" y="184"/>
                  </a:lnTo>
                  <a:lnTo>
                    <a:pt x="103" y="184"/>
                  </a:lnTo>
                  <a:lnTo>
                    <a:pt x="52" y="0"/>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Provision of Public Goods</a:t>
            </a:r>
          </a:p>
        </p:txBody>
      </p:sp>
      <p:sp>
        <p:nvSpPr>
          <p:cNvPr id="46083" name="Rectangle 3"/>
          <p:cNvSpPr>
            <a:spLocks noGrp="1" noChangeArrowheads="1"/>
          </p:cNvSpPr>
          <p:nvPr>
            <p:ph type="body" idx="1"/>
          </p:nvPr>
        </p:nvSpPr>
        <p:spPr/>
        <p:txBody>
          <a:bodyPr/>
          <a:lstStyle/>
          <a:p>
            <a:r>
              <a:rPr lang="en-US" altLang="en-US"/>
              <a:t>A good is public when:</a:t>
            </a:r>
          </a:p>
          <a:p>
            <a:pPr lvl="1"/>
            <a:r>
              <a:rPr lang="en-US" altLang="en-US"/>
              <a:t>it is not depleted by repeated use.</a:t>
            </a:r>
          </a:p>
          <a:p>
            <a:pPr lvl="1"/>
            <a:r>
              <a:rPr lang="en-US" altLang="en-US"/>
              <a:t>people cannot be excluded from access to it. (Free Riders)</a:t>
            </a:r>
          </a:p>
          <a:p>
            <a:r>
              <a:rPr lang="en-US" altLang="en-US"/>
              <a:t>The market tends to underprovide public goods.</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3" name="Rectangle 5"/>
          <p:cNvSpPr>
            <a:spLocks noGrp="1" noChangeArrowheads="1"/>
          </p:cNvSpPr>
          <p:nvPr>
            <p:ph type="ctrTitle"/>
          </p:nvPr>
        </p:nvSpPr>
        <p:spPr>
          <a:xfrm>
            <a:off x="685800" y="2130425"/>
            <a:ext cx="7772400" cy="1470025"/>
          </a:xfrm>
        </p:spPr>
        <p:txBody>
          <a:bodyPr anchor="ctr"/>
          <a:lstStyle/>
          <a:p>
            <a:r>
              <a:rPr lang="en-US" altLang="en-US" sz="4400" b="1" u="sng">
                <a:solidFill>
                  <a:srgbClr val="C00000"/>
                </a:solidFill>
              </a:rPr>
              <a:t>Market Regulation</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The Public Interest Issue: Monopoly Vs Mere Size</a:t>
            </a:r>
          </a:p>
        </p:txBody>
      </p:sp>
      <p:sp>
        <p:nvSpPr>
          <p:cNvPr id="93187" name="Rectangle 3"/>
          <p:cNvSpPr>
            <a:spLocks noGrp="1" noChangeArrowheads="1"/>
          </p:cNvSpPr>
          <p:nvPr>
            <p:ph type="body" idx="1"/>
          </p:nvPr>
        </p:nvSpPr>
        <p:spPr/>
        <p:txBody>
          <a:bodyPr/>
          <a:lstStyle/>
          <a:p>
            <a:r>
              <a:rPr lang="en-US" altLang="en-US"/>
              <a:t>Firms that possess monopoly power may threaten the public interest.</a:t>
            </a:r>
          </a:p>
          <a:p>
            <a:r>
              <a:rPr lang="en-US" altLang="en-US"/>
              <a:t>The abuse of monopoly power is undesirable because:</a:t>
            </a:r>
          </a:p>
          <a:p>
            <a:pPr lvl="1"/>
            <a:r>
              <a:rPr lang="en-US" altLang="en-US"/>
              <a:t>High prices reduce the wealth of consumers.</a:t>
            </a:r>
          </a:p>
          <a:p>
            <a:pPr lvl="1"/>
            <a:r>
              <a:rPr lang="en-US" altLang="en-US"/>
              <a:t>High prices lead to resource misallocation.</a:t>
            </a:r>
          </a:p>
          <a:p>
            <a:pPr lvl="1"/>
            <a:r>
              <a:rPr lang="en-US" altLang="en-US"/>
              <a:t>Efficiency and innovation may be stifled.</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1" name="Rectangle 3"/>
          <p:cNvSpPr>
            <a:spLocks noGrp="1" noChangeArrowheads="1"/>
          </p:cNvSpPr>
          <p:nvPr>
            <p:ph type="title"/>
          </p:nvPr>
        </p:nvSpPr>
        <p:spPr/>
        <p:txBody>
          <a:bodyPr/>
          <a:lstStyle/>
          <a:p>
            <a:r>
              <a:rPr lang="en-US" altLang="en-US"/>
              <a:t>The Public Interest Issue: Monopoly Vs Mere Size</a:t>
            </a:r>
          </a:p>
        </p:txBody>
      </p:sp>
      <p:sp>
        <p:nvSpPr>
          <p:cNvPr id="94212" name="Rectangle 4"/>
          <p:cNvSpPr>
            <a:spLocks noGrp="1" noChangeArrowheads="1"/>
          </p:cNvSpPr>
          <p:nvPr>
            <p:ph type="body" idx="1"/>
          </p:nvPr>
        </p:nvSpPr>
        <p:spPr>
          <a:xfrm>
            <a:off x="533400" y="1600200"/>
            <a:ext cx="8229600" cy="4525963"/>
          </a:xfrm>
        </p:spPr>
        <p:txBody>
          <a:bodyPr/>
          <a:lstStyle/>
          <a:p>
            <a:r>
              <a:rPr lang="en-US" altLang="en-US"/>
              <a:t>But firms that are big do not necessarily have market power</a:t>
            </a:r>
          </a:p>
          <a:p>
            <a:pPr lvl="1"/>
            <a:r>
              <a:rPr lang="en-US" altLang="en-US"/>
              <a:t>oligopoly market</a:t>
            </a:r>
          </a:p>
          <a:p>
            <a:pPr lvl="1"/>
            <a:r>
              <a:rPr lang="en-US" altLang="en-US"/>
              <a:t>easy entry</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What Is Regulation?</a:t>
            </a:r>
          </a:p>
        </p:txBody>
      </p:sp>
      <p:sp>
        <p:nvSpPr>
          <p:cNvPr id="95235" name="Rectangle 3"/>
          <p:cNvSpPr>
            <a:spLocks noGrp="1" noChangeArrowheads="1"/>
          </p:cNvSpPr>
          <p:nvPr>
            <p:ph type="body" idx="1"/>
          </p:nvPr>
        </p:nvSpPr>
        <p:spPr/>
        <p:txBody>
          <a:bodyPr/>
          <a:lstStyle/>
          <a:p>
            <a:r>
              <a:rPr lang="en-US" altLang="en-US"/>
              <a:t>Regulation: government agencies that enforce rules about business conduct enacted by Congress</a:t>
            </a:r>
          </a:p>
          <a:p>
            <a:r>
              <a:rPr lang="en-US" altLang="en-US"/>
              <a:t>Types of government regulation of industry </a:t>
            </a:r>
          </a:p>
          <a:p>
            <a:pPr lvl="1"/>
            <a:r>
              <a:rPr lang="en-US" altLang="en-US"/>
              <a:t>Limiting market power</a:t>
            </a:r>
          </a:p>
          <a:p>
            <a:pPr lvl="1"/>
            <a:r>
              <a:rPr lang="en-US" altLang="en-US"/>
              <a:t>Promoting consumer and worker protection and safety</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Some Objectives of Regulation</a:t>
            </a:r>
          </a:p>
        </p:txBody>
      </p:sp>
      <p:sp>
        <p:nvSpPr>
          <p:cNvPr id="96259" name="Rectangle 3"/>
          <p:cNvSpPr>
            <a:spLocks noGrp="1" noChangeArrowheads="1"/>
          </p:cNvSpPr>
          <p:nvPr>
            <p:ph type="body" idx="1"/>
          </p:nvPr>
        </p:nvSpPr>
        <p:spPr/>
        <p:txBody>
          <a:bodyPr/>
          <a:lstStyle/>
          <a:p>
            <a:r>
              <a:rPr lang="en-US" altLang="en-US"/>
              <a:t>Control of market power resulting from economies of scale and scope</a:t>
            </a:r>
          </a:p>
          <a:p>
            <a:r>
              <a:rPr lang="en-US" altLang="en-US"/>
              <a:t>The pricing of “bottleneck” facilities and the parity-pricing principle</a:t>
            </a:r>
          </a:p>
          <a:p>
            <a:r>
              <a:rPr lang="en-US" altLang="en-US"/>
              <a:t>Universal service and rate averaging</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Rectangle 3"/>
          <p:cNvSpPr>
            <a:spLocks noGrp="1" noChangeArrowheads="1"/>
          </p:cNvSpPr>
          <p:nvPr>
            <p:ph type="title"/>
          </p:nvPr>
        </p:nvSpPr>
        <p:spPr>
          <a:xfrm>
            <a:off x="228600" y="223838"/>
            <a:ext cx="8763000" cy="1143000"/>
          </a:xfrm>
        </p:spPr>
        <p:txBody>
          <a:bodyPr/>
          <a:lstStyle/>
          <a:p>
            <a:pPr indent="457200"/>
            <a:r>
              <a:rPr lang="en-US" altLang="en-US" sz="3400">
                <a:solidFill>
                  <a:srgbClr val="010000"/>
                </a:solidFill>
              </a:rPr>
              <a:t>FIGURE</a:t>
            </a:r>
            <a:r>
              <a:rPr lang="en-US" altLang="en-US">
                <a:solidFill>
                  <a:srgbClr val="010000"/>
                </a:solidFill>
              </a:rPr>
              <a:t> 1:</a:t>
            </a:r>
            <a:r>
              <a:rPr lang="en-US" altLang="en-US"/>
              <a:t> </a:t>
            </a:r>
            <a:r>
              <a:rPr lang="en-US" altLang="en-US">
                <a:solidFill>
                  <a:srgbClr val="010000"/>
                </a:solidFill>
              </a:rPr>
              <a:t>Economies of Scale</a:t>
            </a:r>
            <a:endParaRPr lang="en-US" altLang="en-US"/>
          </a:p>
        </p:txBody>
      </p:sp>
      <p:grpSp>
        <p:nvGrpSpPr>
          <p:cNvPr id="2" name="Group 1" descr="image" title="image"/>
          <p:cNvGrpSpPr/>
          <p:nvPr/>
        </p:nvGrpSpPr>
        <p:grpSpPr>
          <a:xfrm>
            <a:off x="1746250" y="1577975"/>
            <a:ext cx="5667375" cy="4899025"/>
            <a:chOff x="1746250" y="1577975"/>
            <a:chExt cx="5667375" cy="4899025"/>
          </a:xfrm>
        </p:grpSpPr>
        <p:sp>
          <p:nvSpPr>
            <p:cNvPr id="97282" name="Rectangle 2"/>
            <p:cNvSpPr>
              <a:spLocks noChangeArrowheads="1"/>
            </p:cNvSpPr>
            <p:nvPr/>
          </p:nvSpPr>
          <p:spPr bwMode="auto">
            <a:xfrm>
              <a:off x="1746250" y="1577975"/>
              <a:ext cx="5667375" cy="4899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5"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97286" name="Line 6"/>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97288" name="Line 8"/>
            <p:cNvSpPr>
              <a:spLocks noChangeShapeType="1"/>
            </p:cNvSpPr>
            <p:nvPr/>
          </p:nvSpPr>
          <p:spPr bwMode="auto">
            <a:xfrm>
              <a:off x="1746250" y="6218238"/>
              <a:ext cx="5667375" cy="1587"/>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9" name="Line 9"/>
            <p:cNvSpPr>
              <a:spLocks noChangeShapeType="1"/>
            </p:cNvSpPr>
            <p:nvPr/>
          </p:nvSpPr>
          <p:spPr bwMode="auto">
            <a:xfrm>
              <a:off x="1746250" y="5961063"/>
              <a:ext cx="5667375" cy="1587"/>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0" name="Line 10"/>
            <p:cNvSpPr>
              <a:spLocks noChangeShapeType="1"/>
            </p:cNvSpPr>
            <p:nvPr/>
          </p:nvSpPr>
          <p:spPr bwMode="auto">
            <a:xfrm>
              <a:off x="1746250" y="5702300"/>
              <a:ext cx="5667375" cy="1588"/>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1" name="Line 11"/>
            <p:cNvSpPr>
              <a:spLocks noChangeShapeType="1"/>
            </p:cNvSpPr>
            <p:nvPr/>
          </p:nvSpPr>
          <p:spPr bwMode="auto">
            <a:xfrm>
              <a:off x="1746250" y="5445125"/>
              <a:ext cx="5667375" cy="1588"/>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2" name="Line 12"/>
            <p:cNvSpPr>
              <a:spLocks noChangeShapeType="1"/>
            </p:cNvSpPr>
            <p:nvPr/>
          </p:nvSpPr>
          <p:spPr bwMode="auto">
            <a:xfrm>
              <a:off x="1746250" y="5187950"/>
              <a:ext cx="5667375" cy="1588"/>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3" name="Line 13"/>
            <p:cNvSpPr>
              <a:spLocks noChangeShapeType="1"/>
            </p:cNvSpPr>
            <p:nvPr/>
          </p:nvSpPr>
          <p:spPr bwMode="auto">
            <a:xfrm>
              <a:off x="1746250" y="4929188"/>
              <a:ext cx="5667375" cy="1587"/>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4" name="Line 14"/>
            <p:cNvSpPr>
              <a:spLocks noChangeShapeType="1"/>
            </p:cNvSpPr>
            <p:nvPr/>
          </p:nvSpPr>
          <p:spPr bwMode="auto">
            <a:xfrm>
              <a:off x="1746250" y="4672013"/>
              <a:ext cx="5667375" cy="1587"/>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5" name="Line 15"/>
            <p:cNvSpPr>
              <a:spLocks noChangeShapeType="1"/>
            </p:cNvSpPr>
            <p:nvPr/>
          </p:nvSpPr>
          <p:spPr bwMode="auto">
            <a:xfrm>
              <a:off x="1746250" y="4413250"/>
              <a:ext cx="5667375" cy="1588"/>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6" name="Line 16"/>
            <p:cNvSpPr>
              <a:spLocks noChangeShapeType="1"/>
            </p:cNvSpPr>
            <p:nvPr/>
          </p:nvSpPr>
          <p:spPr bwMode="auto">
            <a:xfrm>
              <a:off x="1746250" y="4156075"/>
              <a:ext cx="5667375" cy="1588"/>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7" name="Line 17"/>
            <p:cNvSpPr>
              <a:spLocks noChangeShapeType="1"/>
            </p:cNvSpPr>
            <p:nvPr/>
          </p:nvSpPr>
          <p:spPr bwMode="auto">
            <a:xfrm>
              <a:off x="1746250" y="3898900"/>
              <a:ext cx="5667375" cy="1588"/>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8" name="Line 18"/>
            <p:cNvSpPr>
              <a:spLocks noChangeShapeType="1"/>
            </p:cNvSpPr>
            <p:nvPr/>
          </p:nvSpPr>
          <p:spPr bwMode="auto">
            <a:xfrm>
              <a:off x="1746250" y="3640138"/>
              <a:ext cx="5667375" cy="1587"/>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9" name="Line 19"/>
            <p:cNvSpPr>
              <a:spLocks noChangeShapeType="1"/>
            </p:cNvSpPr>
            <p:nvPr/>
          </p:nvSpPr>
          <p:spPr bwMode="auto">
            <a:xfrm>
              <a:off x="1746250" y="3382963"/>
              <a:ext cx="5667375" cy="1587"/>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0" name="Line 20"/>
            <p:cNvSpPr>
              <a:spLocks noChangeShapeType="1"/>
            </p:cNvSpPr>
            <p:nvPr/>
          </p:nvSpPr>
          <p:spPr bwMode="auto">
            <a:xfrm>
              <a:off x="1746250" y="3124200"/>
              <a:ext cx="5667375" cy="1588"/>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1" name="Line 21"/>
            <p:cNvSpPr>
              <a:spLocks noChangeShapeType="1"/>
            </p:cNvSpPr>
            <p:nvPr/>
          </p:nvSpPr>
          <p:spPr bwMode="auto">
            <a:xfrm>
              <a:off x="1746250" y="2867025"/>
              <a:ext cx="5667375" cy="1588"/>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2" name="Line 22"/>
            <p:cNvSpPr>
              <a:spLocks noChangeShapeType="1"/>
            </p:cNvSpPr>
            <p:nvPr/>
          </p:nvSpPr>
          <p:spPr bwMode="auto">
            <a:xfrm>
              <a:off x="1746250" y="2608263"/>
              <a:ext cx="5667375" cy="1587"/>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3" name="Line 23"/>
            <p:cNvSpPr>
              <a:spLocks noChangeShapeType="1"/>
            </p:cNvSpPr>
            <p:nvPr/>
          </p:nvSpPr>
          <p:spPr bwMode="auto">
            <a:xfrm>
              <a:off x="1746250" y="2351088"/>
              <a:ext cx="5667375" cy="1587"/>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4" name="Line 24"/>
            <p:cNvSpPr>
              <a:spLocks noChangeShapeType="1"/>
            </p:cNvSpPr>
            <p:nvPr/>
          </p:nvSpPr>
          <p:spPr bwMode="auto">
            <a:xfrm>
              <a:off x="1746250" y="2093913"/>
              <a:ext cx="5667375" cy="1587"/>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5" name="Line 25"/>
            <p:cNvSpPr>
              <a:spLocks noChangeShapeType="1"/>
            </p:cNvSpPr>
            <p:nvPr/>
          </p:nvSpPr>
          <p:spPr bwMode="auto">
            <a:xfrm>
              <a:off x="1746250" y="1835150"/>
              <a:ext cx="5667375" cy="1588"/>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6" name="Line 26"/>
            <p:cNvSpPr>
              <a:spLocks noChangeShapeType="1"/>
            </p:cNvSpPr>
            <p:nvPr/>
          </p:nvSpPr>
          <p:spPr bwMode="auto">
            <a:xfrm>
              <a:off x="2003425"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7" name="Line 27"/>
            <p:cNvSpPr>
              <a:spLocks noChangeShapeType="1"/>
            </p:cNvSpPr>
            <p:nvPr/>
          </p:nvSpPr>
          <p:spPr bwMode="auto">
            <a:xfrm>
              <a:off x="2262188"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8" name="Line 28"/>
            <p:cNvSpPr>
              <a:spLocks noChangeShapeType="1"/>
            </p:cNvSpPr>
            <p:nvPr/>
          </p:nvSpPr>
          <p:spPr bwMode="auto">
            <a:xfrm>
              <a:off x="2519363"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9" name="Line 29"/>
            <p:cNvSpPr>
              <a:spLocks noChangeShapeType="1"/>
            </p:cNvSpPr>
            <p:nvPr/>
          </p:nvSpPr>
          <p:spPr bwMode="auto">
            <a:xfrm>
              <a:off x="2776538"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0" name="Line 30"/>
            <p:cNvSpPr>
              <a:spLocks noChangeShapeType="1"/>
            </p:cNvSpPr>
            <p:nvPr/>
          </p:nvSpPr>
          <p:spPr bwMode="auto">
            <a:xfrm>
              <a:off x="3033713"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1" name="Line 31"/>
            <p:cNvSpPr>
              <a:spLocks noChangeShapeType="1"/>
            </p:cNvSpPr>
            <p:nvPr/>
          </p:nvSpPr>
          <p:spPr bwMode="auto">
            <a:xfrm>
              <a:off x="3292475"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2" name="Line 32"/>
            <p:cNvSpPr>
              <a:spLocks noChangeShapeType="1"/>
            </p:cNvSpPr>
            <p:nvPr/>
          </p:nvSpPr>
          <p:spPr bwMode="auto">
            <a:xfrm>
              <a:off x="3549650"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3" name="Line 33"/>
            <p:cNvSpPr>
              <a:spLocks noChangeShapeType="1"/>
            </p:cNvSpPr>
            <p:nvPr/>
          </p:nvSpPr>
          <p:spPr bwMode="auto">
            <a:xfrm>
              <a:off x="3806825"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4" name="Line 34"/>
            <p:cNvSpPr>
              <a:spLocks noChangeShapeType="1"/>
            </p:cNvSpPr>
            <p:nvPr/>
          </p:nvSpPr>
          <p:spPr bwMode="auto">
            <a:xfrm>
              <a:off x="4064000"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5" name="Line 35"/>
            <p:cNvSpPr>
              <a:spLocks noChangeShapeType="1"/>
            </p:cNvSpPr>
            <p:nvPr/>
          </p:nvSpPr>
          <p:spPr bwMode="auto">
            <a:xfrm>
              <a:off x="4322763"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6" name="Line 36"/>
            <p:cNvSpPr>
              <a:spLocks noChangeShapeType="1"/>
            </p:cNvSpPr>
            <p:nvPr/>
          </p:nvSpPr>
          <p:spPr bwMode="auto">
            <a:xfrm>
              <a:off x="4579938"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7" name="Line 37"/>
            <p:cNvSpPr>
              <a:spLocks noChangeShapeType="1"/>
            </p:cNvSpPr>
            <p:nvPr/>
          </p:nvSpPr>
          <p:spPr bwMode="auto">
            <a:xfrm>
              <a:off x="4837113"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8" name="Line 38"/>
            <p:cNvSpPr>
              <a:spLocks noChangeShapeType="1"/>
            </p:cNvSpPr>
            <p:nvPr/>
          </p:nvSpPr>
          <p:spPr bwMode="auto">
            <a:xfrm>
              <a:off x="5095875"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9" name="Line 39"/>
            <p:cNvSpPr>
              <a:spLocks noChangeShapeType="1"/>
            </p:cNvSpPr>
            <p:nvPr/>
          </p:nvSpPr>
          <p:spPr bwMode="auto">
            <a:xfrm>
              <a:off x="5353050"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0" name="Line 40"/>
            <p:cNvSpPr>
              <a:spLocks noChangeShapeType="1"/>
            </p:cNvSpPr>
            <p:nvPr/>
          </p:nvSpPr>
          <p:spPr bwMode="auto">
            <a:xfrm>
              <a:off x="5610225"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1" name="Line 41"/>
            <p:cNvSpPr>
              <a:spLocks noChangeShapeType="1"/>
            </p:cNvSpPr>
            <p:nvPr/>
          </p:nvSpPr>
          <p:spPr bwMode="auto">
            <a:xfrm>
              <a:off x="5867400"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2" name="Line 42"/>
            <p:cNvSpPr>
              <a:spLocks noChangeShapeType="1"/>
            </p:cNvSpPr>
            <p:nvPr/>
          </p:nvSpPr>
          <p:spPr bwMode="auto">
            <a:xfrm>
              <a:off x="6126163"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3" name="Line 43"/>
            <p:cNvSpPr>
              <a:spLocks noChangeShapeType="1"/>
            </p:cNvSpPr>
            <p:nvPr/>
          </p:nvSpPr>
          <p:spPr bwMode="auto">
            <a:xfrm>
              <a:off x="6383338"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4" name="Line 44"/>
            <p:cNvSpPr>
              <a:spLocks noChangeShapeType="1"/>
            </p:cNvSpPr>
            <p:nvPr/>
          </p:nvSpPr>
          <p:spPr bwMode="auto">
            <a:xfrm>
              <a:off x="6640513"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5" name="Line 45"/>
            <p:cNvSpPr>
              <a:spLocks noChangeShapeType="1"/>
            </p:cNvSpPr>
            <p:nvPr/>
          </p:nvSpPr>
          <p:spPr bwMode="auto">
            <a:xfrm>
              <a:off x="6897688" y="1577975"/>
              <a:ext cx="1587"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6" name="Line 46"/>
            <p:cNvSpPr>
              <a:spLocks noChangeShapeType="1"/>
            </p:cNvSpPr>
            <p:nvPr/>
          </p:nvSpPr>
          <p:spPr bwMode="auto">
            <a:xfrm>
              <a:off x="7156450" y="1577975"/>
              <a:ext cx="1588" cy="4899025"/>
            </a:xfrm>
            <a:prstGeom prst="line">
              <a:avLst/>
            </a:prstGeom>
            <a:noFill/>
            <a:ln w="2222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7" name="Rectangle 47"/>
            <p:cNvSpPr>
              <a:spLocks noChangeArrowheads="1"/>
            </p:cNvSpPr>
            <p:nvPr/>
          </p:nvSpPr>
          <p:spPr bwMode="auto">
            <a:xfrm>
              <a:off x="1746250" y="1577975"/>
              <a:ext cx="5667375" cy="4899025"/>
            </a:xfrm>
            <a:prstGeom prst="rect">
              <a:avLst/>
            </a:prstGeom>
            <a:noFill/>
            <a:ln w="22225">
              <a:solidFill>
                <a:srgbClr val="B3E3E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28" name="Line 48"/>
            <p:cNvSpPr>
              <a:spLocks noChangeShapeType="1"/>
            </p:cNvSpPr>
            <p:nvPr/>
          </p:nvSpPr>
          <p:spPr bwMode="auto">
            <a:xfrm>
              <a:off x="6211888" y="5057775"/>
              <a:ext cx="1587" cy="1588"/>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9" name="Line 49"/>
            <p:cNvSpPr>
              <a:spLocks noChangeShapeType="1"/>
            </p:cNvSpPr>
            <p:nvPr/>
          </p:nvSpPr>
          <p:spPr bwMode="auto">
            <a:xfrm>
              <a:off x="2755900" y="2179638"/>
              <a:ext cx="1588" cy="1587"/>
            </a:xfrm>
            <a:prstGeom prst="line">
              <a:avLst/>
            </a:prstGeom>
            <a:noFill/>
            <a:ln w="428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0" name="Freeform 50"/>
            <p:cNvSpPr>
              <a:spLocks/>
            </p:cNvSpPr>
            <p:nvPr/>
          </p:nvSpPr>
          <p:spPr bwMode="auto">
            <a:xfrm>
              <a:off x="2776538" y="1835150"/>
              <a:ext cx="4379912" cy="3867150"/>
            </a:xfrm>
            <a:custGeom>
              <a:avLst/>
              <a:gdLst>
                <a:gd name="T0" fmla="*/ 0 w 2759"/>
                <a:gd name="T1" fmla="*/ 0 h 2436"/>
                <a:gd name="T2" fmla="*/ 0 w 2759"/>
                <a:gd name="T3" fmla="*/ 2436 h 2436"/>
                <a:gd name="T4" fmla="*/ 2759 w 2759"/>
                <a:gd name="T5" fmla="*/ 2436 h 2436"/>
              </a:gdLst>
              <a:ahLst/>
              <a:cxnLst>
                <a:cxn ang="0">
                  <a:pos x="T0" y="T1"/>
                </a:cxn>
                <a:cxn ang="0">
                  <a:pos x="T2" y="T3"/>
                </a:cxn>
                <a:cxn ang="0">
                  <a:pos x="T4" y="T5"/>
                </a:cxn>
              </a:cxnLst>
              <a:rect l="0" t="0" r="r" b="b"/>
              <a:pathLst>
                <a:path w="2759" h="2436">
                  <a:moveTo>
                    <a:pt x="0" y="0"/>
                  </a:moveTo>
                  <a:lnTo>
                    <a:pt x="0" y="2436"/>
                  </a:lnTo>
                  <a:lnTo>
                    <a:pt x="2759" y="2436"/>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31" name="Line 51"/>
            <p:cNvSpPr>
              <a:spLocks noChangeShapeType="1"/>
            </p:cNvSpPr>
            <p:nvPr/>
          </p:nvSpPr>
          <p:spPr bwMode="auto">
            <a:xfrm>
              <a:off x="4579938" y="387667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97332" name="Line 52"/>
            <p:cNvSpPr>
              <a:spLocks noChangeShapeType="1"/>
            </p:cNvSpPr>
            <p:nvPr/>
          </p:nvSpPr>
          <p:spPr bwMode="auto">
            <a:xfrm>
              <a:off x="4579938" y="387667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nvGrpSpPr>
            <p:cNvPr id="97333" name="Group 53"/>
            <p:cNvGrpSpPr>
              <a:grpSpLocks/>
            </p:cNvGrpSpPr>
            <p:nvPr/>
          </p:nvGrpSpPr>
          <p:grpSpPr bwMode="auto">
            <a:xfrm>
              <a:off x="2755900" y="2200275"/>
              <a:ext cx="3989388" cy="2684463"/>
              <a:chOff x="1736" y="1386"/>
              <a:chExt cx="2513" cy="1691"/>
            </a:xfrm>
          </p:grpSpPr>
          <p:sp>
            <p:nvSpPr>
              <p:cNvPr id="97334" name="Freeform 54"/>
              <p:cNvSpPr>
                <a:spLocks/>
              </p:cNvSpPr>
              <p:nvPr/>
            </p:nvSpPr>
            <p:spPr bwMode="auto">
              <a:xfrm>
                <a:off x="1736" y="1386"/>
                <a:ext cx="2217" cy="1611"/>
              </a:xfrm>
              <a:custGeom>
                <a:avLst/>
                <a:gdLst>
                  <a:gd name="T0" fmla="*/ 0 w 164"/>
                  <a:gd name="T1" fmla="*/ 0 h 119"/>
                  <a:gd name="T2" fmla="*/ 164 w 164"/>
                  <a:gd name="T3" fmla="*/ 119 h 119"/>
                </a:gdLst>
                <a:ahLst/>
                <a:cxnLst>
                  <a:cxn ang="0">
                    <a:pos x="T0" y="T1"/>
                  </a:cxn>
                  <a:cxn ang="0">
                    <a:pos x="T2" y="T3"/>
                  </a:cxn>
                </a:cxnLst>
                <a:rect l="0" t="0" r="r" b="b"/>
                <a:pathLst>
                  <a:path w="164" h="119">
                    <a:moveTo>
                      <a:pt x="0" y="0"/>
                    </a:moveTo>
                    <a:cubicBezTo>
                      <a:pt x="51" y="96"/>
                      <a:pt x="103" y="104"/>
                      <a:pt x="164" y="119"/>
                    </a:cubicBezTo>
                  </a:path>
                </a:pathLst>
              </a:custGeom>
              <a:noFill/>
              <a:ln w="650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35" name="Rectangle 55"/>
              <p:cNvSpPr>
                <a:spLocks noChangeArrowheads="1"/>
              </p:cNvSpPr>
              <p:nvPr/>
            </p:nvSpPr>
            <p:spPr bwMode="auto">
              <a:xfrm>
                <a:off x="4001" y="2904"/>
                <a:ext cx="2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000000"/>
                    </a:solidFill>
                  </a:rPr>
                  <a:t>AC </a:t>
                </a:r>
                <a:endParaRPr lang="en-US" altLang="en-US" sz="3200">
                  <a:latin typeface="Times New Roman" panose="02020603050405020304" pitchFamily="18" charset="0"/>
                </a:endParaRPr>
              </a:p>
            </p:txBody>
          </p:sp>
        </p:grpSp>
        <p:grpSp>
          <p:nvGrpSpPr>
            <p:cNvPr id="97336" name="Group 56"/>
            <p:cNvGrpSpPr>
              <a:grpSpLocks/>
            </p:cNvGrpSpPr>
            <p:nvPr/>
          </p:nvGrpSpPr>
          <p:grpSpPr bwMode="auto">
            <a:xfrm>
              <a:off x="2755900" y="2179638"/>
              <a:ext cx="4014788" cy="3249612"/>
              <a:chOff x="1736" y="1373"/>
              <a:chExt cx="2529" cy="2047"/>
            </a:xfrm>
          </p:grpSpPr>
          <p:sp>
            <p:nvSpPr>
              <p:cNvPr id="97337" name="Freeform 57"/>
              <p:cNvSpPr>
                <a:spLocks/>
              </p:cNvSpPr>
              <p:nvPr/>
            </p:nvSpPr>
            <p:spPr bwMode="auto">
              <a:xfrm>
                <a:off x="1736" y="1373"/>
                <a:ext cx="2190" cy="1962"/>
              </a:xfrm>
              <a:custGeom>
                <a:avLst/>
                <a:gdLst>
                  <a:gd name="T0" fmla="*/ 0 w 162"/>
                  <a:gd name="T1" fmla="*/ 0 h 145"/>
                  <a:gd name="T2" fmla="*/ 162 w 162"/>
                  <a:gd name="T3" fmla="*/ 145 h 145"/>
                </a:gdLst>
                <a:ahLst/>
                <a:cxnLst>
                  <a:cxn ang="0">
                    <a:pos x="T0" y="T1"/>
                  </a:cxn>
                  <a:cxn ang="0">
                    <a:pos x="T2" y="T3"/>
                  </a:cxn>
                </a:cxnLst>
                <a:rect l="0" t="0" r="r" b="b"/>
                <a:pathLst>
                  <a:path w="162" h="145">
                    <a:moveTo>
                      <a:pt x="0" y="0"/>
                    </a:moveTo>
                    <a:cubicBezTo>
                      <a:pt x="19" y="72"/>
                      <a:pt x="96" y="135"/>
                      <a:pt x="162" y="145"/>
                    </a:cubicBezTo>
                  </a:path>
                </a:pathLst>
              </a:custGeom>
              <a:noFill/>
              <a:ln w="65088">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38" name="Rectangle 58"/>
              <p:cNvSpPr>
                <a:spLocks noChangeArrowheads="1"/>
              </p:cNvSpPr>
              <p:nvPr/>
            </p:nvSpPr>
            <p:spPr bwMode="auto">
              <a:xfrm>
                <a:off x="4001" y="3247"/>
                <a:ext cx="2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FF1919"/>
                    </a:solidFill>
                  </a:rPr>
                  <a:t>MC </a:t>
                </a:r>
                <a:endParaRPr lang="en-US" altLang="en-US" sz="3200">
                  <a:latin typeface="Times New Roman" panose="02020603050405020304" pitchFamily="18" charset="0"/>
                </a:endParaRPr>
              </a:p>
            </p:txBody>
          </p:sp>
        </p:grpSp>
        <p:sp>
          <p:nvSpPr>
            <p:cNvPr id="97339" name="Rectangle 59"/>
            <p:cNvSpPr>
              <a:spLocks noChangeArrowheads="1"/>
            </p:cNvSpPr>
            <p:nvPr/>
          </p:nvSpPr>
          <p:spPr bwMode="auto">
            <a:xfrm rot="16200000">
              <a:off x="834232" y="3575844"/>
              <a:ext cx="2590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000000"/>
                  </a:solidFill>
                </a:rPr>
                <a:t>Price and Cost per Unit </a:t>
              </a:r>
              <a:endParaRPr lang="en-US" altLang="en-US" sz="3200">
                <a:latin typeface="Times New Roman" panose="02020603050405020304" pitchFamily="18" charset="0"/>
              </a:endParaRPr>
            </a:p>
          </p:txBody>
        </p:sp>
        <p:sp>
          <p:nvSpPr>
            <p:cNvPr id="97340" name="Rectangle 60"/>
            <p:cNvSpPr>
              <a:spLocks noChangeArrowheads="1"/>
            </p:cNvSpPr>
            <p:nvPr/>
          </p:nvSpPr>
          <p:spPr bwMode="auto">
            <a:xfrm>
              <a:off x="3513138" y="604361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000000"/>
                  </a:solidFill>
                </a:rPr>
                <a:t>Quantity Produced per Year </a:t>
              </a:r>
              <a:endParaRPr lang="en-US" altLang="en-US" sz="3200">
                <a:latin typeface="Times New Roman" panose="02020603050405020304" pitchFamily="18" charset="0"/>
              </a:endParaRPr>
            </a:p>
          </p:txBody>
        </p:sp>
        <p:grpSp>
          <p:nvGrpSpPr>
            <p:cNvPr id="97341" name="Group 61"/>
            <p:cNvGrpSpPr>
              <a:grpSpLocks/>
            </p:cNvGrpSpPr>
            <p:nvPr/>
          </p:nvGrpSpPr>
          <p:grpSpPr bwMode="auto">
            <a:xfrm>
              <a:off x="2776538" y="4092575"/>
              <a:ext cx="2587625" cy="1589088"/>
              <a:chOff x="1749" y="2578"/>
              <a:chExt cx="1630" cy="1001"/>
            </a:xfrm>
          </p:grpSpPr>
          <p:grpSp>
            <p:nvGrpSpPr>
              <p:cNvPr id="97342" name="Group 62"/>
              <p:cNvGrpSpPr>
                <a:grpSpLocks/>
              </p:cNvGrpSpPr>
              <p:nvPr/>
            </p:nvGrpSpPr>
            <p:grpSpPr bwMode="auto">
              <a:xfrm>
                <a:off x="1749" y="2740"/>
                <a:ext cx="1515" cy="839"/>
                <a:chOff x="1749" y="2740"/>
                <a:chExt cx="1515" cy="839"/>
              </a:xfrm>
            </p:grpSpPr>
            <p:sp>
              <p:nvSpPr>
                <p:cNvPr id="97343" name="Freeform 63"/>
                <p:cNvSpPr>
                  <a:spLocks noEditPoints="1"/>
                </p:cNvSpPr>
                <p:nvPr/>
              </p:nvSpPr>
              <p:spPr bwMode="auto">
                <a:xfrm>
                  <a:off x="1749" y="2780"/>
                  <a:ext cx="1461" cy="1"/>
                </a:xfrm>
                <a:custGeom>
                  <a:avLst/>
                  <a:gdLst>
                    <a:gd name="T0" fmla="*/ 0 w 1461"/>
                    <a:gd name="T1" fmla="*/ 54 w 1461"/>
                    <a:gd name="T2" fmla="*/ 95 w 1461"/>
                    <a:gd name="T3" fmla="*/ 149 w 1461"/>
                    <a:gd name="T4" fmla="*/ 189 w 1461"/>
                    <a:gd name="T5" fmla="*/ 244 w 1461"/>
                    <a:gd name="T6" fmla="*/ 271 w 1461"/>
                    <a:gd name="T7" fmla="*/ 325 w 1461"/>
                    <a:gd name="T8" fmla="*/ 365 w 1461"/>
                    <a:gd name="T9" fmla="*/ 419 w 1461"/>
                    <a:gd name="T10" fmla="*/ 460 w 1461"/>
                    <a:gd name="T11" fmla="*/ 514 w 1461"/>
                    <a:gd name="T12" fmla="*/ 541 w 1461"/>
                    <a:gd name="T13" fmla="*/ 595 w 1461"/>
                    <a:gd name="T14" fmla="*/ 636 w 1461"/>
                    <a:gd name="T15" fmla="*/ 690 w 1461"/>
                    <a:gd name="T16" fmla="*/ 730 w 1461"/>
                    <a:gd name="T17" fmla="*/ 784 w 1461"/>
                    <a:gd name="T18" fmla="*/ 811 w 1461"/>
                    <a:gd name="T19" fmla="*/ 866 w 1461"/>
                    <a:gd name="T20" fmla="*/ 906 w 1461"/>
                    <a:gd name="T21" fmla="*/ 960 w 1461"/>
                    <a:gd name="T22" fmla="*/ 1001 w 1461"/>
                    <a:gd name="T23" fmla="*/ 1055 w 1461"/>
                    <a:gd name="T24" fmla="*/ 1082 w 1461"/>
                    <a:gd name="T25" fmla="*/ 1136 w 1461"/>
                    <a:gd name="T26" fmla="*/ 1177 w 1461"/>
                    <a:gd name="T27" fmla="*/ 1231 w 1461"/>
                    <a:gd name="T28" fmla="*/ 1271 w 1461"/>
                    <a:gd name="T29" fmla="*/ 1325 w 1461"/>
                    <a:gd name="T30" fmla="*/ 1352 w 1461"/>
                    <a:gd name="T31" fmla="*/ 1406 w 1461"/>
                    <a:gd name="T32" fmla="*/ 1447 w 1461"/>
                    <a:gd name="T33" fmla="*/ 1461 w 146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Lst>
                  <a:rect l="0" t="0" r="r" b="b"/>
                  <a:pathLst>
                    <a:path w="1461">
                      <a:moveTo>
                        <a:pt x="0" y="0"/>
                      </a:moveTo>
                      <a:lnTo>
                        <a:pt x="54" y="0"/>
                      </a:lnTo>
                      <a:moveTo>
                        <a:pt x="95" y="0"/>
                      </a:moveTo>
                      <a:lnTo>
                        <a:pt x="149" y="0"/>
                      </a:lnTo>
                      <a:moveTo>
                        <a:pt x="189" y="0"/>
                      </a:moveTo>
                      <a:lnTo>
                        <a:pt x="244" y="0"/>
                      </a:lnTo>
                      <a:moveTo>
                        <a:pt x="271" y="0"/>
                      </a:moveTo>
                      <a:lnTo>
                        <a:pt x="325" y="0"/>
                      </a:lnTo>
                      <a:moveTo>
                        <a:pt x="365" y="0"/>
                      </a:moveTo>
                      <a:lnTo>
                        <a:pt x="419" y="0"/>
                      </a:lnTo>
                      <a:moveTo>
                        <a:pt x="460" y="0"/>
                      </a:moveTo>
                      <a:lnTo>
                        <a:pt x="514" y="0"/>
                      </a:lnTo>
                      <a:moveTo>
                        <a:pt x="541" y="0"/>
                      </a:moveTo>
                      <a:lnTo>
                        <a:pt x="595" y="0"/>
                      </a:lnTo>
                      <a:moveTo>
                        <a:pt x="636" y="0"/>
                      </a:moveTo>
                      <a:lnTo>
                        <a:pt x="690" y="0"/>
                      </a:lnTo>
                      <a:moveTo>
                        <a:pt x="730" y="0"/>
                      </a:moveTo>
                      <a:lnTo>
                        <a:pt x="784" y="0"/>
                      </a:lnTo>
                      <a:moveTo>
                        <a:pt x="811" y="0"/>
                      </a:moveTo>
                      <a:lnTo>
                        <a:pt x="866" y="0"/>
                      </a:lnTo>
                      <a:moveTo>
                        <a:pt x="906" y="0"/>
                      </a:moveTo>
                      <a:lnTo>
                        <a:pt x="960" y="0"/>
                      </a:lnTo>
                      <a:moveTo>
                        <a:pt x="1001" y="0"/>
                      </a:moveTo>
                      <a:lnTo>
                        <a:pt x="1055" y="0"/>
                      </a:lnTo>
                      <a:moveTo>
                        <a:pt x="1082" y="0"/>
                      </a:moveTo>
                      <a:lnTo>
                        <a:pt x="1136" y="0"/>
                      </a:lnTo>
                      <a:moveTo>
                        <a:pt x="1177" y="0"/>
                      </a:moveTo>
                      <a:lnTo>
                        <a:pt x="1231" y="0"/>
                      </a:lnTo>
                      <a:moveTo>
                        <a:pt x="1271" y="0"/>
                      </a:moveTo>
                      <a:lnTo>
                        <a:pt x="1325" y="0"/>
                      </a:lnTo>
                      <a:moveTo>
                        <a:pt x="1352" y="0"/>
                      </a:moveTo>
                      <a:lnTo>
                        <a:pt x="1406" y="0"/>
                      </a:lnTo>
                      <a:moveTo>
                        <a:pt x="1447" y="0"/>
                      </a:moveTo>
                      <a:lnTo>
                        <a:pt x="1461" y="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44" name="Freeform 64"/>
                <p:cNvSpPr>
                  <a:spLocks noEditPoints="1"/>
                </p:cNvSpPr>
                <p:nvPr/>
              </p:nvSpPr>
              <p:spPr bwMode="auto">
                <a:xfrm>
                  <a:off x="3210" y="2807"/>
                  <a:ext cx="1" cy="772"/>
                </a:xfrm>
                <a:custGeom>
                  <a:avLst/>
                  <a:gdLst>
                    <a:gd name="T0" fmla="*/ 0 h 772"/>
                    <a:gd name="T1" fmla="*/ 55 h 772"/>
                    <a:gd name="T2" fmla="*/ 82 h 772"/>
                    <a:gd name="T3" fmla="*/ 136 h 772"/>
                    <a:gd name="T4" fmla="*/ 176 h 772"/>
                    <a:gd name="T5" fmla="*/ 231 h 772"/>
                    <a:gd name="T6" fmla="*/ 271 h 772"/>
                    <a:gd name="T7" fmla="*/ 325 h 772"/>
                    <a:gd name="T8" fmla="*/ 352 h 772"/>
                    <a:gd name="T9" fmla="*/ 406 h 772"/>
                    <a:gd name="T10" fmla="*/ 447 h 772"/>
                    <a:gd name="T11" fmla="*/ 501 h 772"/>
                    <a:gd name="T12" fmla="*/ 542 h 772"/>
                    <a:gd name="T13" fmla="*/ 596 h 772"/>
                    <a:gd name="T14" fmla="*/ 623 h 772"/>
                    <a:gd name="T15" fmla="*/ 677 h 772"/>
                    <a:gd name="T16" fmla="*/ 718 h 772"/>
                    <a:gd name="T17" fmla="*/ 772 h 77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Lst>
                  <a:rect l="0" t="0" r="r" b="b"/>
                  <a:pathLst>
                    <a:path h="772">
                      <a:moveTo>
                        <a:pt x="0" y="0"/>
                      </a:moveTo>
                      <a:lnTo>
                        <a:pt x="0" y="55"/>
                      </a:lnTo>
                      <a:moveTo>
                        <a:pt x="0" y="82"/>
                      </a:moveTo>
                      <a:lnTo>
                        <a:pt x="0" y="136"/>
                      </a:lnTo>
                      <a:moveTo>
                        <a:pt x="0" y="176"/>
                      </a:moveTo>
                      <a:lnTo>
                        <a:pt x="0" y="231"/>
                      </a:lnTo>
                      <a:moveTo>
                        <a:pt x="0" y="271"/>
                      </a:moveTo>
                      <a:lnTo>
                        <a:pt x="0" y="325"/>
                      </a:lnTo>
                      <a:moveTo>
                        <a:pt x="0" y="352"/>
                      </a:moveTo>
                      <a:lnTo>
                        <a:pt x="0" y="406"/>
                      </a:lnTo>
                      <a:moveTo>
                        <a:pt x="0" y="447"/>
                      </a:moveTo>
                      <a:lnTo>
                        <a:pt x="0" y="501"/>
                      </a:lnTo>
                      <a:moveTo>
                        <a:pt x="0" y="542"/>
                      </a:moveTo>
                      <a:lnTo>
                        <a:pt x="0" y="596"/>
                      </a:lnTo>
                      <a:moveTo>
                        <a:pt x="0" y="623"/>
                      </a:moveTo>
                      <a:lnTo>
                        <a:pt x="0" y="677"/>
                      </a:lnTo>
                      <a:moveTo>
                        <a:pt x="0" y="718"/>
                      </a:moveTo>
                      <a:lnTo>
                        <a:pt x="0" y="772"/>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7345" name="Group 65"/>
                <p:cNvGrpSpPr>
                  <a:grpSpLocks/>
                </p:cNvGrpSpPr>
                <p:nvPr/>
              </p:nvGrpSpPr>
              <p:grpSpPr bwMode="auto">
                <a:xfrm>
                  <a:off x="3169" y="2740"/>
                  <a:ext cx="95" cy="81"/>
                  <a:chOff x="3169" y="2740"/>
                  <a:chExt cx="95" cy="81"/>
                </a:xfrm>
              </p:grpSpPr>
              <p:sp>
                <p:nvSpPr>
                  <p:cNvPr id="97346" name="Oval 66"/>
                  <p:cNvSpPr>
                    <a:spLocks noChangeArrowheads="1"/>
                  </p:cNvSpPr>
                  <p:nvPr/>
                </p:nvSpPr>
                <p:spPr bwMode="auto">
                  <a:xfrm>
                    <a:off x="3169" y="2740"/>
                    <a:ext cx="95" cy="8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47" name="Oval 67"/>
                  <p:cNvSpPr>
                    <a:spLocks noChangeArrowheads="1"/>
                  </p:cNvSpPr>
                  <p:nvPr/>
                </p:nvSpPr>
                <p:spPr bwMode="auto">
                  <a:xfrm>
                    <a:off x="3189" y="2753"/>
                    <a:ext cx="55" cy="5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97348" name="Rectangle 68"/>
              <p:cNvSpPr>
                <a:spLocks noChangeArrowheads="1"/>
              </p:cNvSpPr>
              <p:nvPr/>
            </p:nvSpPr>
            <p:spPr bwMode="auto">
              <a:xfrm>
                <a:off x="3243" y="2578"/>
                <a:ext cx="1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i="1">
                    <a:solidFill>
                      <a:srgbClr val="000000"/>
                    </a:solidFill>
                  </a:rPr>
                  <a:t>A </a:t>
                </a:r>
                <a:endParaRPr lang="en-US" altLang="en-US" sz="3200">
                  <a:latin typeface="Times New Roman" panose="02020603050405020304" pitchFamily="18" charset="0"/>
                </a:endParaRPr>
              </a:p>
            </p:txBody>
          </p:sp>
        </p:grpSp>
        <p:grpSp>
          <p:nvGrpSpPr>
            <p:cNvPr id="97349" name="Group 69"/>
            <p:cNvGrpSpPr>
              <a:grpSpLocks/>
            </p:cNvGrpSpPr>
            <p:nvPr/>
          </p:nvGrpSpPr>
          <p:grpSpPr bwMode="auto">
            <a:xfrm>
              <a:off x="2776538" y="3548063"/>
              <a:ext cx="1468437" cy="2154237"/>
              <a:chOff x="1749" y="2235"/>
              <a:chExt cx="925" cy="1357"/>
            </a:xfrm>
          </p:grpSpPr>
          <p:grpSp>
            <p:nvGrpSpPr>
              <p:cNvPr id="97350" name="Group 70"/>
              <p:cNvGrpSpPr>
                <a:grpSpLocks/>
              </p:cNvGrpSpPr>
              <p:nvPr/>
            </p:nvGrpSpPr>
            <p:grpSpPr bwMode="auto">
              <a:xfrm>
                <a:off x="1749" y="2401"/>
                <a:ext cx="866" cy="1191"/>
                <a:chOff x="1749" y="2401"/>
                <a:chExt cx="866" cy="1191"/>
              </a:xfrm>
            </p:grpSpPr>
            <p:sp>
              <p:nvSpPr>
                <p:cNvPr id="97351" name="Freeform 71"/>
                <p:cNvSpPr>
                  <a:spLocks noEditPoints="1"/>
                </p:cNvSpPr>
                <p:nvPr/>
              </p:nvSpPr>
              <p:spPr bwMode="auto">
                <a:xfrm>
                  <a:off x="1749" y="2456"/>
                  <a:ext cx="784" cy="1"/>
                </a:xfrm>
                <a:custGeom>
                  <a:avLst/>
                  <a:gdLst>
                    <a:gd name="T0" fmla="*/ 0 w 784"/>
                    <a:gd name="T1" fmla="*/ 54 w 784"/>
                    <a:gd name="T2" fmla="*/ 95 w 784"/>
                    <a:gd name="T3" fmla="*/ 149 w 784"/>
                    <a:gd name="T4" fmla="*/ 189 w 784"/>
                    <a:gd name="T5" fmla="*/ 244 w 784"/>
                    <a:gd name="T6" fmla="*/ 271 w 784"/>
                    <a:gd name="T7" fmla="*/ 325 w 784"/>
                    <a:gd name="T8" fmla="*/ 365 w 784"/>
                    <a:gd name="T9" fmla="*/ 419 w 784"/>
                    <a:gd name="T10" fmla="*/ 460 w 784"/>
                    <a:gd name="T11" fmla="*/ 514 w 784"/>
                    <a:gd name="T12" fmla="*/ 541 w 784"/>
                    <a:gd name="T13" fmla="*/ 595 w 784"/>
                    <a:gd name="T14" fmla="*/ 636 w 784"/>
                    <a:gd name="T15" fmla="*/ 690 w 784"/>
                    <a:gd name="T16" fmla="*/ 730 w 784"/>
                    <a:gd name="T17" fmla="*/ 784 w 78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784">
                      <a:moveTo>
                        <a:pt x="0" y="0"/>
                      </a:moveTo>
                      <a:lnTo>
                        <a:pt x="54" y="0"/>
                      </a:lnTo>
                      <a:moveTo>
                        <a:pt x="95" y="0"/>
                      </a:moveTo>
                      <a:lnTo>
                        <a:pt x="149" y="0"/>
                      </a:lnTo>
                      <a:moveTo>
                        <a:pt x="189" y="0"/>
                      </a:moveTo>
                      <a:lnTo>
                        <a:pt x="244" y="0"/>
                      </a:lnTo>
                      <a:moveTo>
                        <a:pt x="271" y="0"/>
                      </a:moveTo>
                      <a:lnTo>
                        <a:pt x="325" y="0"/>
                      </a:lnTo>
                      <a:moveTo>
                        <a:pt x="365" y="0"/>
                      </a:moveTo>
                      <a:lnTo>
                        <a:pt x="419" y="0"/>
                      </a:lnTo>
                      <a:moveTo>
                        <a:pt x="460" y="0"/>
                      </a:moveTo>
                      <a:lnTo>
                        <a:pt x="514" y="0"/>
                      </a:lnTo>
                      <a:moveTo>
                        <a:pt x="541" y="0"/>
                      </a:moveTo>
                      <a:lnTo>
                        <a:pt x="595" y="0"/>
                      </a:lnTo>
                      <a:moveTo>
                        <a:pt x="636" y="0"/>
                      </a:moveTo>
                      <a:lnTo>
                        <a:pt x="690" y="0"/>
                      </a:lnTo>
                      <a:moveTo>
                        <a:pt x="730" y="0"/>
                      </a:moveTo>
                      <a:lnTo>
                        <a:pt x="784" y="0"/>
                      </a:lnTo>
                    </a:path>
                  </a:pathLst>
                </a:custGeom>
                <a:noFill/>
                <a:ln w="22225">
                  <a:solidFill>
                    <a:srgbClr val="FF4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52" name="Freeform 72"/>
                <p:cNvSpPr>
                  <a:spLocks noEditPoints="1"/>
                </p:cNvSpPr>
                <p:nvPr/>
              </p:nvSpPr>
              <p:spPr bwMode="auto">
                <a:xfrm>
                  <a:off x="2560" y="2469"/>
                  <a:ext cx="1" cy="1123"/>
                </a:xfrm>
                <a:custGeom>
                  <a:avLst/>
                  <a:gdLst>
                    <a:gd name="T0" fmla="*/ 0 h 1123"/>
                    <a:gd name="T1" fmla="*/ 54 h 1123"/>
                    <a:gd name="T2" fmla="*/ 95 h 1123"/>
                    <a:gd name="T3" fmla="*/ 149 h 1123"/>
                    <a:gd name="T4" fmla="*/ 190 h 1123"/>
                    <a:gd name="T5" fmla="*/ 244 h 1123"/>
                    <a:gd name="T6" fmla="*/ 271 h 1123"/>
                    <a:gd name="T7" fmla="*/ 325 h 1123"/>
                    <a:gd name="T8" fmla="*/ 366 h 1123"/>
                    <a:gd name="T9" fmla="*/ 420 h 1123"/>
                    <a:gd name="T10" fmla="*/ 460 h 1123"/>
                    <a:gd name="T11" fmla="*/ 514 h 1123"/>
                    <a:gd name="T12" fmla="*/ 541 h 1123"/>
                    <a:gd name="T13" fmla="*/ 596 h 1123"/>
                    <a:gd name="T14" fmla="*/ 636 h 1123"/>
                    <a:gd name="T15" fmla="*/ 690 h 1123"/>
                    <a:gd name="T16" fmla="*/ 731 h 1123"/>
                    <a:gd name="T17" fmla="*/ 785 h 1123"/>
                    <a:gd name="T18" fmla="*/ 812 h 1123"/>
                    <a:gd name="T19" fmla="*/ 866 h 1123"/>
                    <a:gd name="T20" fmla="*/ 907 h 1123"/>
                    <a:gd name="T21" fmla="*/ 961 h 1123"/>
                    <a:gd name="T22" fmla="*/ 1002 h 1123"/>
                    <a:gd name="T23" fmla="*/ 1056 h 1123"/>
                    <a:gd name="T24" fmla="*/ 1083 h 1123"/>
                    <a:gd name="T25" fmla="*/ 1123 h 112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Lst>
                  <a:rect l="0" t="0" r="r" b="b"/>
                  <a:pathLst>
                    <a:path h="1123">
                      <a:moveTo>
                        <a:pt x="0" y="0"/>
                      </a:moveTo>
                      <a:lnTo>
                        <a:pt x="0" y="54"/>
                      </a:lnTo>
                      <a:moveTo>
                        <a:pt x="0" y="95"/>
                      </a:moveTo>
                      <a:lnTo>
                        <a:pt x="0" y="149"/>
                      </a:lnTo>
                      <a:moveTo>
                        <a:pt x="0" y="190"/>
                      </a:moveTo>
                      <a:lnTo>
                        <a:pt x="0" y="244"/>
                      </a:lnTo>
                      <a:moveTo>
                        <a:pt x="0" y="271"/>
                      </a:moveTo>
                      <a:lnTo>
                        <a:pt x="0" y="325"/>
                      </a:lnTo>
                      <a:moveTo>
                        <a:pt x="0" y="366"/>
                      </a:moveTo>
                      <a:lnTo>
                        <a:pt x="0" y="420"/>
                      </a:lnTo>
                      <a:moveTo>
                        <a:pt x="0" y="460"/>
                      </a:moveTo>
                      <a:lnTo>
                        <a:pt x="0" y="514"/>
                      </a:lnTo>
                      <a:moveTo>
                        <a:pt x="0" y="541"/>
                      </a:moveTo>
                      <a:lnTo>
                        <a:pt x="0" y="596"/>
                      </a:lnTo>
                      <a:moveTo>
                        <a:pt x="0" y="636"/>
                      </a:moveTo>
                      <a:lnTo>
                        <a:pt x="0" y="690"/>
                      </a:lnTo>
                      <a:moveTo>
                        <a:pt x="0" y="731"/>
                      </a:moveTo>
                      <a:lnTo>
                        <a:pt x="0" y="785"/>
                      </a:lnTo>
                      <a:moveTo>
                        <a:pt x="0" y="812"/>
                      </a:moveTo>
                      <a:lnTo>
                        <a:pt x="0" y="866"/>
                      </a:lnTo>
                      <a:moveTo>
                        <a:pt x="0" y="907"/>
                      </a:moveTo>
                      <a:lnTo>
                        <a:pt x="0" y="961"/>
                      </a:lnTo>
                      <a:moveTo>
                        <a:pt x="0" y="1002"/>
                      </a:moveTo>
                      <a:lnTo>
                        <a:pt x="0" y="1056"/>
                      </a:lnTo>
                      <a:moveTo>
                        <a:pt x="0" y="1083"/>
                      </a:moveTo>
                      <a:lnTo>
                        <a:pt x="0" y="1123"/>
                      </a:lnTo>
                    </a:path>
                  </a:pathLst>
                </a:custGeom>
                <a:noFill/>
                <a:ln w="22225">
                  <a:solidFill>
                    <a:srgbClr val="FF4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7353" name="Group 73"/>
                <p:cNvGrpSpPr>
                  <a:grpSpLocks/>
                </p:cNvGrpSpPr>
                <p:nvPr/>
              </p:nvGrpSpPr>
              <p:grpSpPr bwMode="auto">
                <a:xfrm>
                  <a:off x="2520" y="2401"/>
                  <a:ext cx="95" cy="95"/>
                  <a:chOff x="2520" y="2401"/>
                  <a:chExt cx="95" cy="95"/>
                </a:xfrm>
              </p:grpSpPr>
              <p:sp>
                <p:nvSpPr>
                  <p:cNvPr id="97354" name="Oval 74"/>
                  <p:cNvSpPr>
                    <a:spLocks noChangeArrowheads="1"/>
                  </p:cNvSpPr>
                  <p:nvPr/>
                </p:nvSpPr>
                <p:spPr bwMode="auto">
                  <a:xfrm>
                    <a:off x="2520" y="2401"/>
                    <a:ext cx="95" cy="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55" name="Oval 75"/>
                  <p:cNvSpPr>
                    <a:spLocks noChangeArrowheads="1"/>
                  </p:cNvSpPr>
                  <p:nvPr/>
                </p:nvSpPr>
                <p:spPr bwMode="auto">
                  <a:xfrm>
                    <a:off x="2540" y="2421"/>
                    <a:ext cx="55" cy="5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97356" name="Rectangle 76"/>
              <p:cNvSpPr>
                <a:spLocks noChangeArrowheads="1"/>
              </p:cNvSpPr>
              <p:nvPr/>
            </p:nvSpPr>
            <p:spPr bwMode="auto">
              <a:xfrm>
                <a:off x="2538" y="2235"/>
                <a:ext cx="1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i="1">
                    <a:solidFill>
                      <a:srgbClr val="FF1919"/>
                    </a:solidFill>
                  </a:rPr>
                  <a:t>B </a:t>
                </a:r>
                <a:endParaRPr lang="en-US" altLang="en-US" sz="3200">
                  <a:latin typeface="Times New Roman" panose="02020603050405020304" pitchFamily="18" charset="0"/>
                </a:endParaRPr>
              </a:p>
            </p:txBody>
          </p:sp>
        </p:grpSp>
        <p:sp>
          <p:nvSpPr>
            <p:cNvPr id="97357" name="Rectangle 77"/>
            <p:cNvSpPr>
              <a:spLocks noChangeArrowheads="1"/>
            </p:cNvSpPr>
            <p:nvPr/>
          </p:nvSpPr>
          <p:spPr bwMode="auto">
            <a:xfrm>
              <a:off x="4918075" y="5727700"/>
              <a:ext cx="44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000000"/>
                  </a:solidFill>
                </a:rPr>
                <a:t>100 </a:t>
              </a:r>
              <a:endParaRPr lang="en-US" altLang="en-US" sz="3200">
                <a:latin typeface="Times New Roman" panose="02020603050405020304" pitchFamily="18" charset="0"/>
              </a:endParaRPr>
            </a:p>
          </p:txBody>
        </p:sp>
        <p:sp>
          <p:nvSpPr>
            <p:cNvPr id="97358" name="Rectangle 78"/>
            <p:cNvSpPr>
              <a:spLocks noChangeArrowheads="1"/>
            </p:cNvSpPr>
            <p:nvPr/>
          </p:nvSpPr>
          <p:spPr bwMode="auto">
            <a:xfrm>
              <a:off x="3943350" y="5727700"/>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FF1919"/>
                  </a:solidFill>
                </a:rPr>
                <a:t>50 </a:t>
              </a:r>
              <a:endParaRPr lang="en-US" altLang="en-US" sz="3200">
                <a:latin typeface="Times New Roman" panose="02020603050405020304" pitchFamily="18" charset="0"/>
              </a:endParaRPr>
            </a:p>
          </p:txBody>
        </p:sp>
        <p:sp>
          <p:nvSpPr>
            <p:cNvPr id="97359" name="Rectangle 79"/>
            <p:cNvSpPr>
              <a:spLocks noChangeArrowheads="1"/>
            </p:cNvSpPr>
            <p:nvPr/>
          </p:nvSpPr>
          <p:spPr bwMode="auto">
            <a:xfrm>
              <a:off x="2566988" y="5727700"/>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000000"/>
                  </a:solidFill>
                </a:rPr>
                <a:t>0 </a:t>
              </a:r>
              <a:endParaRPr lang="en-US" altLang="en-US" sz="3200">
                <a:latin typeface="Times New Roman" panose="02020603050405020304" pitchFamily="18" charset="0"/>
              </a:endParaRPr>
            </a:p>
          </p:txBody>
        </p:sp>
        <p:sp>
          <p:nvSpPr>
            <p:cNvPr id="97360" name="Rectangle 80"/>
            <p:cNvSpPr>
              <a:spLocks noChangeArrowheads="1"/>
            </p:cNvSpPr>
            <p:nvPr/>
          </p:nvSpPr>
          <p:spPr bwMode="auto">
            <a:xfrm>
              <a:off x="2538413" y="4781550"/>
              <a:ext cx="215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i="1">
                  <a:solidFill>
                    <a:srgbClr val="000000"/>
                  </a:solidFill>
                </a:rPr>
                <a:t>P </a:t>
              </a:r>
              <a:endParaRPr lang="en-US" altLang="en-US" sz="3200">
                <a:latin typeface="Times New Roman" panose="02020603050405020304" pitchFamily="18" charset="0"/>
              </a:endParaRPr>
            </a:p>
          </p:txBody>
        </p:sp>
        <p:sp>
          <p:nvSpPr>
            <p:cNvPr id="97361" name="Rectangle 81"/>
            <p:cNvSpPr>
              <a:spLocks noChangeArrowheads="1"/>
            </p:cNvSpPr>
            <p:nvPr/>
          </p:nvSpPr>
          <p:spPr bwMode="auto">
            <a:xfrm>
              <a:off x="2566988" y="42656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000000"/>
                  </a:solidFill>
                </a:rPr>
                <a:t>5 </a:t>
              </a:r>
              <a:endParaRPr lang="en-US" altLang="en-US" sz="3200">
                <a:latin typeface="Times New Roman" panose="02020603050405020304" pitchFamily="18" charset="0"/>
              </a:endParaRPr>
            </a:p>
          </p:txBody>
        </p:sp>
        <p:sp>
          <p:nvSpPr>
            <p:cNvPr id="97362" name="Rectangle 82"/>
            <p:cNvSpPr>
              <a:spLocks noChangeArrowheads="1"/>
            </p:cNvSpPr>
            <p:nvPr/>
          </p:nvSpPr>
          <p:spPr bwMode="auto">
            <a:xfrm>
              <a:off x="2451100" y="374967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FF1919"/>
                  </a:solidFill>
                </a:rPr>
                <a:t>$7 </a:t>
              </a:r>
              <a:endParaRPr lang="en-US" altLang="en-US" sz="3200">
                <a:latin typeface="Times New Roman" panose="02020603050405020304" pitchFamily="18" charset="0"/>
              </a:endParaRPr>
            </a:p>
          </p:txBody>
        </p:sp>
        <p:grpSp>
          <p:nvGrpSpPr>
            <p:cNvPr id="97363" name="Group 83"/>
            <p:cNvGrpSpPr>
              <a:grpSpLocks/>
            </p:cNvGrpSpPr>
            <p:nvPr/>
          </p:nvGrpSpPr>
          <p:grpSpPr bwMode="auto">
            <a:xfrm>
              <a:off x="2776538" y="4843463"/>
              <a:ext cx="2405062" cy="327025"/>
              <a:chOff x="1749" y="3051"/>
              <a:chExt cx="1515" cy="206"/>
            </a:xfrm>
          </p:grpSpPr>
          <p:sp>
            <p:nvSpPr>
              <p:cNvPr id="97364" name="Rectangle 84"/>
              <p:cNvSpPr>
                <a:spLocks noChangeArrowheads="1"/>
              </p:cNvSpPr>
              <p:nvPr/>
            </p:nvSpPr>
            <p:spPr bwMode="auto">
              <a:xfrm>
                <a:off x="3116" y="3084"/>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b="1">
                    <a:solidFill>
                      <a:srgbClr val="000000"/>
                    </a:solidFill>
                  </a:rPr>
                  <a:t>3 </a:t>
                </a:r>
                <a:endParaRPr lang="en-US" altLang="en-US" sz="3200">
                  <a:latin typeface="Times New Roman" panose="02020603050405020304" pitchFamily="18" charset="0"/>
                </a:endParaRPr>
              </a:p>
            </p:txBody>
          </p:sp>
          <p:grpSp>
            <p:nvGrpSpPr>
              <p:cNvPr id="97365" name="Group 85"/>
              <p:cNvGrpSpPr>
                <a:grpSpLocks/>
              </p:cNvGrpSpPr>
              <p:nvPr/>
            </p:nvGrpSpPr>
            <p:grpSpPr bwMode="auto">
              <a:xfrm>
                <a:off x="1749" y="3051"/>
                <a:ext cx="1515" cy="95"/>
                <a:chOff x="1749" y="3051"/>
                <a:chExt cx="1515" cy="95"/>
              </a:xfrm>
            </p:grpSpPr>
            <p:sp>
              <p:nvSpPr>
                <p:cNvPr id="97366" name="Freeform 86"/>
                <p:cNvSpPr>
                  <a:spLocks noEditPoints="1"/>
                </p:cNvSpPr>
                <p:nvPr/>
              </p:nvSpPr>
              <p:spPr bwMode="auto">
                <a:xfrm>
                  <a:off x="1749" y="3105"/>
                  <a:ext cx="1461" cy="1"/>
                </a:xfrm>
                <a:custGeom>
                  <a:avLst/>
                  <a:gdLst>
                    <a:gd name="T0" fmla="*/ 0 w 1461"/>
                    <a:gd name="T1" fmla="*/ 54 w 1461"/>
                    <a:gd name="T2" fmla="*/ 95 w 1461"/>
                    <a:gd name="T3" fmla="*/ 149 w 1461"/>
                    <a:gd name="T4" fmla="*/ 176 w 1461"/>
                    <a:gd name="T5" fmla="*/ 230 w 1461"/>
                    <a:gd name="T6" fmla="*/ 271 w 1461"/>
                    <a:gd name="T7" fmla="*/ 325 w 1461"/>
                    <a:gd name="T8" fmla="*/ 365 w 1461"/>
                    <a:gd name="T9" fmla="*/ 419 w 1461"/>
                    <a:gd name="T10" fmla="*/ 446 w 1461"/>
                    <a:gd name="T11" fmla="*/ 500 w 1461"/>
                    <a:gd name="T12" fmla="*/ 541 w 1461"/>
                    <a:gd name="T13" fmla="*/ 595 w 1461"/>
                    <a:gd name="T14" fmla="*/ 636 w 1461"/>
                    <a:gd name="T15" fmla="*/ 690 w 1461"/>
                    <a:gd name="T16" fmla="*/ 717 w 1461"/>
                    <a:gd name="T17" fmla="*/ 771 w 1461"/>
                    <a:gd name="T18" fmla="*/ 811 w 1461"/>
                    <a:gd name="T19" fmla="*/ 866 w 1461"/>
                    <a:gd name="T20" fmla="*/ 906 w 1461"/>
                    <a:gd name="T21" fmla="*/ 960 w 1461"/>
                    <a:gd name="T22" fmla="*/ 987 w 1461"/>
                    <a:gd name="T23" fmla="*/ 1041 w 1461"/>
                    <a:gd name="T24" fmla="*/ 1082 w 1461"/>
                    <a:gd name="T25" fmla="*/ 1136 w 1461"/>
                    <a:gd name="T26" fmla="*/ 1177 w 1461"/>
                    <a:gd name="T27" fmla="*/ 1231 w 1461"/>
                    <a:gd name="T28" fmla="*/ 1258 w 1461"/>
                    <a:gd name="T29" fmla="*/ 1312 w 1461"/>
                    <a:gd name="T30" fmla="*/ 1352 w 1461"/>
                    <a:gd name="T31" fmla="*/ 1406 w 1461"/>
                    <a:gd name="T32" fmla="*/ 1447 w 1461"/>
                    <a:gd name="T33" fmla="*/ 1461 w 146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Lst>
                  <a:rect l="0" t="0" r="r" b="b"/>
                  <a:pathLst>
                    <a:path w="1461">
                      <a:moveTo>
                        <a:pt x="0" y="0"/>
                      </a:moveTo>
                      <a:lnTo>
                        <a:pt x="54" y="0"/>
                      </a:lnTo>
                      <a:moveTo>
                        <a:pt x="95" y="0"/>
                      </a:moveTo>
                      <a:lnTo>
                        <a:pt x="149" y="0"/>
                      </a:lnTo>
                      <a:moveTo>
                        <a:pt x="176" y="0"/>
                      </a:moveTo>
                      <a:lnTo>
                        <a:pt x="230" y="0"/>
                      </a:lnTo>
                      <a:moveTo>
                        <a:pt x="271" y="0"/>
                      </a:moveTo>
                      <a:lnTo>
                        <a:pt x="325" y="0"/>
                      </a:lnTo>
                      <a:moveTo>
                        <a:pt x="365" y="0"/>
                      </a:moveTo>
                      <a:lnTo>
                        <a:pt x="419" y="0"/>
                      </a:lnTo>
                      <a:moveTo>
                        <a:pt x="446" y="0"/>
                      </a:moveTo>
                      <a:lnTo>
                        <a:pt x="500" y="0"/>
                      </a:lnTo>
                      <a:moveTo>
                        <a:pt x="541" y="0"/>
                      </a:moveTo>
                      <a:lnTo>
                        <a:pt x="595" y="0"/>
                      </a:lnTo>
                      <a:moveTo>
                        <a:pt x="636" y="0"/>
                      </a:moveTo>
                      <a:lnTo>
                        <a:pt x="690" y="0"/>
                      </a:lnTo>
                      <a:moveTo>
                        <a:pt x="717" y="0"/>
                      </a:moveTo>
                      <a:lnTo>
                        <a:pt x="771" y="0"/>
                      </a:lnTo>
                      <a:moveTo>
                        <a:pt x="811" y="0"/>
                      </a:moveTo>
                      <a:lnTo>
                        <a:pt x="866" y="0"/>
                      </a:lnTo>
                      <a:moveTo>
                        <a:pt x="906" y="0"/>
                      </a:moveTo>
                      <a:lnTo>
                        <a:pt x="960" y="0"/>
                      </a:lnTo>
                      <a:moveTo>
                        <a:pt x="987" y="0"/>
                      </a:moveTo>
                      <a:lnTo>
                        <a:pt x="1041" y="0"/>
                      </a:lnTo>
                      <a:moveTo>
                        <a:pt x="1082" y="0"/>
                      </a:moveTo>
                      <a:lnTo>
                        <a:pt x="1136" y="0"/>
                      </a:lnTo>
                      <a:moveTo>
                        <a:pt x="1177" y="0"/>
                      </a:moveTo>
                      <a:lnTo>
                        <a:pt x="1231" y="0"/>
                      </a:lnTo>
                      <a:moveTo>
                        <a:pt x="1258" y="0"/>
                      </a:moveTo>
                      <a:lnTo>
                        <a:pt x="1312" y="0"/>
                      </a:lnTo>
                      <a:moveTo>
                        <a:pt x="1352" y="0"/>
                      </a:moveTo>
                      <a:lnTo>
                        <a:pt x="1406" y="0"/>
                      </a:lnTo>
                      <a:moveTo>
                        <a:pt x="1447" y="0"/>
                      </a:moveTo>
                      <a:lnTo>
                        <a:pt x="1461" y="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7367" name="Group 87"/>
                <p:cNvGrpSpPr>
                  <a:grpSpLocks/>
                </p:cNvGrpSpPr>
                <p:nvPr/>
              </p:nvGrpSpPr>
              <p:grpSpPr bwMode="auto">
                <a:xfrm>
                  <a:off x="3169" y="3051"/>
                  <a:ext cx="95" cy="95"/>
                  <a:chOff x="3169" y="3051"/>
                  <a:chExt cx="95" cy="95"/>
                </a:xfrm>
              </p:grpSpPr>
              <p:sp>
                <p:nvSpPr>
                  <p:cNvPr id="97368" name="Oval 88"/>
                  <p:cNvSpPr>
                    <a:spLocks noChangeArrowheads="1"/>
                  </p:cNvSpPr>
                  <p:nvPr/>
                </p:nvSpPr>
                <p:spPr bwMode="auto">
                  <a:xfrm>
                    <a:off x="3169" y="3051"/>
                    <a:ext cx="95" cy="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69" name="Oval 89"/>
                  <p:cNvSpPr>
                    <a:spLocks noChangeArrowheads="1"/>
                  </p:cNvSpPr>
                  <p:nvPr/>
                </p:nvSpPr>
                <p:spPr bwMode="auto">
                  <a:xfrm>
                    <a:off x="3190" y="3071"/>
                    <a:ext cx="54" cy="54"/>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Two Key Issues That Face Regulators</a:t>
            </a:r>
          </a:p>
        </p:txBody>
      </p:sp>
      <p:sp>
        <p:nvSpPr>
          <p:cNvPr id="98307" name="Rectangle 3"/>
          <p:cNvSpPr>
            <a:spLocks noGrp="1" noChangeArrowheads="1"/>
          </p:cNvSpPr>
          <p:nvPr>
            <p:ph type="body" idx="1"/>
          </p:nvPr>
        </p:nvSpPr>
        <p:spPr/>
        <p:txBody>
          <a:bodyPr/>
          <a:lstStyle/>
          <a:p>
            <a:r>
              <a:rPr lang="en-US" altLang="en-US"/>
              <a:t>Prices intended to promote the public interest may cause financial problems for firms.</a:t>
            </a:r>
          </a:p>
          <a:p>
            <a:r>
              <a:rPr lang="en-US" altLang="en-US"/>
              <a:t>How to prevent firms with monopoly power from earning excessive profits without eliminating all incentives for efficiency and innovation</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Two Key Issues That Face Regulators</a:t>
            </a:r>
          </a:p>
        </p:txBody>
      </p:sp>
      <p:sp>
        <p:nvSpPr>
          <p:cNvPr id="99331" name="Rectangle 3"/>
          <p:cNvSpPr>
            <a:spLocks noGrp="1" noChangeArrowheads="1"/>
          </p:cNvSpPr>
          <p:nvPr>
            <p:ph type="body" idx="1"/>
          </p:nvPr>
        </p:nvSpPr>
        <p:spPr/>
        <p:txBody>
          <a:bodyPr/>
          <a:lstStyle/>
          <a:p>
            <a:r>
              <a:rPr lang="en-US" altLang="en-US">
                <a:solidFill>
                  <a:srgbClr val="365B98"/>
                </a:solidFill>
              </a:rPr>
              <a:t>Marginal versus Average Cost Pricing</a:t>
            </a:r>
            <a:endParaRPr lang="en-US" altLang="en-US"/>
          </a:p>
          <a:p>
            <a:r>
              <a:rPr lang="en-US" altLang="en-US"/>
              <a:t>In many regulated industries, firms would go bankrupt if P = MC because:</a:t>
            </a:r>
          </a:p>
          <a:p>
            <a:pPr lvl="1"/>
            <a:r>
              <a:rPr lang="en-US" altLang="en-US"/>
              <a:t>Many exhibit significant economies of scale.</a:t>
            </a:r>
          </a:p>
          <a:p>
            <a:pPr lvl="1"/>
            <a:r>
              <a:rPr lang="en-US" altLang="en-US"/>
              <a:t>In industry with economies of scale, long-run average cost curve is downward sloping.</a:t>
            </a:r>
          </a:p>
          <a:p>
            <a:pPr lvl="1"/>
            <a:r>
              <a:rPr lang="en-US" altLang="en-US"/>
              <a:t>If average cost is declining, marginal cost must be below average cost.</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Two Key Issues That Face Regulators</a:t>
            </a:r>
          </a:p>
        </p:txBody>
      </p:sp>
      <p:sp>
        <p:nvSpPr>
          <p:cNvPr id="100355" name="Rectangle 3"/>
          <p:cNvSpPr>
            <a:spLocks noGrp="1" noChangeArrowheads="1"/>
          </p:cNvSpPr>
          <p:nvPr>
            <p:ph type="body" idx="1"/>
          </p:nvPr>
        </p:nvSpPr>
        <p:spPr/>
        <p:txBody>
          <a:bodyPr/>
          <a:lstStyle/>
          <a:p>
            <a:r>
              <a:rPr lang="en-US" altLang="en-US">
                <a:solidFill>
                  <a:srgbClr val="365B98"/>
                </a:solidFill>
              </a:rPr>
              <a:t>Marginal versus Average Cost Pricing</a:t>
            </a:r>
            <a:endParaRPr lang="en-US" altLang="en-US"/>
          </a:p>
          <a:p>
            <a:pPr lvl="1"/>
            <a:r>
              <a:rPr lang="en-US" altLang="en-US"/>
              <a:t>Setting price equal to average cost is also problematic, especially for a multi-product firm.</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Two Key Issues That Face Regulators</a:t>
            </a:r>
          </a:p>
        </p:txBody>
      </p:sp>
      <p:sp>
        <p:nvSpPr>
          <p:cNvPr id="101379" name="Rectangle 3"/>
          <p:cNvSpPr>
            <a:spLocks noGrp="1" noChangeArrowheads="1"/>
          </p:cNvSpPr>
          <p:nvPr>
            <p:ph type="body" idx="1"/>
          </p:nvPr>
        </p:nvSpPr>
        <p:spPr/>
        <p:txBody>
          <a:bodyPr/>
          <a:lstStyle/>
          <a:p>
            <a:r>
              <a:rPr lang="en-US" altLang="en-US">
                <a:solidFill>
                  <a:srgbClr val="365B98"/>
                </a:solidFill>
              </a:rPr>
              <a:t>Preventing Monopoly Profit but Keeping Incentives for Efficiency and Innovation</a:t>
            </a:r>
            <a:endParaRPr lang="en-US" altLang="en-US"/>
          </a:p>
          <a:p>
            <a:pPr lvl="1"/>
            <a:r>
              <a:rPr lang="en-US" altLang="en-US"/>
              <a:t>When regulators control profits, they face the danger of removing the useful incentive effects of profits.</a:t>
            </a:r>
          </a:p>
          <a:p>
            <a:pPr lvl="1"/>
            <a:r>
              <a:rPr lang="en-US" altLang="en-US"/>
              <a:t>The existence of regulatory lag may offer some incentive for efficiency.</a:t>
            </a:r>
          </a:p>
          <a:p>
            <a:endParaRPr lang="en-US"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p:txBody>
          <a:bodyPr/>
          <a:lstStyle/>
          <a:p>
            <a:r>
              <a:rPr lang="en-US" altLang="en-US"/>
              <a:t>It is usually not possible to charge a price for a pure public good because people cannot be excluded from enjoying its benefits.</a:t>
            </a:r>
          </a:p>
          <a:p>
            <a:r>
              <a:rPr lang="en-US" altLang="en-US"/>
              <a:t>It may also be undesirable to charge a price for it because that would discourage some people from benefiting, even though using a public good does not deplete its supply.</a:t>
            </a:r>
          </a:p>
        </p:txBody>
      </p:sp>
      <p:sp>
        <p:nvSpPr>
          <p:cNvPr id="47107" name="Rectangle 3"/>
          <p:cNvSpPr>
            <a:spLocks noGrp="1" noChangeArrowheads="1"/>
          </p:cNvSpPr>
          <p:nvPr>
            <p:ph type="title"/>
          </p:nvPr>
        </p:nvSpPr>
        <p:spPr/>
        <p:txBody>
          <a:bodyPr/>
          <a:lstStyle/>
          <a:p>
            <a:r>
              <a:rPr lang="en-US" altLang="en-US"/>
              <a:t>Provision of Public Goods</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Two Key Issues That Face Regulators</a:t>
            </a:r>
          </a:p>
        </p:txBody>
      </p:sp>
      <p:sp>
        <p:nvSpPr>
          <p:cNvPr id="102403" name="Rectangle 3"/>
          <p:cNvSpPr>
            <a:spLocks noGrp="1" noChangeArrowheads="1"/>
          </p:cNvSpPr>
          <p:nvPr>
            <p:ph type="body" idx="1"/>
          </p:nvPr>
        </p:nvSpPr>
        <p:spPr/>
        <p:txBody>
          <a:bodyPr/>
          <a:lstStyle/>
          <a:p>
            <a:r>
              <a:rPr lang="en-US" altLang="en-US"/>
              <a:t>Price Caps as Incentives for Efficiency</a:t>
            </a:r>
          </a:p>
          <a:p>
            <a:pPr lvl="1"/>
            <a:r>
              <a:rPr lang="en-US" altLang="en-US"/>
              <a:t>An adjusting price cap is a way of controlling profits yet retaining some of the incentive effects of profits.</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The Pros and Cons of “Bigness”</a:t>
            </a:r>
          </a:p>
        </p:txBody>
      </p:sp>
      <p:sp>
        <p:nvSpPr>
          <p:cNvPr id="103427" name="Rectangle 3"/>
          <p:cNvSpPr>
            <a:spLocks noGrp="1" noChangeArrowheads="1"/>
          </p:cNvSpPr>
          <p:nvPr>
            <p:ph type="body" idx="1"/>
          </p:nvPr>
        </p:nvSpPr>
        <p:spPr/>
        <p:txBody>
          <a:bodyPr/>
          <a:lstStyle/>
          <a:p>
            <a:r>
              <a:rPr lang="en-US" altLang="en-US"/>
              <a:t>Bigness in industry may benefit the general public:</a:t>
            </a:r>
          </a:p>
          <a:p>
            <a:pPr lvl="1"/>
            <a:r>
              <a:rPr lang="en-US" altLang="en-US"/>
              <a:t>Economies of large size: where small-scale operation is inefficient</a:t>
            </a:r>
          </a:p>
          <a:p>
            <a:pPr lvl="1"/>
            <a:r>
              <a:rPr lang="en-US" altLang="en-US"/>
              <a:t>Required scale for innovation</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Deregulation</a:t>
            </a:r>
          </a:p>
        </p:txBody>
      </p:sp>
      <p:sp>
        <p:nvSpPr>
          <p:cNvPr id="104451" name="Rectangle 3"/>
          <p:cNvSpPr>
            <a:spLocks noGrp="1" noChangeArrowheads="1"/>
          </p:cNvSpPr>
          <p:nvPr>
            <p:ph type="body" idx="1"/>
          </p:nvPr>
        </p:nvSpPr>
        <p:spPr/>
        <p:txBody>
          <a:bodyPr/>
          <a:lstStyle/>
          <a:p>
            <a:pPr marL="685800" indent="-685800"/>
            <a:r>
              <a:rPr lang="en-US" altLang="en-US">
                <a:solidFill>
                  <a:srgbClr val="365B98"/>
                </a:solidFill>
              </a:rPr>
              <a:t>Effects of Deregulation</a:t>
            </a:r>
            <a:endParaRPr lang="en-US" altLang="en-US"/>
          </a:p>
          <a:p>
            <a:pPr marL="1066800" lvl="1" indent="-609600">
              <a:buFontTx/>
              <a:buAutoNum type="arabicPeriod"/>
            </a:pPr>
            <a:r>
              <a:rPr lang="en-US" altLang="en-US"/>
              <a:t>Effects on prices:  generally lower prices</a:t>
            </a:r>
          </a:p>
          <a:p>
            <a:pPr marL="1066800" lvl="1" indent="-609600">
              <a:buFontTx/>
              <a:buAutoNum type="arabicPeriod"/>
            </a:pPr>
            <a:r>
              <a:rPr lang="en-US" altLang="en-US"/>
              <a:t>Effects on local services: some communities have been hurt, some have gained</a:t>
            </a:r>
          </a:p>
          <a:p>
            <a:pPr marL="1066800" lvl="1" indent="-609600">
              <a:buFontTx/>
              <a:buAutoNum type="arabicPeriod"/>
            </a:pPr>
            <a:r>
              <a:rPr lang="en-US" altLang="en-US"/>
              <a:t>Effects on entry:  many new competitors</a:t>
            </a:r>
          </a:p>
          <a:p>
            <a:pPr marL="1066800" lvl="1" indent="-609600">
              <a:buFontTx/>
              <a:buAutoNum type="arabicPeriod"/>
            </a:pPr>
            <a:r>
              <a:rPr lang="en-US" altLang="en-US"/>
              <a:t>Effects on unions: unions have been hurt</a:t>
            </a:r>
          </a:p>
          <a:p>
            <a:pPr marL="1066800" lvl="1" indent="-609600">
              <a:buFontTx/>
              <a:buAutoNum type="arabicPeriod"/>
            </a:pPr>
            <a:r>
              <a:rPr lang="en-US" altLang="en-US"/>
              <a:t>Effects on product quality: “no frills” services have become common</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A “Hub and Spoke” Airline Routing Pattern</a:t>
            </a:r>
            <a:endParaRPr lang="en-US" altLang="en-US"/>
          </a:p>
        </p:txBody>
      </p:sp>
      <p:sp>
        <p:nvSpPr>
          <p:cNvPr id="105476" name="Line 4"/>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5477"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5479" name="Rectangle 7" descr="image" title="image"/>
          <p:cNvSpPr>
            <a:spLocks noChangeArrowheads="1"/>
          </p:cNvSpPr>
          <p:nvPr/>
        </p:nvSpPr>
        <p:spPr bwMode="auto">
          <a:xfrm>
            <a:off x="2630488" y="1566863"/>
            <a:ext cx="4329112" cy="4949825"/>
          </a:xfrm>
          <a:prstGeom prst="rect">
            <a:avLst/>
          </a:prstGeom>
          <a:solidFill>
            <a:srgbClr val="F2F2E5"/>
          </a:solidFill>
          <a:ln w="0">
            <a:solidFill>
              <a:srgbClr val="F2F2E5"/>
            </a:solidFill>
            <a:miter lim="800000"/>
            <a:headEnd/>
            <a:tailEnd/>
          </a:ln>
        </p:spPr>
        <p:txBody>
          <a:bodyPr/>
          <a:lstStyle/>
          <a:p>
            <a:endParaRPr lang="en-US"/>
          </a:p>
        </p:txBody>
      </p:sp>
      <p:sp>
        <p:nvSpPr>
          <p:cNvPr id="105480" name="Line 8"/>
          <p:cNvSpPr>
            <a:spLocks noChangeShapeType="1"/>
          </p:cNvSpPr>
          <p:nvPr/>
        </p:nvSpPr>
        <p:spPr bwMode="auto">
          <a:xfrm>
            <a:off x="4743450" y="401637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105481" name="Line 9"/>
          <p:cNvSpPr>
            <a:spLocks noChangeShapeType="1"/>
          </p:cNvSpPr>
          <p:nvPr/>
        </p:nvSpPr>
        <p:spPr bwMode="auto">
          <a:xfrm>
            <a:off x="4743450" y="401637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nvGrpSpPr>
          <p:cNvPr id="105482" name="Group 10"/>
          <p:cNvGrpSpPr>
            <a:grpSpLocks/>
          </p:cNvGrpSpPr>
          <p:nvPr/>
        </p:nvGrpSpPr>
        <p:grpSpPr bwMode="auto">
          <a:xfrm>
            <a:off x="4168775" y="2973388"/>
            <a:ext cx="2363788" cy="2660650"/>
            <a:chOff x="2626" y="1873"/>
            <a:chExt cx="1489" cy="1676"/>
          </a:xfrm>
        </p:grpSpPr>
        <p:grpSp>
          <p:nvGrpSpPr>
            <p:cNvPr id="105483" name="Group 11"/>
            <p:cNvGrpSpPr>
              <a:grpSpLocks/>
            </p:cNvGrpSpPr>
            <p:nvPr/>
          </p:nvGrpSpPr>
          <p:grpSpPr bwMode="auto">
            <a:xfrm>
              <a:off x="2634" y="2738"/>
              <a:ext cx="1149" cy="811"/>
              <a:chOff x="2634" y="2738"/>
              <a:chExt cx="1149" cy="811"/>
            </a:xfrm>
          </p:grpSpPr>
          <p:sp>
            <p:nvSpPr>
              <p:cNvPr id="105484" name="Oval 12"/>
              <p:cNvSpPr>
                <a:spLocks noChangeArrowheads="1"/>
              </p:cNvSpPr>
              <p:nvPr/>
            </p:nvSpPr>
            <p:spPr bwMode="auto">
              <a:xfrm>
                <a:off x="3556" y="3391"/>
                <a:ext cx="65" cy="65"/>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85" name="Line 13"/>
              <p:cNvSpPr>
                <a:spLocks noChangeShapeType="1"/>
              </p:cNvSpPr>
              <p:nvPr/>
            </p:nvSpPr>
            <p:spPr bwMode="auto">
              <a:xfrm flipH="1" flipV="1">
                <a:off x="2634" y="2738"/>
                <a:ext cx="958" cy="687"/>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05486" name="Rectangle 14"/>
              <p:cNvSpPr>
                <a:spLocks noChangeArrowheads="1"/>
              </p:cNvSpPr>
              <p:nvPr/>
            </p:nvSpPr>
            <p:spPr bwMode="auto">
              <a:xfrm>
                <a:off x="3615" y="3347"/>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sz="2100" b="1">
                    <a:solidFill>
                      <a:srgbClr val="FF1919"/>
                    </a:solidFill>
                  </a:rPr>
                  <a:t>B </a:t>
                </a:r>
                <a:endParaRPr lang="en-US" altLang="en-US" sz="3200">
                  <a:latin typeface="Times New Roman" panose="02020603050405020304" pitchFamily="18" charset="0"/>
                </a:endParaRPr>
              </a:p>
            </p:txBody>
          </p:sp>
        </p:grpSp>
        <p:grpSp>
          <p:nvGrpSpPr>
            <p:cNvPr id="105487" name="Group 15"/>
            <p:cNvGrpSpPr>
              <a:grpSpLocks/>
            </p:cNvGrpSpPr>
            <p:nvPr/>
          </p:nvGrpSpPr>
          <p:grpSpPr bwMode="auto">
            <a:xfrm>
              <a:off x="2626" y="1873"/>
              <a:ext cx="1489" cy="865"/>
              <a:chOff x="2626" y="1873"/>
              <a:chExt cx="1489" cy="865"/>
            </a:xfrm>
          </p:grpSpPr>
          <p:sp>
            <p:nvSpPr>
              <p:cNvPr id="105488" name="Oval 16"/>
              <p:cNvSpPr>
                <a:spLocks noChangeArrowheads="1"/>
              </p:cNvSpPr>
              <p:nvPr/>
            </p:nvSpPr>
            <p:spPr bwMode="auto">
              <a:xfrm>
                <a:off x="3897" y="1897"/>
                <a:ext cx="65" cy="65"/>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89" name="Line 17"/>
              <p:cNvSpPr>
                <a:spLocks noChangeShapeType="1"/>
              </p:cNvSpPr>
              <p:nvPr/>
            </p:nvSpPr>
            <p:spPr bwMode="auto">
              <a:xfrm flipH="1">
                <a:off x="2626" y="1931"/>
                <a:ext cx="1304" cy="807"/>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05490" name="Rectangle 18"/>
              <p:cNvSpPr>
                <a:spLocks noChangeArrowheads="1"/>
              </p:cNvSpPr>
              <p:nvPr/>
            </p:nvSpPr>
            <p:spPr bwMode="auto">
              <a:xfrm>
                <a:off x="3947" y="1873"/>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sz="2100" b="1">
                    <a:solidFill>
                      <a:srgbClr val="FF1919"/>
                    </a:solidFill>
                  </a:rPr>
                  <a:t>A </a:t>
                </a:r>
                <a:endParaRPr lang="en-US" altLang="en-US" sz="3200">
                  <a:latin typeface="Times New Roman" panose="02020603050405020304" pitchFamily="18" charset="0"/>
                </a:endParaRPr>
              </a:p>
            </p:txBody>
          </p:sp>
        </p:grpSp>
      </p:grpSp>
      <p:grpSp>
        <p:nvGrpSpPr>
          <p:cNvPr id="105491" name="Group 19"/>
          <p:cNvGrpSpPr>
            <a:grpSpLocks/>
          </p:cNvGrpSpPr>
          <p:nvPr/>
        </p:nvGrpSpPr>
        <p:grpSpPr bwMode="auto">
          <a:xfrm>
            <a:off x="3727450" y="2181225"/>
            <a:ext cx="2579688" cy="3881438"/>
            <a:chOff x="2348" y="1374"/>
            <a:chExt cx="1625" cy="2445"/>
          </a:xfrm>
        </p:grpSpPr>
        <p:grpSp>
          <p:nvGrpSpPr>
            <p:cNvPr id="105492" name="Group 20"/>
            <p:cNvGrpSpPr>
              <a:grpSpLocks/>
            </p:cNvGrpSpPr>
            <p:nvPr/>
          </p:nvGrpSpPr>
          <p:grpSpPr bwMode="auto">
            <a:xfrm>
              <a:off x="2626" y="1374"/>
              <a:ext cx="1347" cy="1368"/>
              <a:chOff x="2626" y="1374"/>
              <a:chExt cx="1347" cy="1368"/>
            </a:xfrm>
          </p:grpSpPr>
          <p:sp>
            <p:nvSpPr>
              <p:cNvPr id="105493" name="Oval 21"/>
              <p:cNvSpPr>
                <a:spLocks noChangeArrowheads="1"/>
              </p:cNvSpPr>
              <p:nvPr/>
            </p:nvSpPr>
            <p:spPr bwMode="auto">
              <a:xfrm>
                <a:off x="3767" y="1377"/>
                <a:ext cx="65" cy="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94" name="Line 22"/>
              <p:cNvSpPr>
                <a:spLocks noChangeShapeType="1"/>
              </p:cNvSpPr>
              <p:nvPr/>
            </p:nvSpPr>
            <p:spPr bwMode="auto">
              <a:xfrm flipH="1">
                <a:off x="2626" y="1407"/>
                <a:ext cx="1169" cy="133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05495" name="Rectangle 23"/>
              <p:cNvSpPr>
                <a:spLocks noChangeArrowheads="1"/>
              </p:cNvSpPr>
              <p:nvPr/>
            </p:nvSpPr>
            <p:spPr bwMode="auto">
              <a:xfrm>
                <a:off x="3823" y="1374"/>
                <a:ext cx="15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sz="2100" b="1">
                    <a:solidFill>
                      <a:srgbClr val="000000"/>
                    </a:solidFill>
                  </a:rPr>
                  <a:t>F </a:t>
                </a:r>
                <a:endParaRPr lang="en-US" altLang="en-US" sz="3200">
                  <a:latin typeface="Times New Roman" panose="02020603050405020304" pitchFamily="18" charset="0"/>
                </a:endParaRPr>
              </a:p>
            </p:txBody>
          </p:sp>
        </p:grpSp>
        <p:grpSp>
          <p:nvGrpSpPr>
            <p:cNvPr id="105496" name="Group 24"/>
            <p:cNvGrpSpPr>
              <a:grpSpLocks/>
            </p:cNvGrpSpPr>
            <p:nvPr/>
          </p:nvGrpSpPr>
          <p:grpSpPr bwMode="auto">
            <a:xfrm>
              <a:off x="2348" y="2734"/>
              <a:ext cx="282" cy="1085"/>
              <a:chOff x="2348" y="2734"/>
              <a:chExt cx="282" cy="1085"/>
            </a:xfrm>
          </p:grpSpPr>
          <p:sp>
            <p:nvSpPr>
              <p:cNvPr id="105497" name="Oval 25"/>
              <p:cNvSpPr>
                <a:spLocks noChangeArrowheads="1"/>
              </p:cNvSpPr>
              <p:nvPr/>
            </p:nvSpPr>
            <p:spPr bwMode="auto">
              <a:xfrm>
                <a:off x="2355" y="3569"/>
                <a:ext cx="65" cy="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98" name="Line 26"/>
              <p:cNvSpPr>
                <a:spLocks noChangeShapeType="1"/>
              </p:cNvSpPr>
              <p:nvPr/>
            </p:nvSpPr>
            <p:spPr bwMode="auto">
              <a:xfrm flipV="1">
                <a:off x="2384" y="2734"/>
                <a:ext cx="246" cy="86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05499" name="Rectangle 27"/>
              <p:cNvSpPr>
                <a:spLocks noChangeArrowheads="1"/>
              </p:cNvSpPr>
              <p:nvPr/>
            </p:nvSpPr>
            <p:spPr bwMode="auto">
              <a:xfrm>
                <a:off x="2348" y="3617"/>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sz="2100" b="1">
                    <a:solidFill>
                      <a:srgbClr val="000000"/>
                    </a:solidFill>
                  </a:rPr>
                  <a:t>C </a:t>
                </a:r>
                <a:endParaRPr lang="en-US" altLang="en-US" sz="3200">
                  <a:latin typeface="Times New Roman" panose="02020603050405020304" pitchFamily="18" charset="0"/>
                </a:endParaRPr>
              </a:p>
            </p:txBody>
          </p:sp>
        </p:grpSp>
      </p:grpSp>
      <p:grpSp>
        <p:nvGrpSpPr>
          <p:cNvPr id="105500" name="Group 28"/>
          <p:cNvGrpSpPr>
            <a:grpSpLocks/>
          </p:cNvGrpSpPr>
          <p:nvPr/>
        </p:nvGrpSpPr>
        <p:grpSpPr bwMode="auto">
          <a:xfrm>
            <a:off x="3003550" y="2049463"/>
            <a:ext cx="1339850" cy="4176712"/>
            <a:chOff x="1892" y="1291"/>
            <a:chExt cx="844" cy="2631"/>
          </a:xfrm>
        </p:grpSpPr>
        <p:grpSp>
          <p:nvGrpSpPr>
            <p:cNvPr id="105501" name="Group 29"/>
            <p:cNvGrpSpPr>
              <a:grpSpLocks/>
            </p:cNvGrpSpPr>
            <p:nvPr/>
          </p:nvGrpSpPr>
          <p:grpSpPr bwMode="auto">
            <a:xfrm>
              <a:off x="2469" y="1291"/>
              <a:ext cx="267" cy="1451"/>
              <a:chOff x="2469" y="1291"/>
              <a:chExt cx="267" cy="1451"/>
            </a:xfrm>
          </p:grpSpPr>
          <p:sp>
            <p:nvSpPr>
              <p:cNvPr id="105502" name="Oval 30"/>
              <p:cNvSpPr>
                <a:spLocks noChangeArrowheads="1"/>
              </p:cNvSpPr>
              <p:nvPr/>
            </p:nvSpPr>
            <p:spPr bwMode="auto">
              <a:xfrm>
                <a:off x="2469" y="1296"/>
                <a:ext cx="64" cy="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3" name="Line 31"/>
              <p:cNvSpPr>
                <a:spLocks noChangeShapeType="1"/>
              </p:cNvSpPr>
              <p:nvPr/>
            </p:nvSpPr>
            <p:spPr bwMode="auto">
              <a:xfrm flipH="1" flipV="1">
                <a:off x="2499" y="1331"/>
                <a:ext cx="123" cy="1411"/>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05504" name="Rectangle 32"/>
              <p:cNvSpPr>
                <a:spLocks noChangeArrowheads="1"/>
              </p:cNvSpPr>
              <p:nvPr/>
            </p:nvSpPr>
            <p:spPr bwMode="auto">
              <a:xfrm>
                <a:off x="2577" y="1291"/>
                <a:ext cx="15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sz="2100" b="1">
                    <a:solidFill>
                      <a:srgbClr val="000000"/>
                    </a:solidFill>
                  </a:rPr>
                  <a:t>E </a:t>
                </a:r>
                <a:endParaRPr lang="en-US" altLang="en-US" sz="3200">
                  <a:latin typeface="Times New Roman" panose="02020603050405020304" pitchFamily="18" charset="0"/>
                </a:endParaRPr>
              </a:p>
            </p:txBody>
          </p:sp>
        </p:grpSp>
        <p:grpSp>
          <p:nvGrpSpPr>
            <p:cNvPr id="105505" name="Group 33"/>
            <p:cNvGrpSpPr>
              <a:grpSpLocks/>
            </p:cNvGrpSpPr>
            <p:nvPr/>
          </p:nvGrpSpPr>
          <p:grpSpPr bwMode="auto">
            <a:xfrm>
              <a:off x="1892" y="2738"/>
              <a:ext cx="734" cy="1184"/>
              <a:chOff x="1892" y="2738"/>
              <a:chExt cx="734" cy="1184"/>
            </a:xfrm>
          </p:grpSpPr>
          <p:sp>
            <p:nvSpPr>
              <p:cNvPr id="105506" name="Oval 34"/>
              <p:cNvSpPr>
                <a:spLocks noChangeArrowheads="1"/>
              </p:cNvSpPr>
              <p:nvPr/>
            </p:nvSpPr>
            <p:spPr bwMode="auto">
              <a:xfrm>
                <a:off x="1900" y="3667"/>
                <a:ext cx="65" cy="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07" name="Line 35"/>
              <p:cNvSpPr>
                <a:spLocks noChangeShapeType="1"/>
              </p:cNvSpPr>
              <p:nvPr/>
            </p:nvSpPr>
            <p:spPr bwMode="auto">
              <a:xfrm flipV="1">
                <a:off x="1931" y="2738"/>
                <a:ext cx="695" cy="961"/>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05508" name="Rectangle 36"/>
              <p:cNvSpPr>
                <a:spLocks noChangeArrowheads="1"/>
              </p:cNvSpPr>
              <p:nvPr/>
            </p:nvSpPr>
            <p:spPr bwMode="auto">
              <a:xfrm>
                <a:off x="1892" y="3720"/>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sz="2100" b="1">
                    <a:solidFill>
                      <a:srgbClr val="000000"/>
                    </a:solidFill>
                  </a:rPr>
                  <a:t>D </a:t>
                </a:r>
                <a:endParaRPr lang="en-US" altLang="en-US" sz="3200">
                  <a:latin typeface="Times New Roman" panose="02020603050405020304" pitchFamily="18" charset="0"/>
                </a:endParaRPr>
              </a:p>
            </p:txBody>
          </p:sp>
        </p:grpSp>
      </p:grpSp>
      <p:grpSp>
        <p:nvGrpSpPr>
          <p:cNvPr id="105509" name="Group 37"/>
          <p:cNvGrpSpPr>
            <a:grpSpLocks/>
          </p:cNvGrpSpPr>
          <p:nvPr/>
        </p:nvGrpSpPr>
        <p:grpSpPr bwMode="auto">
          <a:xfrm>
            <a:off x="3892550" y="4192588"/>
            <a:ext cx="334963" cy="320675"/>
            <a:chOff x="2452" y="2641"/>
            <a:chExt cx="211" cy="202"/>
          </a:xfrm>
        </p:grpSpPr>
        <p:sp>
          <p:nvSpPr>
            <p:cNvPr id="105510" name="Oval 38"/>
            <p:cNvSpPr>
              <a:spLocks noChangeArrowheads="1"/>
            </p:cNvSpPr>
            <p:nvPr/>
          </p:nvSpPr>
          <p:spPr bwMode="auto">
            <a:xfrm>
              <a:off x="2598" y="2709"/>
              <a:ext cx="65" cy="65"/>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11" name="Rectangle 39"/>
            <p:cNvSpPr>
              <a:spLocks noChangeArrowheads="1"/>
            </p:cNvSpPr>
            <p:nvPr/>
          </p:nvSpPr>
          <p:spPr bwMode="auto">
            <a:xfrm>
              <a:off x="2452" y="2641"/>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100000"/>
                </a:spcBef>
                <a:buClr>
                  <a:schemeClr val="tx2"/>
                </a:buClr>
                <a:buFont typeface="Symbol" panose="05050102010706020507" pitchFamily="18" charset="2"/>
                <a:buNone/>
              </a:pPr>
              <a:r>
                <a:rPr lang="en-US" altLang="en-US" sz="2100" b="1">
                  <a:solidFill>
                    <a:srgbClr val="FF1919"/>
                  </a:solidFill>
                </a:rPr>
                <a:t>H </a:t>
              </a:r>
              <a:endParaRPr lang="en-US" altLang="en-US" sz="3200">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5509"/>
                                        </p:tgtEl>
                                        <p:attrNameLst>
                                          <p:attrName>style.visibility</p:attrName>
                                        </p:attrNameLst>
                                      </p:cBhvr>
                                      <p:to>
                                        <p:strVal val="visible"/>
                                      </p:to>
                                    </p:set>
                                    <p:animEffect transition="in" filter="dissolve">
                                      <p:cBhvr>
                                        <p:cTn id="7" dur="500"/>
                                        <p:tgtEl>
                                          <p:spTgt spid="105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5491"/>
                                        </p:tgtEl>
                                        <p:attrNameLst>
                                          <p:attrName>style.visibility</p:attrName>
                                        </p:attrNameLst>
                                      </p:cBhvr>
                                      <p:to>
                                        <p:strVal val="visible"/>
                                      </p:to>
                                    </p:set>
                                    <p:animEffect transition="in" filter="wipe(up)">
                                      <p:cBhvr>
                                        <p:cTn id="12" dur="500"/>
                                        <p:tgtEl>
                                          <p:spTgt spid="105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5500"/>
                                        </p:tgtEl>
                                        <p:attrNameLst>
                                          <p:attrName>style.visibility</p:attrName>
                                        </p:attrNameLst>
                                      </p:cBhvr>
                                      <p:to>
                                        <p:strVal val="visible"/>
                                      </p:to>
                                    </p:set>
                                    <p:animEffect transition="in" filter="wipe(up)">
                                      <p:cBhvr>
                                        <p:cTn id="17" dur="500"/>
                                        <p:tgtEl>
                                          <p:spTgt spid="1055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5482"/>
                                        </p:tgtEl>
                                        <p:attrNameLst>
                                          <p:attrName>style.visibility</p:attrName>
                                        </p:attrNameLst>
                                      </p:cBhvr>
                                      <p:to>
                                        <p:strVal val="visible"/>
                                      </p:to>
                                    </p:set>
                                    <p:animEffect transition="in" filter="wipe(up)">
                                      <p:cBhvr>
                                        <p:cTn id="22" dur="500"/>
                                        <p:tgtEl>
                                          <p:spTgt spid="105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Deregulation</a:t>
            </a:r>
          </a:p>
        </p:txBody>
      </p:sp>
      <p:sp>
        <p:nvSpPr>
          <p:cNvPr id="106499" name="Rectangle 3"/>
          <p:cNvSpPr>
            <a:spLocks noGrp="1" noChangeArrowheads="1"/>
          </p:cNvSpPr>
          <p:nvPr>
            <p:ph type="body" idx="1"/>
          </p:nvPr>
        </p:nvSpPr>
        <p:spPr/>
        <p:txBody>
          <a:bodyPr/>
          <a:lstStyle/>
          <a:p>
            <a:pPr marL="685800" indent="-685800"/>
            <a:r>
              <a:rPr lang="en-US" altLang="en-US">
                <a:solidFill>
                  <a:srgbClr val="365B98"/>
                </a:solidFill>
              </a:rPr>
              <a:t>Effects of Deregulation</a:t>
            </a:r>
            <a:endParaRPr lang="en-US" altLang="en-US"/>
          </a:p>
          <a:p>
            <a:pPr marL="1066800" lvl="1" indent="-609600">
              <a:buFontTx/>
              <a:buAutoNum type="arabicPeriod" startAt="6"/>
            </a:pPr>
            <a:r>
              <a:rPr lang="en-US" altLang="en-US"/>
              <a:t>Effects on safety: no change</a:t>
            </a:r>
          </a:p>
          <a:p>
            <a:pPr marL="1066800" lvl="1" indent="-609600">
              <a:buFontTx/>
              <a:buAutoNum type="arabicPeriod" startAt="6"/>
            </a:pPr>
            <a:r>
              <a:rPr lang="en-US" altLang="en-US"/>
              <a:t>Effects on profits and wages: profits and wages have been depressed</a:t>
            </a:r>
          </a:p>
          <a:p>
            <a:pPr marL="1066800" lvl="1" indent="-609600"/>
            <a:r>
              <a:rPr lang="en-US" altLang="en-US"/>
              <a:t>Conclusion:  Deregulation has helped some and hurt others, but, in general, it has promoted the welfare of consumers.</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U.S. Airline Accident Rates, 1960-2003</a:t>
            </a:r>
            <a:endParaRPr lang="en-US" altLang="en-US"/>
          </a:p>
        </p:txBody>
      </p:sp>
      <p:pic>
        <p:nvPicPr>
          <p:cNvPr id="107525" name="Picture 5"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l="967" t="3386" r="6769" b="20314"/>
          <a:stretch>
            <a:fillRect/>
          </a:stretch>
        </p:blipFill>
        <p:spPr bwMode="auto">
          <a:xfrm>
            <a:off x="228600" y="1765300"/>
            <a:ext cx="8726488"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box(in)">
                                      <p:cBhvr>
                                        <p:cTn id="7" dur="5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85800" y="2130425"/>
            <a:ext cx="7772400" cy="1470025"/>
          </a:xfrm>
        </p:spPr>
        <p:txBody>
          <a:bodyPr anchor="ctr"/>
          <a:lstStyle/>
          <a:p>
            <a:r>
              <a:rPr lang="en-US" altLang="en-US" sz="4400"/>
              <a:t> </a:t>
            </a:r>
          </a:p>
        </p:txBody>
      </p:sp>
      <p:sp>
        <p:nvSpPr>
          <p:cNvPr id="108547" name="Rectangle 3"/>
          <p:cNvSpPr>
            <a:spLocks noGrp="1" noChangeArrowheads="1"/>
          </p:cNvSpPr>
          <p:nvPr>
            <p:ph type="subTitle" idx="1"/>
          </p:nvPr>
        </p:nvSpPr>
        <p:spPr>
          <a:xfrm>
            <a:off x="1600200" y="1676400"/>
            <a:ext cx="6400800" cy="1752600"/>
          </a:xfrm>
        </p:spPr>
        <p:txBody>
          <a:bodyPr/>
          <a:lstStyle/>
          <a:p>
            <a:r>
              <a:rPr lang="en-US" altLang="en-US" sz="3200" b="1" dirty="0">
                <a:solidFill>
                  <a:srgbClr val="C00000"/>
                </a:solidFill>
              </a:rPr>
              <a:t>Antitrust Laws and Policies</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Measuring Market Power: Concentration</a:t>
            </a:r>
          </a:p>
        </p:txBody>
      </p:sp>
      <p:sp>
        <p:nvSpPr>
          <p:cNvPr id="111619" name="Rectangle 3"/>
          <p:cNvSpPr>
            <a:spLocks noGrp="1" noChangeArrowheads="1"/>
          </p:cNvSpPr>
          <p:nvPr>
            <p:ph type="body" idx="1"/>
          </p:nvPr>
        </p:nvSpPr>
        <p:spPr/>
        <p:txBody>
          <a:bodyPr/>
          <a:lstStyle/>
          <a:p>
            <a:r>
              <a:rPr lang="en-US" altLang="en-US">
                <a:solidFill>
                  <a:srgbClr val="365B98"/>
                </a:solidFill>
              </a:rPr>
              <a:t>Concentration: Definition and Measurement—The Herfindahl-Hirschman Index</a:t>
            </a:r>
            <a:endParaRPr lang="en-US" altLang="en-US"/>
          </a:p>
          <a:p>
            <a:pPr lvl="1"/>
            <a:r>
              <a:rPr lang="en-US" altLang="en-US"/>
              <a:t>Four-firm concentration ratio</a:t>
            </a:r>
          </a:p>
          <a:p>
            <a:pPr lvl="2"/>
            <a:r>
              <a:rPr lang="en-US" altLang="en-US"/>
              <a:t>% of industry’s output produced by four largest firms</a:t>
            </a:r>
          </a:p>
          <a:p>
            <a:pPr lvl="2"/>
            <a:r>
              <a:rPr lang="en-US" altLang="en-US"/>
              <a:t> a common, but flawed, measure of concentration.</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Measuring Market Power: Concentration</a:t>
            </a:r>
          </a:p>
        </p:txBody>
      </p:sp>
      <p:sp>
        <p:nvSpPr>
          <p:cNvPr id="112643" name="Rectangle 3"/>
          <p:cNvSpPr>
            <a:spLocks noGrp="1" noChangeArrowheads="1"/>
          </p:cNvSpPr>
          <p:nvPr>
            <p:ph type="body" idx="1"/>
          </p:nvPr>
        </p:nvSpPr>
        <p:spPr/>
        <p:txBody>
          <a:bodyPr/>
          <a:lstStyle/>
          <a:p>
            <a:r>
              <a:rPr lang="en-US" altLang="en-US">
                <a:solidFill>
                  <a:srgbClr val="365B98"/>
                </a:solidFill>
              </a:rPr>
              <a:t>Concentration: Definition and Measurement—The Herfindahl-Hirschman Index</a:t>
            </a:r>
            <a:endParaRPr lang="en-US" altLang="en-US"/>
          </a:p>
          <a:p>
            <a:pPr lvl="1"/>
            <a:r>
              <a:rPr lang="en-US" altLang="en-US"/>
              <a:t>The Herfindahl-Hirschman Index is a more accurate measure of industry concentration and is used by the Department of Justice in analyzing potential mergers.</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223838"/>
            <a:ext cx="8693150" cy="1143000"/>
          </a:xfrm>
        </p:spPr>
        <p:txBody>
          <a:bodyPr/>
          <a:lstStyle/>
          <a:p>
            <a:pPr indent="457200"/>
            <a:r>
              <a:rPr lang="en-US" altLang="en-US">
                <a:solidFill>
                  <a:srgbClr val="010000"/>
                </a:solidFill>
              </a:rPr>
              <a:t>Concentration Ratios and H-H Indexes</a:t>
            </a:r>
            <a:endParaRPr lang="en-US" altLang="en-US"/>
          </a:p>
        </p:txBody>
      </p:sp>
      <p:pic>
        <p:nvPicPr>
          <p:cNvPr id="113669" name="Picture 5" descr="TB" title="image"/>
          <p:cNvPicPr>
            <a:picLocks noChangeAspect="1" noChangeArrowheads="1"/>
          </p:cNvPicPr>
          <p:nvPr/>
        </p:nvPicPr>
        <p:blipFill>
          <a:blip r:embed="rId2">
            <a:extLst>
              <a:ext uri="{28A0092B-C50C-407E-A947-70E740481C1C}">
                <a14:useLocalDpi xmlns:a14="http://schemas.microsoft.com/office/drawing/2010/main" val="0"/>
              </a:ext>
            </a:extLst>
          </a:blip>
          <a:srcRect l="10703" t="10493" r="4564" b="10191"/>
          <a:stretch>
            <a:fillRect/>
          </a:stretch>
        </p:blipFill>
        <p:spPr bwMode="auto">
          <a:xfrm>
            <a:off x="2411413" y="1608138"/>
            <a:ext cx="4097337" cy="500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p:txBody>
          <a:bodyPr/>
          <a:lstStyle/>
          <a:p>
            <a:r>
              <a:rPr lang="en-US" altLang="en-US"/>
              <a:t>Conclusion:  If public goods are to be produced, the government must do it.</a:t>
            </a:r>
          </a:p>
        </p:txBody>
      </p:sp>
      <p:sp>
        <p:nvSpPr>
          <p:cNvPr id="48131" name="Rectangle 3"/>
          <p:cNvSpPr>
            <a:spLocks noGrp="1" noChangeArrowheads="1"/>
          </p:cNvSpPr>
          <p:nvPr>
            <p:ph type="title"/>
          </p:nvPr>
        </p:nvSpPr>
        <p:spPr/>
        <p:txBody>
          <a:bodyPr/>
          <a:lstStyle/>
          <a:p>
            <a:r>
              <a:rPr lang="en-US" altLang="en-US"/>
              <a:t>Provision of Public Goods</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Measuring Market Power: Concentration</a:t>
            </a:r>
          </a:p>
        </p:txBody>
      </p:sp>
      <p:sp>
        <p:nvSpPr>
          <p:cNvPr id="114691" name="Rectangle 3"/>
          <p:cNvSpPr>
            <a:spLocks noGrp="1" noChangeArrowheads="1"/>
          </p:cNvSpPr>
          <p:nvPr>
            <p:ph type="body" idx="1"/>
          </p:nvPr>
        </p:nvSpPr>
        <p:spPr/>
        <p:txBody>
          <a:bodyPr/>
          <a:lstStyle/>
          <a:p>
            <a:r>
              <a:rPr lang="en-US" altLang="en-US">
                <a:solidFill>
                  <a:srgbClr val="365B98"/>
                </a:solidFill>
              </a:rPr>
              <a:t>Concentration: Definition and Measurement</a:t>
            </a:r>
            <a:endParaRPr lang="en-US" altLang="en-US"/>
          </a:p>
          <a:p>
            <a:pPr lvl="1"/>
            <a:r>
              <a:rPr lang="en-US" altLang="en-US"/>
              <a:t>Three conclusions are widely accepted:</a:t>
            </a:r>
          </a:p>
          <a:p>
            <a:pPr lvl="2"/>
            <a:r>
              <a:rPr lang="en-US" altLang="en-US"/>
              <a:t>If an industry has a very low concentration ratio, then its firms are very unlikely to have any market power either before or after the rise in concentration.</a:t>
            </a:r>
          </a:p>
          <a:p>
            <a:pPr lvl="2"/>
            <a:r>
              <a:rPr lang="en-US" altLang="en-US"/>
              <a:t>If circumstances in the industry are favorable for successful price collusion, a rise in concentration will facilitate market power.</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Measuring Market Power: Concentration</a:t>
            </a:r>
          </a:p>
        </p:txBody>
      </p:sp>
      <p:sp>
        <p:nvSpPr>
          <p:cNvPr id="115715" name="Rectangle 3"/>
          <p:cNvSpPr>
            <a:spLocks noGrp="1" noChangeArrowheads="1"/>
          </p:cNvSpPr>
          <p:nvPr>
            <p:ph type="body" idx="1"/>
          </p:nvPr>
        </p:nvSpPr>
        <p:spPr/>
        <p:txBody>
          <a:bodyPr/>
          <a:lstStyle/>
          <a:p>
            <a:r>
              <a:rPr lang="en-US" altLang="en-US">
                <a:solidFill>
                  <a:srgbClr val="365B98"/>
                </a:solidFill>
              </a:rPr>
              <a:t>Concentration: Definition and Measure</a:t>
            </a:r>
          </a:p>
          <a:p>
            <a:pPr lvl="1"/>
            <a:r>
              <a:rPr lang="en-US" altLang="en-US"/>
              <a:t>Three conclusions are widely accepted (cont’d):</a:t>
            </a:r>
          </a:p>
          <a:p>
            <a:pPr lvl="2"/>
            <a:r>
              <a:rPr lang="en-US" altLang="en-US"/>
              <a:t>Where the market is highly contestable, market power will not be enhanced because an excessive price will attract new entrants who will soon force the price down.</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Measuring Market Power: Concentration</a:t>
            </a:r>
          </a:p>
        </p:txBody>
      </p:sp>
      <p:sp>
        <p:nvSpPr>
          <p:cNvPr id="116739" name="Rectangle 3"/>
          <p:cNvSpPr>
            <a:spLocks noGrp="1" noChangeArrowheads="1"/>
          </p:cNvSpPr>
          <p:nvPr>
            <p:ph type="body" idx="1"/>
          </p:nvPr>
        </p:nvSpPr>
        <p:spPr/>
        <p:txBody>
          <a:bodyPr/>
          <a:lstStyle/>
          <a:p>
            <a:r>
              <a:rPr lang="en-US" altLang="en-US">
                <a:solidFill>
                  <a:srgbClr val="365B98"/>
                </a:solidFill>
              </a:rPr>
              <a:t>Evidence on Concentration in Reality</a:t>
            </a:r>
          </a:p>
          <a:p>
            <a:pPr lvl="1"/>
            <a:r>
              <a:rPr lang="en-US" altLang="en-US"/>
              <a:t>The concentration of industry has not increased in the United States in the twentieth century.</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8600" y="223838"/>
            <a:ext cx="8693150" cy="1143000"/>
          </a:xfrm>
        </p:spPr>
        <p:txBody>
          <a:bodyPr/>
          <a:lstStyle/>
          <a:p>
            <a:pPr indent="457200"/>
            <a:r>
              <a:rPr lang="en-US" altLang="en-US">
                <a:solidFill>
                  <a:srgbClr val="010000"/>
                </a:solidFill>
              </a:rPr>
              <a:t>The Trend in Concentration in Manufacturing </a:t>
            </a:r>
            <a:endParaRPr lang="en-US" altLang="en-US"/>
          </a:p>
        </p:txBody>
      </p:sp>
      <p:pic>
        <p:nvPicPr>
          <p:cNvPr id="117765" name="Picture 5"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l="6761" t="4691" b="4691"/>
          <a:stretch>
            <a:fillRect/>
          </a:stretch>
        </p:blipFill>
        <p:spPr bwMode="auto">
          <a:xfrm>
            <a:off x="3429000" y="1524000"/>
            <a:ext cx="2406650"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A Crucial Problem for Antitrust</a:t>
            </a:r>
          </a:p>
        </p:txBody>
      </p:sp>
      <p:sp>
        <p:nvSpPr>
          <p:cNvPr id="118787" name="Rectangle 3"/>
          <p:cNvSpPr>
            <a:spLocks noGrp="1" noChangeArrowheads="1"/>
          </p:cNvSpPr>
          <p:nvPr>
            <p:ph type="body" idx="1"/>
          </p:nvPr>
        </p:nvSpPr>
        <p:spPr/>
        <p:txBody>
          <a:bodyPr/>
          <a:lstStyle/>
          <a:p>
            <a:r>
              <a:rPr lang="en-US" altLang="en-US"/>
              <a:t>It is often a challenge for the antitrust authorities to distinguish between vigorous competition and acts that undermine competition and support monopoly power.</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Anti-Competitive Practices and Antitrust</a:t>
            </a:r>
          </a:p>
        </p:txBody>
      </p:sp>
      <p:sp>
        <p:nvSpPr>
          <p:cNvPr id="119811" name="Rectangle 3"/>
          <p:cNvSpPr>
            <a:spLocks noGrp="1" noChangeArrowheads="1"/>
          </p:cNvSpPr>
          <p:nvPr>
            <p:ph type="body" idx="1"/>
          </p:nvPr>
        </p:nvSpPr>
        <p:spPr/>
        <p:txBody>
          <a:bodyPr/>
          <a:lstStyle/>
          <a:p>
            <a:r>
              <a:rPr lang="en-US" altLang="en-US"/>
              <a:t>Predatory pricing  =  pricing that threatens to keep a competitor out of the market</a:t>
            </a:r>
          </a:p>
          <a:p>
            <a:pPr lvl="1"/>
            <a:r>
              <a:rPr lang="en-US" altLang="en-US"/>
              <a:t>One principle widely followed by the courts holds that prices are predatory only if they are below either marginal or average variable costs.</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a:t>Anti-Competitive Practices and Antitrust</a:t>
            </a:r>
          </a:p>
        </p:txBody>
      </p:sp>
      <p:sp>
        <p:nvSpPr>
          <p:cNvPr id="120835" name="Rectangle 3"/>
          <p:cNvSpPr>
            <a:spLocks noGrp="1" noChangeArrowheads="1"/>
          </p:cNvSpPr>
          <p:nvPr>
            <p:ph type="body" idx="1"/>
          </p:nvPr>
        </p:nvSpPr>
        <p:spPr/>
        <p:txBody>
          <a:bodyPr/>
          <a:lstStyle/>
          <a:p>
            <a:r>
              <a:rPr lang="en-US" altLang="en-US"/>
              <a:t>Even in cases where prices are below MC or AVC, predatory only under two conditions:</a:t>
            </a:r>
          </a:p>
          <a:p>
            <a:pPr lvl="1"/>
            <a:r>
              <a:rPr lang="en-US" altLang="en-US"/>
              <a:t>If evidence that the low price would have been profitable only if it succeeded in destroying a rival or in keeping it out of the market.</a:t>
            </a:r>
          </a:p>
          <a:p>
            <a:pPr lvl="1"/>
            <a:r>
              <a:rPr lang="en-US" altLang="en-US"/>
              <a:t>If a real probability that the allegedly predatory firm could raise prices to monopoly levels after the rival was driven out.</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a:t>Anti-Competitive Practices and Antitrust</a:t>
            </a:r>
          </a:p>
        </p:txBody>
      </p:sp>
      <p:sp>
        <p:nvSpPr>
          <p:cNvPr id="121859" name="Rectangle 3"/>
          <p:cNvSpPr>
            <a:spLocks noGrp="1" noChangeArrowheads="1"/>
          </p:cNvSpPr>
          <p:nvPr>
            <p:ph type="body" idx="1"/>
          </p:nvPr>
        </p:nvSpPr>
        <p:spPr/>
        <p:txBody>
          <a:bodyPr/>
          <a:lstStyle/>
          <a:p>
            <a:r>
              <a:rPr lang="en-US" altLang="en-US"/>
              <a:t>There have been many predatory pricing cases, but few convictions.</a:t>
            </a: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Microsoft: Bottlenecks, Bundling, &amp; Network Extern.</a:t>
            </a:r>
          </a:p>
        </p:txBody>
      </p:sp>
      <p:sp>
        <p:nvSpPr>
          <p:cNvPr id="122883" name="Rectangle 3"/>
          <p:cNvSpPr>
            <a:spLocks noGrp="1" noChangeArrowheads="1"/>
          </p:cNvSpPr>
          <p:nvPr>
            <p:ph type="body" idx="1"/>
          </p:nvPr>
        </p:nvSpPr>
        <p:spPr/>
        <p:txBody>
          <a:bodyPr/>
          <a:lstStyle/>
          <a:p>
            <a:r>
              <a:rPr lang="en-US" altLang="en-US"/>
              <a:t>Bottlenecks</a:t>
            </a:r>
          </a:p>
          <a:p>
            <a:pPr lvl="1"/>
            <a:r>
              <a:rPr lang="en-US" altLang="en-US"/>
              <a:t>MS Windows, an operating system that runs about 90 percent of all personal computers, is a prime example of a bottleneck. </a:t>
            </a:r>
          </a:p>
          <a:p>
            <a:pPr lvl="2"/>
            <a:r>
              <a:rPr lang="en-US" altLang="en-US"/>
              <a:t>Microsoft itself supplies not only Windows, but also many applications. </a:t>
            </a:r>
          </a:p>
          <a:p>
            <a:pPr lvl="1"/>
            <a:r>
              <a:rPr lang="en-US" altLang="en-US"/>
              <a:t>The worry is that Microsoft will use Windows in a way that favors its own programs and handicaps competing programs.</a:t>
            </a: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Microsoft: Bottlenecks, Bundling, &amp; Network Extern.</a:t>
            </a:r>
          </a:p>
        </p:txBody>
      </p:sp>
      <p:sp>
        <p:nvSpPr>
          <p:cNvPr id="123907" name="Rectangle 3"/>
          <p:cNvSpPr>
            <a:spLocks noGrp="1" noChangeArrowheads="1"/>
          </p:cNvSpPr>
          <p:nvPr>
            <p:ph type="body" idx="1"/>
          </p:nvPr>
        </p:nvSpPr>
        <p:spPr/>
        <p:txBody>
          <a:bodyPr/>
          <a:lstStyle/>
          <a:p>
            <a:r>
              <a:rPr lang="en-US" altLang="en-US"/>
              <a:t>Bundling</a:t>
            </a:r>
          </a:p>
          <a:p>
            <a:pPr lvl="1">
              <a:lnSpc>
                <a:spcPct val="90000"/>
              </a:lnSpc>
            </a:pPr>
            <a:r>
              <a:rPr lang="en-US" altLang="en-US"/>
              <a:t>Computer manufacturers receive a discount if they buy a bundle of Microsoft programs, not just Windows alone. </a:t>
            </a:r>
          </a:p>
          <a:p>
            <a:pPr lvl="2">
              <a:lnSpc>
                <a:spcPct val="90000"/>
              </a:lnSpc>
            </a:pPr>
            <a:r>
              <a:rPr lang="en-US" altLang="en-US"/>
              <a:t>This means that rival producers of applications have a price disadvantage in selling their products to PC owners. </a:t>
            </a:r>
          </a:p>
          <a:p>
            <a:pPr lvl="1">
              <a:lnSpc>
                <a:spcPct val="90000"/>
              </a:lnSpc>
            </a:pPr>
            <a:r>
              <a:rPr lang="en-US" altLang="en-US"/>
              <a:t>The question: is Microsoft’s low bundle price legitimate or constitutes a case of predatory pricing to destroy competitors.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p:txBody>
          <a:bodyPr/>
          <a:lstStyle/>
          <a:p>
            <a:r>
              <a:rPr lang="en-US" altLang="en-US"/>
              <a:t>A production possibilities frontier can be used to analyze the allocation of resources between the present and the future.</a:t>
            </a:r>
          </a:p>
        </p:txBody>
      </p:sp>
      <p:sp>
        <p:nvSpPr>
          <p:cNvPr id="49155" name="Rectangle 3"/>
          <p:cNvSpPr>
            <a:spLocks noGrp="1" noChangeArrowheads="1"/>
          </p:cNvSpPr>
          <p:nvPr>
            <p:ph type="title"/>
          </p:nvPr>
        </p:nvSpPr>
        <p:spPr/>
        <p:txBody>
          <a:bodyPr/>
          <a:lstStyle/>
          <a:p>
            <a:r>
              <a:rPr lang="en-US" altLang="en-US"/>
              <a:t>Allocation of Resources </a:t>
            </a:r>
            <a:br>
              <a:rPr lang="en-US" altLang="en-US"/>
            </a:br>
            <a:r>
              <a:rPr lang="en-US" altLang="en-US"/>
              <a:t>Between Present and Future</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Mergers and Competition</a:t>
            </a:r>
          </a:p>
        </p:txBody>
      </p:sp>
      <p:sp>
        <p:nvSpPr>
          <p:cNvPr id="124931" name="Rectangle 3"/>
          <p:cNvSpPr>
            <a:spLocks noGrp="1" noChangeArrowheads="1"/>
          </p:cNvSpPr>
          <p:nvPr>
            <p:ph type="body" idx="1"/>
          </p:nvPr>
        </p:nvSpPr>
        <p:spPr/>
        <p:txBody>
          <a:bodyPr/>
          <a:lstStyle/>
          <a:p>
            <a:r>
              <a:rPr lang="en-US" altLang="en-US">
                <a:solidFill>
                  <a:srgbClr val="365B98"/>
                </a:solidFill>
              </a:rPr>
              <a:t>Are Mergers Anti-Competitive?</a:t>
            </a:r>
            <a:r>
              <a:rPr lang="en-US" altLang="en-US"/>
              <a:t>                       </a:t>
            </a:r>
          </a:p>
          <a:p>
            <a:pPr lvl="1"/>
            <a:r>
              <a:rPr lang="en-US" altLang="en-US"/>
              <a:t>Mergers sometimes reduce competition, particularly in markets that are not contestable.</a:t>
            </a:r>
          </a:p>
          <a:p>
            <a:pPr lvl="1"/>
            <a:r>
              <a:rPr lang="en-US" altLang="en-US"/>
              <a:t>However, where there is reason to believe that mergers will not reduce competition, mergers may lead to greater efficiency.</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a:t>Mergers and Competition</a:t>
            </a:r>
          </a:p>
        </p:txBody>
      </p:sp>
      <p:sp>
        <p:nvSpPr>
          <p:cNvPr id="125955" name="Rectangle 3"/>
          <p:cNvSpPr>
            <a:spLocks noGrp="1" noChangeArrowheads="1"/>
          </p:cNvSpPr>
          <p:nvPr>
            <p:ph type="body" idx="1"/>
          </p:nvPr>
        </p:nvSpPr>
        <p:spPr/>
        <p:txBody>
          <a:bodyPr/>
          <a:lstStyle/>
          <a:p>
            <a:r>
              <a:rPr lang="en-US" altLang="en-US">
                <a:solidFill>
                  <a:srgbClr val="365B98"/>
                </a:solidFill>
              </a:rPr>
              <a:t>Do Mergers Improve Performance?</a:t>
            </a:r>
            <a:r>
              <a:rPr lang="en-US" altLang="en-US"/>
              <a:t>                        </a:t>
            </a:r>
          </a:p>
          <a:p>
            <a:pPr lvl="1"/>
            <a:r>
              <a:rPr lang="en-US" altLang="en-US"/>
              <a:t>The evidence here is mixed. </a:t>
            </a:r>
          </a:p>
          <a:p>
            <a:pPr lvl="1"/>
            <a:r>
              <a:rPr lang="en-US" altLang="en-US"/>
              <a:t>Several mergers have been disappointing and brought limited cost savings. </a:t>
            </a:r>
          </a:p>
          <a:p>
            <a:pPr lvl="1"/>
            <a:r>
              <a:rPr lang="en-US" altLang="en-US"/>
              <a:t>Still, a number of recent studies of merger activity during the 1980s has reported significant productivity.</a:t>
            </a: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Use of Antitrust Laws to Prevent Competition</a:t>
            </a:r>
          </a:p>
        </p:txBody>
      </p:sp>
      <p:sp>
        <p:nvSpPr>
          <p:cNvPr id="126979" name="Rectangle 3"/>
          <p:cNvSpPr>
            <a:spLocks noGrp="1" noChangeArrowheads="1"/>
          </p:cNvSpPr>
          <p:nvPr>
            <p:ph type="body" idx="1"/>
          </p:nvPr>
        </p:nvSpPr>
        <p:spPr/>
        <p:txBody>
          <a:bodyPr/>
          <a:lstStyle/>
          <a:p>
            <a:r>
              <a:rPr lang="en-US" altLang="en-US"/>
              <a:t>A serious concern is the potential misuse of the antitrust laws to prevent competition.</a:t>
            </a:r>
          </a:p>
          <a:p>
            <a:r>
              <a:rPr lang="en-US" altLang="en-US"/>
              <a:t>Firms that try to protect themselves in this way always claim that their rivals have not achieved success through superior ability but, rather, by means that they call “monopolization.”</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a:t>Use of Antitrust Laws to Prevent Competition</a:t>
            </a:r>
          </a:p>
        </p:txBody>
      </p:sp>
      <p:sp>
        <p:nvSpPr>
          <p:cNvPr id="128003" name="Rectangle 3"/>
          <p:cNvSpPr>
            <a:spLocks noGrp="1" noChangeArrowheads="1"/>
          </p:cNvSpPr>
          <p:nvPr>
            <p:ph type="body" idx="1"/>
          </p:nvPr>
        </p:nvSpPr>
        <p:spPr/>
        <p:txBody>
          <a:bodyPr/>
          <a:lstStyle/>
          <a:p>
            <a:r>
              <a:rPr lang="en-US" altLang="en-US"/>
              <a:t>Various steps have been suggested to deal with the misuse of U.S. antitrust laws: </a:t>
            </a:r>
          </a:p>
          <a:p>
            <a:pPr lvl="1"/>
            <a:r>
              <a:rPr lang="en-US" altLang="en-US"/>
              <a:t>Implementation of a “loser pays the legal costs” rule</a:t>
            </a:r>
          </a:p>
          <a:p>
            <a:pPr lvl="1"/>
            <a:r>
              <a:rPr lang="en-US" altLang="en-US"/>
              <a:t>Prescreening of suits by a government agency</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Use of Antitrust Laws to Prevent Competition</a:t>
            </a:r>
          </a:p>
        </p:txBody>
      </p:sp>
      <p:sp>
        <p:nvSpPr>
          <p:cNvPr id="129027" name="Rectangle 3"/>
          <p:cNvSpPr>
            <a:spLocks noGrp="1" noChangeArrowheads="1"/>
          </p:cNvSpPr>
          <p:nvPr>
            <p:ph type="body" idx="1"/>
          </p:nvPr>
        </p:nvSpPr>
        <p:spPr/>
        <p:txBody>
          <a:bodyPr/>
          <a:lstStyle/>
          <a:p>
            <a:r>
              <a:rPr lang="en-US" altLang="en-US"/>
              <a:t>Anything that restricts anti-competitive, private antitrust suits will almost certainly also inhibit legitimate attempts by individual firms to defend themselves from genuine acts of monopolization by rival enterprises.</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a:t>Concluding Observations</a:t>
            </a:r>
          </a:p>
        </p:txBody>
      </p:sp>
      <p:sp>
        <p:nvSpPr>
          <p:cNvPr id="130051" name="Rectangle 3"/>
          <p:cNvSpPr>
            <a:spLocks noGrp="1" noChangeArrowheads="1"/>
          </p:cNvSpPr>
          <p:nvPr>
            <p:ph type="body" idx="1"/>
          </p:nvPr>
        </p:nvSpPr>
        <p:spPr/>
        <p:txBody>
          <a:bodyPr/>
          <a:lstStyle/>
          <a:p>
            <a:r>
              <a:rPr lang="en-US" altLang="en-US"/>
              <a:t>Most economists believe that by the 1970s government intervention had clearly gone too far in some respects and that deregulation was, thus, in the public interest. </a:t>
            </a:r>
          </a:p>
          <a:p>
            <a:r>
              <a:rPr lang="en-US" altLang="en-US"/>
              <a:t>However, the general issue is still open to considerable debate.</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1882775" y="69850"/>
            <a:ext cx="7123113"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90488" tIns="44450" rIns="90488" bIns="44450">
            <a:spAutoFit/>
          </a:bodyPr>
          <a:lstStyle/>
          <a:p>
            <a:pPr eaLnBrk="0" hangingPunct="0"/>
            <a:r>
              <a:rPr lang="en-US" altLang="en-US" sz="4800" b="1">
                <a:solidFill>
                  <a:srgbClr val="000099"/>
                </a:solidFill>
                <a:latin typeface="Times New Roman" panose="02020603050405020304" pitchFamily="18" charset="0"/>
              </a:rPr>
              <a:t>THE ANTITRUST LAWS</a:t>
            </a:r>
          </a:p>
        </p:txBody>
      </p:sp>
      <p:sp>
        <p:nvSpPr>
          <p:cNvPr id="227331" name="Rectangle 3"/>
          <p:cNvSpPr>
            <a:spLocks noChangeArrowheads="1"/>
          </p:cNvSpPr>
          <p:nvPr/>
        </p:nvSpPr>
        <p:spPr bwMode="auto">
          <a:xfrm>
            <a:off x="1933575" y="798513"/>
            <a:ext cx="7040563"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lvl1pPr marL="338138" indent="-338138">
              <a:defRPr>
                <a:solidFill>
                  <a:schemeClr val="tx1"/>
                </a:solidFill>
                <a:latin typeface="Arial" panose="020B0604020202020204" pitchFamily="34" charset="0"/>
              </a:defRPr>
            </a:lvl1pPr>
            <a:lvl2pPr marL="5651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4400" b="1">
                <a:solidFill>
                  <a:srgbClr val="CC0000"/>
                </a:solidFill>
                <a:latin typeface="Times New Roman" panose="02020603050405020304" pitchFamily="18" charset="0"/>
              </a:rPr>
              <a:t>Sherman Act of 1890</a:t>
            </a:r>
          </a:p>
          <a:p>
            <a:pPr eaLnBrk="0" hangingPunct="0">
              <a:buFontTx/>
              <a:buChar char="•"/>
            </a:pPr>
            <a:r>
              <a:rPr lang="en-US" altLang="en-US" sz="3600" b="1">
                <a:latin typeface="Times New Roman" panose="02020603050405020304" pitchFamily="18" charset="0"/>
              </a:rPr>
              <a:t>Section 1 - Restraint of Trade</a:t>
            </a:r>
          </a:p>
          <a:p>
            <a:pPr eaLnBrk="0" hangingPunct="0">
              <a:buFontTx/>
              <a:buChar char="•"/>
            </a:pPr>
            <a:r>
              <a:rPr lang="en-US" altLang="en-US" sz="3600" b="1">
                <a:latin typeface="Times New Roman" panose="02020603050405020304" pitchFamily="18" charset="0"/>
              </a:rPr>
              <a:t>Section 2 – Monopolization</a:t>
            </a:r>
          </a:p>
          <a:p>
            <a:pPr eaLnBrk="0" hangingPunct="0">
              <a:buFontTx/>
              <a:buChar char="•"/>
            </a:pPr>
            <a:r>
              <a:rPr lang="en-US" altLang="en-US" sz="3600" b="1">
                <a:latin typeface="Times New Roman" panose="02020603050405020304" pitchFamily="18" charset="0"/>
              </a:rPr>
              <a:t>Treble Damages</a:t>
            </a:r>
          </a:p>
          <a:p>
            <a:pPr eaLnBrk="0" hangingPunct="0"/>
            <a:r>
              <a:rPr lang="en-US" altLang="en-US" sz="4400" b="1">
                <a:solidFill>
                  <a:srgbClr val="CC0000"/>
                </a:solidFill>
                <a:latin typeface="Times New Roman" panose="02020603050405020304" pitchFamily="18" charset="0"/>
              </a:rPr>
              <a:t>Clayton Act of 1914</a:t>
            </a:r>
          </a:p>
          <a:p>
            <a:pPr eaLnBrk="0" hangingPunct="0">
              <a:buFontTx/>
              <a:buChar char="•"/>
            </a:pPr>
            <a:r>
              <a:rPr lang="en-US" altLang="en-US" sz="3600" b="1">
                <a:latin typeface="Times New Roman" panose="02020603050405020304" pitchFamily="18" charset="0"/>
              </a:rPr>
              <a:t>Section 2 - Price Discrimination</a:t>
            </a:r>
          </a:p>
          <a:p>
            <a:pPr eaLnBrk="0" hangingPunct="0">
              <a:buFontTx/>
              <a:buChar char="•"/>
            </a:pPr>
            <a:r>
              <a:rPr lang="en-US" altLang="en-US" sz="3600" b="1">
                <a:latin typeface="Times New Roman" panose="02020603050405020304" pitchFamily="18" charset="0"/>
              </a:rPr>
              <a:t>Section 3 - Tying Contracts</a:t>
            </a:r>
          </a:p>
          <a:p>
            <a:pPr eaLnBrk="0" hangingPunct="0">
              <a:buFontTx/>
              <a:buChar char="•"/>
            </a:pPr>
            <a:r>
              <a:rPr lang="en-US" altLang="en-US" sz="3600" b="1">
                <a:latin typeface="Times New Roman" panose="02020603050405020304" pitchFamily="18" charset="0"/>
              </a:rPr>
              <a:t>Section 7 – Stock Ownership</a:t>
            </a:r>
          </a:p>
          <a:p>
            <a:pPr eaLnBrk="0" hangingPunct="0">
              <a:buFontTx/>
              <a:buChar char="•"/>
            </a:pPr>
            <a:r>
              <a:rPr lang="en-US" altLang="en-US" sz="3600" b="1">
                <a:latin typeface="Times New Roman" panose="02020603050405020304" pitchFamily="18" charset="0"/>
              </a:rPr>
              <a:t>Section 8 – </a:t>
            </a:r>
            <a:r>
              <a:rPr lang="en-US" altLang="en-US" sz="3100" b="1">
                <a:latin typeface="Times New Roman" panose="02020603050405020304" pitchFamily="18" charset="0"/>
              </a:rPr>
              <a:t>Interlocking Directorates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wipe(left)">
                                      <p:cBhvr>
                                        <p:cTn id="22" dur="500"/>
                                        <p:tgtEl>
                                          <p:spTgt spid="2273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wipe(left)">
                                      <p:cBhvr>
                                        <p:cTn id="27" dur="500"/>
                                        <p:tgtEl>
                                          <p:spTgt spid="2273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wipe(left)">
                                      <p:cBhvr>
                                        <p:cTn id="32" dur="500"/>
                                        <p:tgtEl>
                                          <p:spTgt spid="2273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7331">
                                            <p:txEl>
                                              <p:pRg st="6" end="6"/>
                                            </p:txEl>
                                          </p:spTgt>
                                        </p:tgtEl>
                                        <p:attrNameLst>
                                          <p:attrName>style.visibility</p:attrName>
                                        </p:attrNameLst>
                                      </p:cBhvr>
                                      <p:to>
                                        <p:strVal val="visible"/>
                                      </p:to>
                                    </p:set>
                                    <p:animEffect transition="in" filter="wipe(left)">
                                      <p:cBhvr>
                                        <p:cTn id="37" dur="500"/>
                                        <p:tgtEl>
                                          <p:spTgt spid="2273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wipe(left)">
                                      <p:cBhvr>
                                        <p:cTn id="42" dur="500"/>
                                        <p:tgtEl>
                                          <p:spTgt spid="2273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7331">
                                            <p:txEl>
                                              <p:pRg st="8" end="8"/>
                                            </p:txEl>
                                          </p:spTgt>
                                        </p:tgtEl>
                                        <p:attrNameLst>
                                          <p:attrName>style.visibility</p:attrName>
                                        </p:attrNameLst>
                                      </p:cBhvr>
                                      <p:to>
                                        <p:strVal val="visible"/>
                                      </p:to>
                                    </p:set>
                                    <p:animEffect transition="in" filter="wipe(left)">
                                      <p:cBhvr>
                                        <p:cTn id="47" dur="500"/>
                                        <p:tgtEl>
                                          <p:spTgt spid="2273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1882775" y="69850"/>
            <a:ext cx="7123113"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90488" tIns="44450" rIns="90488" bIns="44450">
            <a:spAutoFit/>
          </a:bodyPr>
          <a:lstStyle/>
          <a:p>
            <a:pPr eaLnBrk="0" hangingPunct="0"/>
            <a:r>
              <a:rPr lang="en-US" altLang="en-US" sz="4800" b="1">
                <a:solidFill>
                  <a:srgbClr val="000099"/>
                </a:solidFill>
                <a:latin typeface="Times New Roman" panose="02020603050405020304" pitchFamily="18" charset="0"/>
              </a:rPr>
              <a:t>THE ANTITRUST LAWS</a:t>
            </a:r>
          </a:p>
        </p:txBody>
      </p:sp>
      <p:sp>
        <p:nvSpPr>
          <p:cNvPr id="228355" name="Rectangle 3"/>
          <p:cNvSpPr>
            <a:spLocks noChangeArrowheads="1"/>
          </p:cNvSpPr>
          <p:nvPr/>
        </p:nvSpPr>
        <p:spPr bwMode="auto">
          <a:xfrm>
            <a:off x="1933575" y="735013"/>
            <a:ext cx="70405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lvl1pPr marL="338138" indent="-338138">
              <a:defRPr>
                <a:solidFill>
                  <a:schemeClr val="tx1"/>
                </a:solidFill>
                <a:latin typeface="Arial" panose="020B0604020202020204" pitchFamily="34" charset="0"/>
              </a:defRPr>
            </a:lvl1pPr>
            <a:lvl2pPr marL="5651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4400" b="1">
                <a:solidFill>
                  <a:srgbClr val="CC0000"/>
                </a:solidFill>
                <a:latin typeface="Times New Roman" panose="02020603050405020304" pitchFamily="18" charset="0"/>
              </a:rPr>
              <a:t>Federal Trade Commission Act of 1914</a:t>
            </a:r>
          </a:p>
          <a:p>
            <a:pPr eaLnBrk="0" hangingPunct="0">
              <a:buFontTx/>
              <a:buChar char="•"/>
            </a:pPr>
            <a:r>
              <a:rPr lang="en-US" altLang="en-US" sz="3600" b="1">
                <a:latin typeface="Times New Roman" panose="02020603050405020304" pitchFamily="18" charset="0"/>
              </a:rPr>
              <a:t>Established FTC</a:t>
            </a:r>
          </a:p>
          <a:p>
            <a:pPr eaLnBrk="0" hangingPunct="0">
              <a:buFontTx/>
              <a:buChar char="•"/>
            </a:pPr>
            <a:r>
              <a:rPr lang="en-US" altLang="en-US" sz="3600" b="1">
                <a:latin typeface="Times New Roman" panose="02020603050405020304" pitchFamily="18" charset="0"/>
              </a:rPr>
              <a:t>Holds Hearings on Complaints</a:t>
            </a:r>
          </a:p>
          <a:p>
            <a:pPr eaLnBrk="0" hangingPunct="0">
              <a:buFontTx/>
              <a:buChar char="•"/>
            </a:pPr>
            <a:r>
              <a:rPr lang="en-US" altLang="en-US" sz="3600" b="1">
                <a:latin typeface="Times New Roman" panose="02020603050405020304" pitchFamily="18" charset="0"/>
              </a:rPr>
              <a:t>Seeks Cease-and-Desist Orders</a:t>
            </a:r>
          </a:p>
          <a:p>
            <a:pPr eaLnBrk="0" hangingPunct="0"/>
            <a:r>
              <a:rPr lang="en-US" altLang="en-US" sz="4400" b="1">
                <a:solidFill>
                  <a:srgbClr val="CC0000"/>
                </a:solidFill>
                <a:latin typeface="Times New Roman" panose="02020603050405020304" pitchFamily="18" charset="0"/>
              </a:rPr>
              <a:t>Wheeler-Lea Act of 1938</a:t>
            </a:r>
          </a:p>
          <a:p>
            <a:pPr eaLnBrk="0" hangingPunct="0">
              <a:buFontTx/>
              <a:buChar char="•"/>
            </a:pPr>
            <a:r>
              <a:rPr lang="en-US" altLang="en-US" sz="3600" b="1">
                <a:latin typeface="Times New Roman" panose="02020603050405020304" pitchFamily="18" charset="0"/>
              </a:rPr>
              <a:t>Policing Deceptive Practices</a:t>
            </a:r>
          </a:p>
          <a:p>
            <a:pPr eaLnBrk="0" hangingPunct="0">
              <a:buFontTx/>
              <a:buChar char="•"/>
            </a:pPr>
            <a:r>
              <a:rPr lang="en-US" altLang="en-US" sz="3600" b="1">
                <a:latin typeface="Times New Roman" panose="02020603050405020304" pitchFamily="18" charset="0"/>
              </a:rPr>
              <a:t>False Advertising</a:t>
            </a:r>
          </a:p>
          <a:p>
            <a:pPr eaLnBrk="0" hangingPunct="0">
              <a:buFontTx/>
              <a:buChar char="•"/>
            </a:pPr>
            <a:r>
              <a:rPr lang="en-US" altLang="en-US" sz="3600" b="1">
                <a:latin typeface="Times New Roman" panose="02020603050405020304" pitchFamily="18" charset="0"/>
              </a:rPr>
              <a:t>Misleading Representation of Products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wipe(left)">
                                      <p:cBhvr>
                                        <p:cTn id="7" dur="500"/>
                                        <p:tgtEl>
                                          <p:spTgt spid="228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wipe(left)">
                                      <p:cBhvr>
                                        <p:cTn id="12" dur="500"/>
                                        <p:tgtEl>
                                          <p:spTgt spid="228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wipe(left)">
                                      <p:cBhvr>
                                        <p:cTn id="17" dur="500"/>
                                        <p:tgtEl>
                                          <p:spTgt spid="228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8355">
                                            <p:txEl>
                                              <p:pRg st="3" end="3"/>
                                            </p:txEl>
                                          </p:spTgt>
                                        </p:tgtEl>
                                        <p:attrNameLst>
                                          <p:attrName>style.visibility</p:attrName>
                                        </p:attrNameLst>
                                      </p:cBhvr>
                                      <p:to>
                                        <p:strVal val="visible"/>
                                      </p:to>
                                    </p:set>
                                    <p:animEffect transition="in" filter="wipe(left)">
                                      <p:cBhvr>
                                        <p:cTn id="22" dur="500"/>
                                        <p:tgtEl>
                                          <p:spTgt spid="228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8355">
                                            <p:txEl>
                                              <p:pRg st="4" end="4"/>
                                            </p:txEl>
                                          </p:spTgt>
                                        </p:tgtEl>
                                        <p:attrNameLst>
                                          <p:attrName>style.visibility</p:attrName>
                                        </p:attrNameLst>
                                      </p:cBhvr>
                                      <p:to>
                                        <p:strVal val="visible"/>
                                      </p:to>
                                    </p:set>
                                    <p:animEffect transition="in" filter="wipe(left)">
                                      <p:cBhvr>
                                        <p:cTn id="27" dur="500"/>
                                        <p:tgtEl>
                                          <p:spTgt spid="228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8355">
                                            <p:txEl>
                                              <p:pRg st="5" end="5"/>
                                            </p:txEl>
                                          </p:spTgt>
                                        </p:tgtEl>
                                        <p:attrNameLst>
                                          <p:attrName>style.visibility</p:attrName>
                                        </p:attrNameLst>
                                      </p:cBhvr>
                                      <p:to>
                                        <p:strVal val="visible"/>
                                      </p:to>
                                    </p:set>
                                    <p:animEffect transition="in" filter="wipe(left)">
                                      <p:cBhvr>
                                        <p:cTn id="32" dur="500"/>
                                        <p:tgtEl>
                                          <p:spTgt spid="2283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8355">
                                            <p:txEl>
                                              <p:pRg st="6" end="6"/>
                                            </p:txEl>
                                          </p:spTgt>
                                        </p:tgtEl>
                                        <p:attrNameLst>
                                          <p:attrName>style.visibility</p:attrName>
                                        </p:attrNameLst>
                                      </p:cBhvr>
                                      <p:to>
                                        <p:strVal val="visible"/>
                                      </p:to>
                                    </p:set>
                                    <p:animEffect transition="in" filter="wipe(left)">
                                      <p:cBhvr>
                                        <p:cTn id="37" dur="500"/>
                                        <p:tgtEl>
                                          <p:spTgt spid="2283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8355">
                                            <p:txEl>
                                              <p:pRg st="7" end="7"/>
                                            </p:txEl>
                                          </p:spTgt>
                                        </p:tgtEl>
                                        <p:attrNameLst>
                                          <p:attrName>style.visibility</p:attrName>
                                        </p:attrNameLst>
                                      </p:cBhvr>
                                      <p:to>
                                        <p:strVal val="visible"/>
                                      </p:to>
                                    </p:set>
                                    <p:animEffect transition="in" filter="wipe(left)">
                                      <p:cBhvr>
                                        <p:cTn id="42" dur="500"/>
                                        <p:tgtEl>
                                          <p:spTgt spid="2283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1882775" y="69850"/>
            <a:ext cx="7123113"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90488" tIns="44450" rIns="90488" bIns="44450">
            <a:spAutoFit/>
          </a:bodyPr>
          <a:lstStyle/>
          <a:p>
            <a:pPr eaLnBrk="0" hangingPunct="0"/>
            <a:r>
              <a:rPr lang="en-US" altLang="en-US" sz="4800" b="1">
                <a:solidFill>
                  <a:srgbClr val="000099"/>
                </a:solidFill>
                <a:latin typeface="Times New Roman" panose="02020603050405020304" pitchFamily="18" charset="0"/>
              </a:rPr>
              <a:t>THE ANTITRUST LAWS</a:t>
            </a:r>
          </a:p>
        </p:txBody>
      </p:sp>
      <p:sp>
        <p:nvSpPr>
          <p:cNvPr id="229379" name="Rectangle 3"/>
          <p:cNvSpPr>
            <a:spLocks noChangeArrowheads="1"/>
          </p:cNvSpPr>
          <p:nvPr/>
        </p:nvSpPr>
        <p:spPr bwMode="auto">
          <a:xfrm>
            <a:off x="1933575" y="668338"/>
            <a:ext cx="7040563"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lvl1pPr marL="338138" indent="-338138">
              <a:defRPr>
                <a:solidFill>
                  <a:schemeClr val="tx1"/>
                </a:solidFill>
                <a:latin typeface="Arial" panose="020B0604020202020204" pitchFamily="34" charset="0"/>
              </a:defRPr>
            </a:lvl1pPr>
            <a:lvl2pPr marL="5651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110000"/>
              </a:lnSpc>
            </a:pPr>
            <a:r>
              <a:rPr lang="en-US" altLang="en-US" sz="4400" b="1">
                <a:solidFill>
                  <a:srgbClr val="CC0000"/>
                </a:solidFill>
                <a:latin typeface="Times New Roman" panose="02020603050405020304" pitchFamily="18" charset="0"/>
              </a:rPr>
              <a:t>Celler-Kefauver Act of 1950</a:t>
            </a:r>
          </a:p>
          <a:p>
            <a:pPr eaLnBrk="0" hangingPunct="0">
              <a:lnSpc>
                <a:spcPct val="110000"/>
              </a:lnSpc>
              <a:buFontTx/>
              <a:buChar char="•"/>
            </a:pPr>
            <a:r>
              <a:rPr lang="en-US" altLang="en-US" sz="4400" b="1">
                <a:latin typeface="Times New Roman" panose="02020603050405020304" pitchFamily="18" charset="0"/>
              </a:rPr>
              <a:t>Strengthened Clayton Act Regarding Asset Ownership in Competing Firms</a:t>
            </a:r>
          </a:p>
          <a:p>
            <a:pPr eaLnBrk="0" hangingPunct="0">
              <a:lnSpc>
                <a:spcPct val="110000"/>
              </a:lnSpc>
              <a:buFontTx/>
              <a:buChar char="•"/>
            </a:pPr>
            <a:r>
              <a:rPr lang="en-US" altLang="en-US" sz="4400" b="1">
                <a:latin typeface="Times New Roman" panose="02020603050405020304" pitchFamily="18" charset="0"/>
              </a:rPr>
              <a:t>Anticompetitive Mergers Illegal No Matter How Accomplished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1882775" y="69850"/>
            <a:ext cx="7123113"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90488" tIns="44450" rIns="90488" bIns="44450">
            <a:spAutoFit/>
          </a:bodyPr>
          <a:lstStyle/>
          <a:p>
            <a:pPr eaLnBrk="0" hangingPunct="0"/>
            <a:r>
              <a:rPr lang="en-US" altLang="en-US" sz="4800" b="1">
                <a:solidFill>
                  <a:srgbClr val="000099"/>
                </a:solidFill>
                <a:latin typeface="Times New Roman" panose="02020603050405020304" pitchFamily="18" charset="0"/>
              </a:rPr>
              <a:t>THE ANTITRUST LAWS</a:t>
            </a:r>
          </a:p>
        </p:txBody>
      </p:sp>
      <p:sp>
        <p:nvSpPr>
          <p:cNvPr id="230403" name="Rectangle 3"/>
          <p:cNvSpPr>
            <a:spLocks noChangeArrowheads="1"/>
          </p:cNvSpPr>
          <p:nvPr/>
        </p:nvSpPr>
        <p:spPr bwMode="auto">
          <a:xfrm>
            <a:off x="1933575" y="747713"/>
            <a:ext cx="704056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lvl1pPr marL="338138" indent="-338138">
              <a:defRPr>
                <a:solidFill>
                  <a:schemeClr val="tx1"/>
                </a:solidFill>
                <a:latin typeface="Arial" panose="020B0604020202020204" pitchFamily="34" charset="0"/>
              </a:defRPr>
            </a:lvl1pPr>
            <a:lvl2pPr marL="5651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US" altLang="en-US" sz="5400" b="1">
                <a:solidFill>
                  <a:srgbClr val="CC0000"/>
                </a:solidFill>
                <a:latin typeface="Times New Roman" panose="02020603050405020304" pitchFamily="18" charset="0"/>
              </a:rPr>
              <a:t>Issues of Interpretation</a:t>
            </a:r>
          </a:p>
          <a:p>
            <a:pPr eaLnBrk="0" hangingPunct="0">
              <a:lnSpc>
                <a:spcPct val="90000"/>
              </a:lnSpc>
              <a:buFontTx/>
              <a:buChar char="•"/>
            </a:pPr>
            <a:r>
              <a:rPr lang="en-US" altLang="en-US" sz="4400" b="1">
                <a:solidFill>
                  <a:srgbClr val="CC0000"/>
                </a:solidFill>
                <a:latin typeface="Times New Roman" panose="02020603050405020304" pitchFamily="18" charset="0"/>
              </a:rPr>
              <a:t>Monopoly Behavior vs. Structure</a:t>
            </a:r>
          </a:p>
          <a:p>
            <a:pPr eaLnBrk="0" hangingPunct="0">
              <a:lnSpc>
                <a:spcPct val="90000"/>
              </a:lnSpc>
              <a:buFontTx/>
              <a:buChar char="•"/>
            </a:pPr>
            <a:r>
              <a:rPr lang="en-US" altLang="en-US" sz="4400" b="1">
                <a:solidFill>
                  <a:srgbClr val="CC0000"/>
                </a:solidFill>
                <a:latin typeface="Times New Roman" panose="02020603050405020304" pitchFamily="18" charset="0"/>
              </a:rPr>
              <a:t>Standard Oil Case - 1911</a:t>
            </a:r>
          </a:p>
          <a:p>
            <a:pPr eaLnBrk="0" hangingPunct="0">
              <a:lnSpc>
                <a:spcPct val="90000"/>
              </a:lnSpc>
              <a:buFontTx/>
              <a:buChar char="•"/>
            </a:pPr>
            <a:r>
              <a:rPr lang="en-US" altLang="en-US" sz="4400" b="1">
                <a:solidFill>
                  <a:srgbClr val="CC0000"/>
                </a:solidFill>
                <a:latin typeface="Times New Roman" panose="02020603050405020304" pitchFamily="18" charset="0"/>
              </a:rPr>
              <a:t>U.S. Steel Case – 1920 </a:t>
            </a:r>
          </a:p>
          <a:p>
            <a:pPr lvl="1" eaLnBrk="0" hangingPunct="0">
              <a:lnSpc>
                <a:spcPct val="90000"/>
              </a:lnSpc>
              <a:buFontTx/>
              <a:buChar char="•"/>
            </a:pPr>
            <a:r>
              <a:rPr lang="en-US" altLang="en-US" sz="4400" b="1">
                <a:solidFill>
                  <a:srgbClr val="CC0000"/>
                </a:solidFill>
                <a:latin typeface="Times New Roman" panose="02020603050405020304" pitchFamily="18" charset="0"/>
              </a:rPr>
              <a:t>Rule of Reason</a:t>
            </a:r>
          </a:p>
          <a:p>
            <a:pPr eaLnBrk="0" hangingPunct="0">
              <a:lnSpc>
                <a:spcPct val="90000"/>
              </a:lnSpc>
              <a:buFontTx/>
              <a:buChar char="•"/>
            </a:pPr>
            <a:r>
              <a:rPr lang="en-US" altLang="en-US" sz="4400" b="1">
                <a:solidFill>
                  <a:srgbClr val="CC0000"/>
                </a:solidFill>
                <a:latin typeface="Times New Roman" panose="02020603050405020304" pitchFamily="18" charset="0"/>
              </a:rPr>
              <a:t>Alcoa Case - 1945 </a:t>
            </a:r>
          </a:p>
          <a:p>
            <a:pPr eaLnBrk="0" hangingPunct="0">
              <a:lnSpc>
                <a:spcPct val="90000"/>
              </a:lnSpc>
            </a:pPr>
            <a:r>
              <a:rPr lang="en-US" altLang="en-US" sz="5400" b="1">
                <a:solidFill>
                  <a:srgbClr val="CC0000"/>
                </a:solidFill>
                <a:latin typeface="Times New Roman" panose="02020603050405020304" pitchFamily="18" charset="0"/>
              </a:rPr>
              <a:t>The Relevant Market</a:t>
            </a:r>
          </a:p>
          <a:p>
            <a:pPr eaLnBrk="0" hangingPunct="0">
              <a:lnSpc>
                <a:spcPct val="90000"/>
              </a:lnSpc>
              <a:buFontTx/>
              <a:buChar char="•"/>
            </a:pPr>
            <a:r>
              <a:rPr lang="en-US" altLang="en-US" sz="4400" b="1">
                <a:solidFill>
                  <a:srgbClr val="CC0000"/>
                </a:solidFill>
                <a:latin typeface="Times New Roman" panose="02020603050405020304" pitchFamily="18" charset="0"/>
              </a:rPr>
              <a:t>Du Pont Cellophane Case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wipe(left)">
                                      <p:cBhvr>
                                        <p:cTn id="7" dur="500"/>
                                        <p:tgtEl>
                                          <p:spTgt spid="230403">
                                            <p:txEl>
                                              <p:pRg st="0" end="0"/>
                                            </p:txEl>
                                          </p:spTgt>
                                        </p:tgtEl>
                                      </p:cBhvr>
                                    </p:animEffect>
                                  </p:childTnLst>
                                  <p:subTnLst>
                                    <p:animClr clrSpc="rgb" dir="cw">
                                      <p:cBhvr override="childStyle">
                                        <p:cTn dur="1" fill="hold" display="0" masterRel="nextClick" afterEffect="1"/>
                                        <p:tgtEl>
                                          <p:spTgt spid="230403">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wipe(left)">
                                      <p:cBhvr>
                                        <p:cTn id="12" dur="500"/>
                                        <p:tgtEl>
                                          <p:spTgt spid="230403">
                                            <p:txEl>
                                              <p:pRg st="1" end="1"/>
                                            </p:txEl>
                                          </p:spTgt>
                                        </p:tgtEl>
                                      </p:cBhvr>
                                    </p:animEffect>
                                  </p:childTnLst>
                                  <p:subTnLst>
                                    <p:animClr clrSpc="rgb" dir="cw">
                                      <p:cBhvr override="childStyle">
                                        <p:cTn dur="1" fill="hold" display="0" masterRel="nextClick" afterEffect="1"/>
                                        <p:tgtEl>
                                          <p:spTgt spid="230403">
                                            <p:txEl>
                                              <p:pRg st="1" end="1"/>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0403">
                                            <p:txEl>
                                              <p:pRg st="2" end="2"/>
                                            </p:txEl>
                                          </p:spTgt>
                                        </p:tgtEl>
                                        <p:attrNameLst>
                                          <p:attrName>style.visibility</p:attrName>
                                        </p:attrNameLst>
                                      </p:cBhvr>
                                      <p:to>
                                        <p:strVal val="visible"/>
                                      </p:to>
                                    </p:set>
                                    <p:animEffect transition="in" filter="wipe(left)">
                                      <p:cBhvr>
                                        <p:cTn id="17" dur="500"/>
                                        <p:tgtEl>
                                          <p:spTgt spid="230403">
                                            <p:txEl>
                                              <p:pRg st="2" end="2"/>
                                            </p:txEl>
                                          </p:spTgt>
                                        </p:tgtEl>
                                      </p:cBhvr>
                                    </p:animEffect>
                                  </p:childTnLst>
                                  <p:subTnLst>
                                    <p:animClr clrSpc="rgb" dir="cw">
                                      <p:cBhvr override="childStyle">
                                        <p:cTn dur="1" fill="hold" display="0" masterRel="nextClick" afterEffect="1"/>
                                        <p:tgtEl>
                                          <p:spTgt spid="230403">
                                            <p:txEl>
                                              <p:pRg st="2" end="2"/>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0403">
                                            <p:txEl>
                                              <p:pRg st="3" end="3"/>
                                            </p:txEl>
                                          </p:spTgt>
                                        </p:tgtEl>
                                        <p:attrNameLst>
                                          <p:attrName>style.visibility</p:attrName>
                                        </p:attrNameLst>
                                      </p:cBhvr>
                                      <p:to>
                                        <p:strVal val="visible"/>
                                      </p:to>
                                    </p:set>
                                    <p:animEffect transition="in" filter="wipe(left)">
                                      <p:cBhvr>
                                        <p:cTn id="22" dur="500"/>
                                        <p:tgtEl>
                                          <p:spTgt spid="230403">
                                            <p:txEl>
                                              <p:pRg st="3" end="3"/>
                                            </p:txEl>
                                          </p:spTgt>
                                        </p:tgtEl>
                                      </p:cBhvr>
                                    </p:animEffect>
                                  </p:childTnLst>
                                  <p:subTnLst>
                                    <p:animClr clrSpc="rgb" dir="cw">
                                      <p:cBhvr override="childStyle">
                                        <p:cTn dur="1" fill="hold" display="0" masterRel="nextClick" afterEffect="1"/>
                                        <p:tgtEl>
                                          <p:spTgt spid="230403">
                                            <p:txEl>
                                              <p:pRg st="3" end="3"/>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0403">
                                            <p:txEl>
                                              <p:pRg st="4" end="4"/>
                                            </p:txEl>
                                          </p:spTgt>
                                        </p:tgtEl>
                                        <p:attrNameLst>
                                          <p:attrName>style.visibility</p:attrName>
                                        </p:attrNameLst>
                                      </p:cBhvr>
                                      <p:to>
                                        <p:strVal val="visible"/>
                                      </p:to>
                                    </p:set>
                                    <p:animEffect transition="in" filter="wipe(left)">
                                      <p:cBhvr>
                                        <p:cTn id="27" dur="500"/>
                                        <p:tgtEl>
                                          <p:spTgt spid="230403">
                                            <p:txEl>
                                              <p:pRg st="4" end="4"/>
                                            </p:txEl>
                                          </p:spTgt>
                                        </p:tgtEl>
                                      </p:cBhvr>
                                    </p:animEffect>
                                  </p:childTnLst>
                                  <p:subTnLst>
                                    <p:animClr clrSpc="rgb" dir="cw">
                                      <p:cBhvr override="childStyle">
                                        <p:cTn dur="1" fill="hold" display="0" masterRel="nextClick" afterEffect="1"/>
                                        <p:tgtEl>
                                          <p:spTgt spid="230403">
                                            <p:txEl>
                                              <p:pRg st="4" end="4"/>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0403">
                                            <p:txEl>
                                              <p:pRg st="5" end="5"/>
                                            </p:txEl>
                                          </p:spTgt>
                                        </p:tgtEl>
                                        <p:attrNameLst>
                                          <p:attrName>style.visibility</p:attrName>
                                        </p:attrNameLst>
                                      </p:cBhvr>
                                      <p:to>
                                        <p:strVal val="visible"/>
                                      </p:to>
                                    </p:set>
                                    <p:animEffect transition="in" filter="wipe(left)">
                                      <p:cBhvr>
                                        <p:cTn id="32" dur="500"/>
                                        <p:tgtEl>
                                          <p:spTgt spid="230403">
                                            <p:txEl>
                                              <p:pRg st="5" end="5"/>
                                            </p:txEl>
                                          </p:spTgt>
                                        </p:tgtEl>
                                      </p:cBhvr>
                                    </p:animEffect>
                                  </p:childTnLst>
                                  <p:subTnLst>
                                    <p:animClr clrSpc="rgb" dir="cw">
                                      <p:cBhvr override="childStyle">
                                        <p:cTn dur="1" fill="hold" display="0" masterRel="nextClick" afterEffect="1"/>
                                        <p:tgtEl>
                                          <p:spTgt spid="230403">
                                            <p:txEl>
                                              <p:pRg st="5" end="5"/>
                                            </p:txEl>
                                          </p:spTgt>
                                        </p:tgtEl>
                                        <p:attrNameLst>
                                          <p:attrName>ppt_c</p:attrName>
                                        </p:attrNameLst>
                                      </p:cBhvr>
                                      <p:to>
                                        <a:schemeClr val="tx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0403">
                                            <p:txEl>
                                              <p:pRg st="6" end="6"/>
                                            </p:txEl>
                                          </p:spTgt>
                                        </p:tgtEl>
                                        <p:attrNameLst>
                                          <p:attrName>style.visibility</p:attrName>
                                        </p:attrNameLst>
                                      </p:cBhvr>
                                      <p:to>
                                        <p:strVal val="visible"/>
                                      </p:to>
                                    </p:set>
                                    <p:animEffect transition="in" filter="wipe(left)">
                                      <p:cBhvr>
                                        <p:cTn id="37" dur="500"/>
                                        <p:tgtEl>
                                          <p:spTgt spid="230403">
                                            <p:txEl>
                                              <p:pRg st="6" end="6"/>
                                            </p:txEl>
                                          </p:spTgt>
                                        </p:tgtEl>
                                      </p:cBhvr>
                                    </p:animEffect>
                                  </p:childTnLst>
                                  <p:subTnLst>
                                    <p:animClr clrSpc="rgb" dir="cw">
                                      <p:cBhvr override="childStyle">
                                        <p:cTn dur="1" fill="hold" display="0" masterRel="nextClick" afterEffect="1"/>
                                        <p:tgtEl>
                                          <p:spTgt spid="230403">
                                            <p:txEl>
                                              <p:pRg st="6" end="6"/>
                                            </p:txEl>
                                          </p:spTgt>
                                        </p:tgtEl>
                                        <p:attrNameLst>
                                          <p:attrName>ppt_c</p:attrName>
                                        </p:attrNameLst>
                                      </p:cBhvr>
                                      <p:to>
                                        <a:schemeClr val="tx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0403">
                                            <p:txEl>
                                              <p:pRg st="7" end="7"/>
                                            </p:txEl>
                                          </p:spTgt>
                                        </p:tgtEl>
                                        <p:attrNameLst>
                                          <p:attrName>style.visibility</p:attrName>
                                        </p:attrNameLst>
                                      </p:cBhvr>
                                      <p:to>
                                        <p:strVal val="visible"/>
                                      </p:to>
                                    </p:set>
                                    <p:animEffect transition="in" filter="wipe(left)">
                                      <p:cBhvr>
                                        <p:cTn id="42" dur="500"/>
                                        <p:tgtEl>
                                          <p:spTgt spid="230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Allocation of Resources </a:t>
            </a:r>
            <a:br>
              <a:rPr lang="en-US" altLang="en-US"/>
            </a:br>
            <a:r>
              <a:rPr lang="en-US" altLang="en-US"/>
              <a:t>Between Present and Future</a:t>
            </a:r>
          </a:p>
        </p:txBody>
      </p:sp>
      <p:sp>
        <p:nvSpPr>
          <p:cNvPr id="50179" name="Rectangle 3"/>
          <p:cNvSpPr>
            <a:spLocks noGrp="1" noChangeArrowheads="1"/>
          </p:cNvSpPr>
          <p:nvPr>
            <p:ph type="body" idx="1"/>
          </p:nvPr>
        </p:nvSpPr>
        <p:spPr/>
        <p:txBody>
          <a:bodyPr/>
          <a:lstStyle/>
          <a:p>
            <a:r>
              <a:rPr lang="en-US" altLang="en-US">
                <a:solidFill>
                  <a:srgbClr val="365B98"/>
                </a:solidFill>
              </a:rPr>
              <a:t>The Role of the Interest Rate</a:t>
            </a:r>
            <a:endParaRPr lang="en-US" altLang="en-US"/>
          </a:p>
          <a:p>
            <a:pPr lvl="1"/>
            <a:r>
              <a:rPr lang="en-US" altLang="en-US"/>
              <a:t>Allocate resources between present and future </a:t>
            </a:r>
          </a:p>
          <a:p>
            <a:pPr lvl="1"/>
            <a:r>
              <a:rPr lang="en-US" altLang="en-US"/>
              <a:t>Represents the opportunity cost of money</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1882775" y="69850"/>
            <a:ext cx="7123113"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90488" tIns="44450" rIns="90488" bIns="44450">
            <a:spAutoFit/>
          </a:bodyPr>
          <a:lstStyle/>
          <a:p>
            <a:pPr eaLnBrk="0" hangingPunct="0"/>
            <a:r>
              <a:rPr lang="en-US" altLang="en-US" sz="4800" b="1">
                <a:solidFill>
                  <a:srgbClr val="000099"/>
                </a:solidFill>
                <a:latin typeface="Times New Roman" panose="02020603050405020304" pitchFamily="18" charset="0"/>
              </a:rPr>
              <a:t>THE ANTITRUST LAWS</a:t>
            </a:r>
          </a:p>
        </p:txBody>
      </p:sp>
      <p:sp>
        <p:nvSpPr>
          <p:cNvPr id="231427" name="Rectangle 3"/>
          <p:cNvSpPr>
            <a:spLocks noChangeArrowheads="1"/>
          </p:cNvSpPr>
          <p:nvPr/>
        </p:nvSpPr>
        <p:spPr bwMode="auto">
          <a:xfrm>
            <a:off x="1933575" y="747713"/>
            <a:ext cx="7040563" cy="521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lvl1pPr marL="338138" indent="-338138">
              <a:defRPr>
                <a:solidFill>
                  <a:schemeClr val="tx1"/>
                </a:solidFill>
                <a:latin typeface="Arial" panose="020B0604020202020204" pitchFamily="34" charset="0"/>
              </a:defRPr>
            </a:lvl1pPr>
            <a:lvl2pPr marL="5651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4800" b="1">
                <a:solidFill>
                  <a:srgbClr val="CC0000"/>
                </a:solidFill>
                <a:latin typeface="Times New Roman" panose="02020603050405020304" pitchFamily="18" charset="0"/>
              </a:rPr>
              <a:t>Issues of Enforcement</a:t>
            </a:r>
          </a:p>
          <a:p>
            <a:pPr eaLnBrk="0" hangingPunct="0"/>
            <a:r>
              <a:rPr lang="en-US" altLang="en-US" sz="4800" b="1">
                <a:solidFill>
                  <a:srgbClr val="CC0000"/>
                </a:solidFill>
                <a:latin typeface="Times New Roman" panose="02020603050405020304" pitchFamily="18" charset="0"/>
              </a:rPr>
              <a:t>Active Antitrust Perspective</a:t>
            </a:r>
          </a:p>
          <a:p>
            <a:pPr eaLnBrk="0" hangingPunct="0"/>
            <a:r>
              <a:rPr lang="en-US" altLang="en-US" sz="4800" b="1">
                <a:solidFill>
                  <a:srgbClr val="CC0000"/>
                </a:solidFill>
                <a:latin typeface="Times New Roman" panose="02020603050405020304" pitchFamily="18" charset="0"/>
              </a:rPr>
              <a:t>Laissez-faire Perspective</a:t>
            </a:r>
          </a:p>
          <a:p>
            <a:pPr eaLnBrk="0" hangingPunct="0"/>
            <a:r>
              <a:rPr lang="en-US" altLang="en-US" sz="4800" b="1">
                <a:solidFill>
                  <a:srgbClr val="CC0000"/>
                </a:solidFill>
                <a:latin typeface="Times New Roman" panose="02020603050405020304" pitchFamily="18" charset="0"/>
              </a:rPr>
              <a:t>Creative Destruction Tradeoffs Among Objectives</a:t>
            </a:r>
            <a:endParaRPr lang="en-US" altLang="en-US" sz="4000" b="1">
              <a:solidFill>
                <a:srgbClr val="CC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subTnLst>
                                    <p:animClr clrSpc="rgb" dir="cw">
                                      <p:cBhvr override="childStyle">
                                        <p:cTn dur="1" fill="hold" display="0" masterRel="nextClick" afterEffect="1"/>
                                        <p:tgtEl>
                                          <p:spTgt spid="231427">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subTnLst>
                                    <p:animClr clrSpc="rgb" dir="cw">
                                      <p:cBhvr override="childStyle">
                                        <p:cTn dur="1" fill="hold" display="0" masterRel="nextClick" afterEffect="1"/>
                                        <p:tgtEl>
                                          <p:spTgt spid="231427">
                                            <p:txEl>
                                              <p:pRg st="1" end="1"/>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wipe(left)">
                                      <p:cBhvr>
                                        <p:cTn id="17" dur="500"/>
                                        <p:tgtEl>
                                          <p:spTgt spid="231427">
                                            <p:txEl>
                                              <p:pRg st="2" end="2"/>
                                            </p:txEl>
                                          </p:spTgt>
                                        </p:tgtEl>
                                      </p:cBhvr>
                                    </p:animEffect>
                                  </p:childTnLst>
                                  <p:subTnLst>
                                    <p:animClr clrSpc="rgb" dir="cw">
                                      <p:cBhvr override="childStyle">
                                        <p:cTn dur="1" fill="hold" display="0" masterRel="nextClick" afterEffect="1"/>
                                        <p:tgtEl>
                                          <p:spTgt spid="231427">
                                            <p:txEl>
                                              <p:pRg st="2" end="2"/>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1427">
                                            <p:txEl>
                                              <p:pRg st="3" end="3"/>
                                            </p:txEl>
                                          </p:spTgt>
                                        </p:tgtEl>
                                        <p:attrNameLst>
                                          <p:attrName>style.visibility</p:attrName>
                                        </p:attrNameLst>
                                      </p:cBhvr>
                                      <p:to>
                                        <p:strVal val="visible"/>
                                      </p:to>
                                    </p:set>
                                    <p:animEffect transition="in" filter="wipe(left)">
                                      <p:cBhvr>
                                        <p:cTn id="22" dur="500"/>
                                        <p:tgtEl>
                                          <p:spTgt spid="231427">
                                            <p:txEl>
                                              <p:pRg st="3" end="3"/>
                                            </p:txEl>
                                          </p:spTgt>
                                        </p:tgtEl>
                                      </p:cBhvr>
                                    </p:animEffect>
                                  </p:childTnLst>
                                  <p:subTnLst>
                                    <p:animClr clrSpc="rgb" dir="cw">
                                      <p:cBhvr override="childStyle">
                                        <p:cTn dur="1" fill="hold" display="0" masterRel="nextClick" afterEffect="1"/>
                                        <p:tgtEl>
                                          <p:spTgt spid="231427">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1882775" y="69850"/>
            <a:ext cx="7123113"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90488" tIns="44450" rIns="90488" bIns="44450">
            <a:spAutoFit/>
          </a:bodyPr>
          <a:lstStyle/>
          <a:p>
            <a:pPr eaLnBrk="0" hangingPunct="0"/>
            <a:r>
              <a:rPr lang="en-US" altLang="en-US" sz="4800" b="1">
                <a:solidFill>
                  <a:srgbClr val="000099"/>
                </a:solidFill>
                <a:latin typeface="Times New Roman" panose="02020603050405020304" pitchFamily="18" charset="0"/>
              </a:rPr>
              <a:t>THE ANTITRUST LAWS</a:t>
            </a:r>
          </a:p>
        </p:txBody>
      </p:sp>
      <p:sp>
        <p:nvSpPr>
          <p:cNvPr id="232451" name="Rectangle 3"/>
          <p:cNvSpPr>
            <a:spLocks noChangeArrowheads="1"/>
          </p:cNvSpPr>
          <p:nvPr/>
        </p:nvSpPr>
        <p:spPr bwMode="auto">
          <a:xfrm>
            <a:off x="1933575" y="671513"/>
            <a:ext cx="7040563" cy="591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lvl1pPr marL="338138" indent="-338138">
              <a:defRPr>
                <a:solidFill>
                  <a:schemeClr val="tx1"/>
                </a:solidFill>
                <a:latin typeface="Arial" panose="020B0604020202020204" pitchFamily="34" charset="0"/>
              </a:defRPr>
            </a:lvl1pPr>
            <a:lvl2pPr marL="5651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5000"/>
              </a:lnSpc>
            </a:pPr>
            <a:r>
              <a:rPr lang="en-US" altLang="en-US" sz="4200" b="1">
                <a:solidFill>
                  <a:srgbClr val="CC0000"/>
                </a:solidFill>
                <a:latin typeface="Times New Roman" panose="02020603050405020304" pitchFamily="18" charset="0"/>
              </a:rPr>
              <a:t>Effectiveness of Antitrust</a:t>
            </a:r>
          </a:p>
          <a:p>
            <a:pPr eaLnBrk="0" hangingPunct="0">
              <a:lnSpc>
                <a:spcPct val="95000"/>
              </a:lnSpc>
              <a:buFontTx/>
              <a:buChar char="•"/>
            </a:pPr>
            <a:r>
              <a:rPr lang="en-US" altLang="en-US" sz="3600" b="1">
                <a:solidFill>
                  <a:srgbClr val="CC0000"/>
                </a:solidFill>
                <a:latin typeface="Times New Roman" panose="02020603050405020304" pitchFamily="18" charset="0"/>
              </a:rPr>
              <a:t>Monopoly – Microsoft Case</a:t>
            </a:r>
          </a:p>
          <a:p>
            <a:pPr eaLnBrk="0" hangingPunct="0">
              <a:lnSpc>
                <a:spcPct val="95000"/>
              </a:lnSpc>
              <a:buFontTx/>
              <a:buChar char="•"/>
            </a:pPr>
            <a:r>
              <a:rPr lang="en-US" altLang="en-US" sz="3600" b="1">
                <a:solidFill>
                  <a:srgbClr val="CC0000"/>
                </a:solidFill>
                <a:latin typeface="Times New Roman" panose="02020603050405020304" pitchFamily="18" charset="0"/>
              </a:rPr>
              <a:t>Mergers</a:t>
            </a:r>
          </a:p>
          <a:p>
            <a:pPr lvl="1" eaLnBrk="0" hangingPunct="0">
              <a:lnSpc>
                <a:spcPct val="95000"/>
              </a:lnSpc>
              <a:buFontTx/>
              <a:buChar char="•"/>
            </a:pPr>
            <a:r>
              <a:rPr lang="en-US" altLang="en-US" sz="3600" b="1">
                <a:solidFill>
                  <a:srgbClr val="CC0000"/>
                </a:solidFill>
                <a:latin typeface="Times New Roman" panose="02020603050405020304" pitchFamily="18" charset="0"/>
              </a:rPr>
              <a:t>Merger Types</a:t>
            </a:r>
          </a:p>
          <a:p>
            <a:pPr lvl="1" eaLnBrk="0" hangingPunct="0">
              <a:lnSpc>
                <a:spcPct val="95000"/>
              </a:lnSpc>
              <a:buFontTx/>
              <a:buChar char="•"/>
            </a:pPr>
            <a:r>
              <a:rPr lang="en-US" altLang="en-US" sz="3600" b="1">
                <a:solidFill>
                  <a:srgbClr val="CC0000"/>
                </a:solidFill>
                <a:latin typeface="Times New Roman" panose="02020603050405020304" pitchFamily="18" charset="0"/>
              </a:rPr>
              <a:t>Horizontal Merger</a:t>
            </a:r>
          </a:p>
          <a:p>
            <a:pPr lvl="1" eaLnBrk="0" hangingPunct="0">
              <a:lnSpc>
                <a:spcPct val="95000"/>
              </a:lnSpc>
              <a:buFontTx/>
              <a:buChar char="•"/>
            </a:pPr>
            <a:r>
              <a:rPr lang="en-US" altLang="en-US" sz="3600" b="1">
                <a:solidFill>
                  <a:srgbClr val="CC0000"/>
                </a:solidFill>
                <a:latin typeface="Times New Roman" panose="02020603050405020304" pitchFamily="18" charset="0"/>
              </a:rPr>
              <a:t>Vertical Merger</a:t>
            </a:r>
          </a:p>
          <a:p>
            <a:pPr lvl="1" eaLnBrk="0" hangingPunct="0">
              <a:lnSpc>
                <a:spcPct val="95000"/>
              </a:lnSpc>
              <a:buFontTx/>
              <a:buChar char="•"/>
            </a:pPr>
            <a:r>
              <a:rPr lang="en-US" altLang="en-US" sz="3600" b="1">
                <a:solidFill>
                  <a:srgbClr val="CC0000"/>
                </a:solidFill>
                <a:latin typeface="Times New Roman" panose="02020603050405020304" pitchFamily="18" charset="0"/>
              </a:rPr>
              <a:t>Conglomerate Merger</a:t>
            </a:r>
          </a:p>
          <a:p>
            <a:pPr eaLnBrk="0" hangingPunct="0">
              <a:lnSpc>
                <a:spcPct val="95000"/>
              </a:lnSpc>
              <a:buFontTx/>
              <a:buChar char="•"/>
            </a:pPr>
            <a:r>
              <a:rPr lang="en-US" altLang="en-US" sz="3600" b="1">
                <a:solidFill>
                  <a:srgbClr val="CC0000"/>
                </a:solidFill>
                <a:latin typeface="Times New Roman" panose="02020603050405020304" pitchFamily="18" charset="0"/>
              </a:rPr>
              <a:t>Merger Guidelines</a:t>
            </a:r>
          </a:p>
          <a:p>
            <a:pPr lvl="1" eaLnBrk="0" hangingPunct="0">
              <a:lnSpc>
                <a:spcPct val="95000"/>
              </a:lnSpc>
              <a:buFontTx/>
              <a:buChar char="•"/>
            </a:pPr>
            <a:r>
              <a:rPr lang="en-US" altLang="en-US" sz="3600" b="1">
                <a:solidFill>
                  <a:srgbClr val="CC0000"/>
                </a:solidFill>
                <a:latin typeface="Times New Roman" panose="02020603050405020304" pitchFamily="18" charset="0"/>
              </a:rPr>
              <a:t>Herfindahl Index </a:t>
            </a:r>
            <a:r>
              <a:rPr lang="en-US" altLang="en-US" sz="2800" b="1" i="1">
                <a:solidFill>
                  <a:srgbClr val="CC0000"/>
                </a:solidFill>
                <a:latin typeface="Times New Roman" panose="02020603050405020304" pitchFamily="18" charset="0"/>
              </a:rPr>
              <a:t>(Chapter 25)</a:t>
            </a:r>
          </a:p>
          <a:p>
            <a:pPr eaLnBrk="0" hangingPunct="0">
              <a:lnSpc>
                <a:spcPct val="95000"/>
              </a:lnSpc>
              <a:buFontTx/>
              <a:buChar char="•"/>
            </a:pPr>
            <a:r>
              <a:rPr lang="en-US" altLang="en-US" sz="3600" b="1">
                <a:solidFill>
                  <a:srgbClr val="CC0000"/>
                </a:solidFill>
                <a:latin typeface="Times New Roman" panose="02020603050405020304" pitchFamily="18" charset="0"/>
              </a:rPr>
              <a:t>Price Fixing – </a:t>
            </a:r>
            <a:r>
              <a:rPr lang="en-US" altLang="en-US" sz="3600" b="1" i="1">
                <a:solidFill>
                  <a:srgbClr val="CC0000"/>
                </a:solidFill>
                <a:latin typeface="Times New Roman" panose="02020603050405020304" pitchFamily="18" charset="0"/>
              </a:rPr>
              <a:t>Per se Violations</a:t>
            </a:r>
          </a:p>
          <a:p>
            <a:pPr eaLnBrk="0" hangingPunct="0">
              <a:lnSpc>
                <a:spcPct val="95000"/>
              </a:lnSpc>
              <a:buFontTx/>
              <a:buChar char="•"/>
            </a:pPr>
            <a:r>
              <a:rPr lang="en-US" altLang="en-US" sz="3600" b="1">
                <a:solidFill>
                  <a:srgbClr val="CC0000"/>
                </a:solidFill>
                <a:latin typeface="Times New Roman" panose="02020603050405020304" pitchFamily="18" charset="0"/>
              </a:rPr>
              <a:t>Tying Contracts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wipe(left)">
                                      <p:cBhvr>
                                        <p:cTn id="7" dur="500"/>
                                        <p:tgtEl>
                                          <p:spTgt spid="232451">
                                            <p:txEl>
                                              <p:pRg st="0" end="0"/>
                                            </p:txEl>
                                          </p:spTgt>
                                        </p:tgtEl>
                                      </p:cBhvr>
                                    </p:animEffect>
                                  </p:childTnLst>
                                  <p:subTnLst>
                                    <p:animClr clrSpc="rgb" dir="cw">
                                      <p:cBhvr override="childStyle">
                                        <p:cTn dur="1" fill="hold" display="0" masterRel="nextClick" afterEffect="1"/>
                                        <p:tgtEl>
                                          <p:spTgt spid="232451">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2451">
                                            <p:txEl>
                                              <p:pRg st="1" end="1"/>
                                            </p:txEl>
                                          </p:spTgt>
                                        </p:tgtEl>
                                        <p:attrNameLst>
                                          <p:attrName>style.visibility</p:attrName>
                                        </p:attrNameLst>
                                      </p:cBhvr>
                                      <p:to>
                                        <p:strVal val="visible"/>
                                      </p:to>
                                    </p:set>
                                    <p:animEffect transition="in" filter="wipe(left)">
                                      <p:cBhvr>
                                        <p:cTn id="12" dur="500"/>
                                        <p:tgtEl>
                                          <p:spTgt spid="232451">
                                            <p:txEl>
                                              <p:pRg st="1" end="1"/>
                                            </p:txEl>
                                          </p:spTgt>
                                        </p:tgtEl>
                                      </p:cBhvr>
                                    </p:animEffect>
                                  </p:childTnLst>
                                  <p:subTnLst>
                                    <p:animClr clrSpc="rgb" dir="cw">
                                      <p:cBhvr override="childStyle">
                                        <p:cTn dur="1" fill="hold" display="0" masterRel="nextClick" afterEffect="1"/>
                                        <p:tgtEl>
                                          <p:spTgt spid="232451">
                                            <p:txEl>
                                              <p:pRg st="1" end="1"/>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2451">
                                            <p:txEl>
                                              <p:pRg st="2" end="2"/>
                                            </p:txEl>
                                          </p:spTgt>
                                        </p:tgtEl>
                                        <p:attrNameLst>
                                          <p:attrName>style.visibility</p:attrName>
                                        </p:attrNameLst>
                                      </p:cBhvr>
                                      <p:to>
                                        <p:strVal val="visible"/>
                                      </p:to>
                                    </p:set>
                                    <p:animEffect transition="in" filter="wipe(left)">
                                      <p:cBhvr>
                                        <p:cTn id="17" dur="500"/>
                                        <p:tgtEl>
                                          <p:spTgt spid="232451">
                                            <p:txEl>
                                              <p:pRg st="2" end="2"/>
                                            </p:txEl>
                                          </p:spTgt>
                                        </p:tgtEl>
                                      </p:cBhvr>
                                    </p:animEffect>
                                  </p:childTnLst>
                                  <p:subTnLst>
                                    <p:animClr clrSpc="rgb" dir="cw">
                                      <p:cBhvr override="childStyle">
                                        <p:cTn dur="1" fill="hold" display="0" masterRel="nextClick" afterEffect="1"/>
                                        <p:tgtEl>
                                          <p:spTgt spid="232451">
                                            <p:txEl>
                                              <p:pRg st="2" end="2"/>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2451">
                                            <p:txEl>
                                              <p:pRg st="3" end="3"/>
                                            </p:txEl>
                                          </p:spTgt>
                                        </p:tgtEl>
                                        <p:attrNameLst>
                                          <p:attrName>style.visibility</p:attrName>
                                        </p:attrNameLst>
                                      </p:cBhvr>
                                      <p:to>
                                        <p:strVal val="visible"/>
                                      </p:to>
                                    </p:set>
                                    <p:animEffect transition="in" filter="wipe(left)">
                                      <p:cBhvr>
                                        <p:cTn id="22" dur="500"/>
                                        <p:tgtEl>
                                          <p:spTgt spid="232451">
                                            <p:txEl>
                                              <p:pRg st="3" end="3"/>
                                            </p:txEl>
                                          </p:spTgt>
                                        </p:tgtEl>
                                      </p:cBhvr>
                                    </p:animEffect>
                                  </p:childTnLst>
                                  <p:subTnLst>
                                    <p:animClr clrSpc="rgb" dir="cw">
                                      <p:cBhvr override="childStyle">
                                        <p:cTn dur="1" fill="hold" display="0" masterRel="nextClick" afterEffect="1"/>
                                        <p:tgtEl>
                                          <p:spTgt spid="232451">
                                            <p:txEl>
                                              <p:pRg st="3" end="3"/>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2451">
                                            <p:txEl>
                                              <p:pRg st="4" end="4"/>
                                            </p:txEl>
                                          </p:spTgt>
                                        </p:tgtEl>
                                        <p:attrNameLst>
                                          <p:attrName>style.visibility</p:attrName>
                                        </p:attrNameLst>
                                      </p:cBhvr>
                                      <p:to>
                                        <p:strVal val="visible"/>
                                      </p:to>
                                    </p:set>
                                    <p:animEffect transition="in" filter="wipe(left)">
                                      <p:cBhvr>
                                        <p:cTn id="27" dur="500"/>
                                        <p:tgtEl>
                                          <p:spTgt spid="232451">
                                            <p:txEl>
                                              <p:pRg st="4" end="4"/>
                                            </p:txEl>
                                          </p:spTgt>
                                        </p:tgtEl>
                                      </p:cBhvr>
                                    </p:animEffect>
                                  </p:childTnLst>
                                  <p:subTnLst>
                                    <p:animClr clrSpc="rgb" dir="cw">
                                      <p:cBhvr override="childStyle">
                                        <p:cTn dur="1" fill="hold" display="0" masterRel="nextClick" afterEffect="1"/>
                                        <p:tgtEl>
                                          <p:spTgt spid="232451">
                                            <p:txEl>
                                              <p:pRg st="4" end="4"/>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2451">
                                            <p:txEl>
                                              <p:pRg st="5" end="5"/>
                                            </p:txEl>
                                          </p:spTgt>
                                        </p:tgtEl>
                                        <p:attrNameLst>
                                          <p:attrName>style.visibility</p:attrName>
                                        </p:attrNameLst>
                                      </p:cBhvr>
                                      <p:to>
                                        <p:strVal val="visible"/>
                                      </p:to>
                                    </p:set>
                                    <p:animEffect transition="in" filter="wipe(left)">
                                      <p:cBhvr>
                                        <p:cTn id="32" dur="500"/>
                                        <p:tgtEl>
                                          <p:spTgt spid="232451">
                                            <p:txEl>
                                              <p:pRg st="5" end="5"/>
                                            </p:txEl>
                                          </p:spTgt>
                                        </p:tgtEl>
                                      </p:cBhvr>
                                    </p:animEffect>
                                  </p:childTnLst>
                                  <p:subTnLst>
                                    <p:animClr clrSpc="rgb" dir="cw">
                                      <p:cBhvr override="childStyle">
                                        <p:cTn dur="1" fill="hold" display="0" masterRel="nextClick" afterEffect="1"/>
                                        <p:tgtEl>
                                          <p:spTgt spid="232451">
                                            <p:txEl>
                                              <p:pRg st="5" end="5"/>
                                            </p:txEl>
                                          </p:spTgt>
                                        </p:tgtEl>
                                        <p:attrNameLst>
                                          <p:attrName>ppt_c</p:attrName>
                                        </p:attrNameLst>
                                      </p:cBhvr>
                                      <p:to>
                                        <a:schemeClr val="tx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2451">
                                            <p:txEl>
                                              <p:pRg st="6" end="6"/>
                                            </p:txEl>
                                          </p:spTgt>
                                        </p:tgtEl>
                                        <p:attrNameLst>
                                          <p:attrName>style.visibility</p:attrName>
                                        </p:attrNameLst>
                                      </p:cBhvr>
                                      <p:to>
                                        <p:strVal val="visible"/>
                                      </p:to>
                                    </p:set>
                                    <p:animEffect transition="in" filter="wipe(left)">
                                      <p:cBhvr>
                                        <p:cTn id="37" dur="500"/>
                                        <p:tgtEl>
                                          <p:spTgt spid="232451">
                                            <p:txEl>
                                              <p:pRg st="6" end="6"/>
                                            </p:txEl>
                                          </p:spTgt>
                                        </p:tgtEl>
                                      </p:cBhvr>
                                    </p:animEffect>
                                  </p:childTnLst>
                                  <p:subTnLst>
                                    <p:animClr clrSpc="rgb" dir="cw">
                                      <p:cBhvr override="childStyle">
                                        <p:cTn dur="1" fill="hold" display="0" masterRel="nextClick" afterEffect="1"/>
                                        <p:tgtEl>
                                          <p:spTgt spid="232451">
                                            <p:txEl>
                                              <p:pRg st="6" end="6"/>
                                            </p:txEl>
                                          </p:spTgt>
                                        </p:tgtEl>
                                        <p:attrNameLst>
                                          <p:attrName>ppt_c</p:attrName>
                                        </p:attrNameLst>
                                      </p:cBhvr>
                                      <p:to>
                                        <a:schemeClr val="tx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2451">
                                            <p:txEl>
                                              <p:pRg st="7" end="7"/>
                                            </p:txEl>
                                          </p:spTgt>
                                        </p:tgtEl>
                                        <p:attrNameLst>
                                          <p:attrName>style.visibility</p:attrName>
                                        </p:attrNameLst>
                                      </p:cBhvr>
                                      <p:to>
                                        <p:strVal val="visible"/>
                                      </p:to>
                                    </p:set>
                                    <p:animEffect transition="in" filter="wipe(left)">
                                      <p:cBhvr>
                                        <p:cTn id="42" dur="500"/>
                                        <p:tgtEl>
                                          <p:spTgt spid="232451">
                                            <p:txEl>
                                              <p:pRg st="7" end="7"/>
                                            </p:txEl>
                                          </p:spTgt>
                                        </p:tgtEl>
                                      </p:cBhvr>
                                    </p:animEffect>
                                  </p:childTnLst>
                                  <p:subTnLst>
                                    <p:animClr clrSpc="rgb" dir="cw">
                                      <p:cBhvr override="childStyle">
                                        <p:cTn dur="1" fill="hold" display="0" masterRel="nextClick" afterEffect="1"/>
                                        <p:tgtEl>
                                          <p:spTgt spid="232451">
                                            <p:txEl>
                                              <p:pRg st="7" end="7"/>
                                            </p:txEl>
                                          </p:spTgt>
                                        </p:tgtEl>
                                        <p:attrNameLst>
                                          <p:attrName>ppt_c</p:attrName>
                                        </p:attrNameLst>
                                      </p:cBhvr>
                                      <p:to>
                                        <a:schemeClr val="tx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2451">
                                            <p:txEl>
                                              <p:pRg st="8" end="8"/>
                                            </p:txEl>
                                          </p:spTgt>
                                        </p:tgtEl>
                                        <p:attrNameLst>
                                          <p:attrName>style.visibility</p:attrName>
                                        </p:attrNameLst>
                                      </p:cBhvr>
                                      <p:to>
                                        <p:strVal val="visible"/>
                                      </p:to>
                                    </p:set>
                                    <p:animEffect transition="in" filter="wipe(left)">
                                      <p:cBhvr>
                                        <p:cTn id="47" dur="500"/>
                                        <p:tgtEl>
                                          <p:spTgt spid="232451">
                                            <p:txEl>
                                              <p:pRg st="8" end="8"/>
                                            </p:txEl>
                                          </p:spTgt>
                                        </p:tgtEl>
                                      </p:cBhvr>
                                    </p:animEffect>
                                  </p:childTnLst>
                                  <p:subTnLst>
                                    <p:animClr clrSpc="rgb" dir="cw">
                                      <p:cBhvr override="childStyle">
                                        <p:cTn dur="1" fill="hold" display="0" masterRel="nextClick" afterEffect="1"/>
                                        <p:tgtEl>
                                          <p:spTgt spid="232451">
                                            <p:txEl>
                                              <p:pRg st="8" end="8"/>
                                            </p:txEl>
                                          </p:spTgt>
                                        </p:tgtEl>
                                        <p:attrNameLst>
                                          <p:attrName>ppt_c</p:attrName>
                                        </p:attrNameLst>
                                      </p:cBhvr>
                                      <p:to>
                                        <a:schemeClr val="tx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2451">
                                            <p:txEl>
                                              <p:pRg st="9" end="9"/>
                                            </p:txEl>
                                          </p:spTgt>
                                        </p:tgtEl>
                                        <p:attrNameLst>
                                          <p:attrName>style.visibility</p:attrName>
                                        </p:attrNameLst>
                                      </p:cBhvr>
                                      <p:to>
                                        <p:strVal val="visible"/>
                                      </p:to>
                                    </p:set>
                                    <p:animEffect transition="in" filter="wipe(left)">
                                      <p:cBhvr>
                                        <p:cTn id="52" dur="500"/>
                                        <p:tgtEl>
                                          <p:spTgt spid="232451">
                                            <p:txEl>
                                              <p:pRg st="9" end="9"/>
                                            </p:txEl>
                                          </p:spTgt>
                                        </p:tgtEl>
                                      </p:cBhvr>
                                    </p:animEffect>
                                  </p:childTnLst>
                                  <p:subTnLst>
                                    <p:animClr clrSpc="rgb" dir="cw">
                                      <p:cBhvr override="childStyle">
                                        <p:cTn dur="1" fill="hold" display="0" masterRel="nextClick" afterEffect="1"/>
                                        <p:tgtEl>
                                          <p:spTgt spid="232451">
                                            <p:txEl>
                                              <p:pRg st="9" end="9"/>
                                            </p:txEl>
                                          </p:spTgt>
                                        </p:tgtEl>
                                        <p:attrNameLst>
                                          <p:attrName>ppt_c</p:attrName>
                                        </p:attrNameLst>
                                      </p:cBhvr>
                                      <p:to>
                                        <a:schemeClr val="tx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2451">
                                            <p:txEl>
                                              <p:pRg st="10" end="10"/>
                                            </p:txEl>
                                          </p:spTgt>
                                        </p:tgtEl>
                                        <p:attrNameLst>
                                          <p:attrName>style.visibility</p:attrName>
                                        </p:attrNameLst>
                                      </p:cBhvr>
                                      <p:to>
                                        <p:strVal val="visible"/>
                                      </p:to>
                                    </p:set>
                                    <p:animEffect transition="in" filter="wipe(left)">
                                      <p:cBhvr>
                                        <p:cTn id="57" dur="500"/>
                                        <p:tgtEl>
                                          <p:spTgt spid="2324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bldLvl="2"/>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524" name="Rectangle 52"/>
          <p:cNvSpPr>
            <a:spLocks noChangeArrowheads="1"/>
          </p:cNvSpPr>
          <p:nvPr/>
        </p:nvSpPr>
        <p:spPr bwMode="auto">
          <a:xfrm>
            <a:off x="1862138" y="74613"/>
            <a:ext cx="7281862"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p>
            <a:pPr algn="ctr" eaLnBrk="0" hangingPunct="0">
              <a:lnSpc>
                <a:spcPct val="80000"/>
              </a:lnSpc>
            </a:pPr>
            <a:r>
              <a:rPr lang="en-US" altLang="en-US" sz="4800" b="1">
                <a:solidFill>
                  <a:srgbClr val="000099"/>
                </a:solidFill>
                <a:latin typeface="Times New Roman" panose="02020603050405020304" pitchFamily="18" charset="0"/>
              </a:rPr>
              <a:t>TYPES OF MERGERS</a:t>
            </a:r>
          </a:p>
        </p:txBody>
      </p:sp>
      <p:grpSp>
        <p:nvGrpSpPr>
          <p:cNvPr id="2" name="Group 1" descr="image" title="image"/>
          <p:cNvGrpSpPr/>
          <p:nvPr/>
        </p:nvGrpSpPr>
        <p:grpSpPr>
          <a:xfrm>
            <a:off x="1704975" y="747713"/>
            <a:ext cx="7286625" cy="5829300"/>
            <a:chOff x="1704975" y="747713"/>
            <a:chExt cx="7286625" cy="5829300"/>
          </a:xfrm>
        </p:grpSpPr>
        <p:grpSp>
          <p:nvGrpSpPr>
            <p:cNvPr id="233474" name="Group 2"/>
            <p:cNvGrpSpPr>
              <a:grpSpLocks/>
            </p:cNvGrpSpPr>
            <p:nvPr/>
          </p:nvGrpSpPr>
          <p:grpSpPr bwMode="auto">
            <a:xfrm>
              <a:off x="2392363" y="747713"/>
              <a:ext cx="5824537" cy="2755900"/>
              <a:chOff x="1507" y="471"/>
              <a:chExt cx="3669" cy="1736"/>
            </a:xfrm>
          </p:grpSpPr>
          <p:sp>
            <p:nvSpPr>
              <p:cNvPr id="233475" name="Rectangle 3"/>
              <p:cNvSpPr>
                <a:spLocks noChangeArrowheads="1"/>
              </p:cNvSpPr>
              <p:nvPr/>
            </p:nvSpPr>
            <p:spPr bwMode="auto">
              <a:xfrm>
                <a:off x="1507" y="471"/>
                <a:ext cx="3669" cy="1736"/>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76" name="Text Box 4"/>
              <p:cNvSpPr txBox="1">
                <a:spLocks noChangeArrowheads="1"/>
              </p:cNvSpPr>
              <p:nvPr/>
            </p:nvSpPr>
            <p:spPr bwMode="auto">
              <a:xfrm>
                <a:off x="2333" y="522"/>
                <a:ext cx="19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i="1"/>
                  <a:t>Business Level</a:t>
                </a:r>
              </a:p>
            </p:txBody>
          </p:sp>
        </p:grpSp>
        <p:grpSp>
          <p:nvGrpSpPr>
            <p:cNvPr id="233477" name="Group 5"/>
            <p:cNvGrpSpPr>
              <a:grpSpLocks/>
            </p:cNvGrpSpPr>
            <p:nvPr/>
          </p:nvGrpSpPr>
          <p:grpSpPr bwMode="auto">
            <a:xfrm>
              <a:off x="2392363" y="4071938"/>
              <a:ext cx="5824537" cy="2505075"/>
              <a:chOff x="1507" y="2565"/>
              <a:chExt cx="3669" cy="1578"/>
            </a:xfrm>
          </p:grpSpPr>
          <p:sp>
            <p:nvSpPr>
              <p:cNvPr id="233478" name="Rectangle 6"/>
              <p:cNvSpPr>
                <a:spLocks noChangeArrowheads="1"/>
              </p:cNvSpPr>
              <p:nvPr/>
            </p:nvSpPr>
            <p:spPr bwMode="auto">
              <a:xfrm>
                <a:off x="1507" y="2565"/>
                <a:ext cx="3669" cy="1578"/>
              </a:xfrm>
              <a:prstGeom prst="rect">
                <a:avLst/>
              </a:prstGeom>
              <a:solidFill>
                <a:srgbClr val="EAEC5E"/>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79" name="Text Box 7"/>
              <p:cNvSpPr txBox="1">
                <a:spLocks noChangeArrowheads="1"/>
              </p:cNvSpPr>
              <p:nvPr/>
            </p:nvSpPr>
            <p:spPr bwMode="auto">
              <a:xfrm>
                <a:off x="2293" y="3762"/>
                <a:ext cx="19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i="1"/>
                  <a:t>Business Level</a:t>
                </a:r>
              </a:p>
            </p:txBody>
          </p:sp>
        </p:grpSp>
        <p:grpSp>
          <p:nvGrpSpPr>
            <p:cNvPr id="233480" name="Group 8"/>
            <p:cNvGrpSpPr>
              <a:grpSpLocks/>
            </p:cNvGrpSpPr>
            <p:nvPr/>
          </p:nvGrpSpPr>
          <p:grpSpPr bwMode="auto">
            <a:xfrm>
              <a:off x="2508250" y="2184400"/>
              <a:ext cx="5567363" cy="1155700"/>
              <a:chOff x="1580" y="1376"/>
              <a:chExt cx="3507" cy="728"/>
            </a:xfrm>
          </p:grpSpPr>
          <p:grpSp>
            <p:nvGrpSpPr>
              <p:cNvPr id="233481" name="Group 9"/>
              <p:cNvGrpSpPr>
                <a:grpSpLocks/>
              </p:cNvGrpSpPr>
              <p:nvPr/>
            </p:nvGrpSpPr>
            <p:grpSpPr bwMode="auto">
              <a:xfrm>
                <a:off x="1580" y="1376"/>
                <a:ext cx="414" cy="728"/>
                <a:chOff x="1580" y="1376"/>
                <a:chExt cx="414" cy="728"/>
              </a:xfrm>
            </p:grpSpPr>
            <p:sp>
              <p:nvSpPr>
                <p:cNvPr id="233482" name="Rectangle 10"/>
                <p:cNvSpPr>
                  <a:spLocks noChangeArrowheads="1"/>
                </p:cNvSpPr>
                <p:nvPr/>
              </p:nvSpPr>
              <p:spPr bwMode="auto">
                <a:xfrm>
                  <a:off x="1580"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83" name="Rectangle 11"/>
                <p:cNvSpPr>
                  <a:spLocks noChangeArrowheads="1"/>
                </p:cNvSpPr>
                <p:nvPr/>
              </p:nvSpPr>
              <p:spPr bwMode="auto">
                <a:xfrm>
                  <a:off x="1666" y="1611"/>
                  <a:ext cx="254"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A</a:t>
                  </a:r>
                </a:p>
              </p:txBody>
            </p:sp>
          </p:grpSp>
          <p:grpSp>
            <p:nvGrpSpPr>
              <p:cNvPr id="233484" name="Group 12"/>
              <p:cNvGrpSpPr>
                <a:grpSpLocks/>
              </p:cNvGrpSpPr>
              <p:nvPr/>
            </p:nvGrpSpPr>
            <p:grpSpPr bwMode="auto">
              <a:xfrm>
                <a:off x="2211" y="1376"/>
                <a:ext cx="414" cy="728"/>
                <a:chOff x="2211" y="1376"/>
                <a:chExt cx="414" cy="728"/>
              </a:xfrm>
            </p:grpSpPr>
            <p:sp>
              <p:nvSpPr>
                <p:cNvPr id="233485" name="Rectangle 13"/>
                <p:cNvSpPr>
                  <a:spLocks noChangeArrowheads="1"/>
                </p:cNvSpPr>
                <p:nvPr/>
              </p:nvSpPr>
              <p:spPr bwMode="auto">
                <a:xfrm>
                  <a:off x="2211"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86" name="Rectangle 14"/>
                <p:cNvSpPr>
                  <a:spLocks noChangeArrowheads="1"/>
                </p:cNvSpPr>
                <p:nvPr/>
              </p:nvSpPr>
              <p:spPr bwMode="auto">
                <a:xfrm>
                  <a:off x="2289"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B</a:t>
                  </a:r>
                </a:p>
              </p:txBody>
            </p:sp>
          </p:grpSp>
          <p:grpSp>
            <p:nvGrpSpPr>
              <p:cNvPr id="233487" name="Group 15"/>
              <p:cNvGrpSpPr>
                <a:grpSpLocks/>
              </p:cNvGrpSpPr>
              <p:nvPr/>
            </p:nvGrpSpPr>
            <p:grpSpPr bwMode="auto">
              <a:xfrm>
                <a:off x="2738" y="1376"/>
                <a:ext cx="414" cy="728"/>
                <a:chOff x="2738" y="1376"/>
                <a:chExt cx="414" cy="728"/>
              </a:xfrm>
            </p:grpSpPr>
            <p:sp>
              <p:nvSpPr>
                <p:cNvPr id="233488" name="Rectangle 16"/>
                <p:cNvSpPr>
                  <a:spLocks noChangeArrowheads="1"/>
                </p:cNvSpPr>
                <p:nvPr/>
              </p:nvSpPr>
              <p:spPr bwMode="auto">
                <a:xfrm>
                  <a:off x="2738"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89" name="Rectangle 17"/>
                <p:cNvSpPr>
                  <a:spLocks noChangeArrowheads="1"/>
                </p:cNvSpPr>
                <p:nvPr/>
              </p:nvSpPr>
              <p:spPr bwMode="auto">
                <a:xfrm>
                  <a:off x="2813"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C</a:t>
                  </a:r>
                </a:p>
              </p:txBody>
            </p:sp>
          </p:grpSp>
          <p:grpSp>
            <p:nvGrpSpPr>
              <p:cNvPr id="233490" name="Group 18"/>
              <p:cNvGrpSpPr>
                <a:grpSpLocks/>
              </p:cNvGrpSpPr>
              <p:nvPr/>
            </p:nvGrpSpPr>
            <p:grpSpPr bwMode="auto">
              <a:xfrm>
                <a:off x="3430" y="1376"/>
                <a:ext cx="512" cy="728"/>
                <a:chOff x="3430" y="1376"/>
                <a:chExt cx="512" cy="728"/>
              </a:xfrm>
            </p:grpSpPr>
            <p:sp>
              <p:nvSpPr>
                <p:cNvPr id="233491" name="Rectangle 19"/>
                <p:cNvSpPr>
                  <a:spLocks noChangeArrowheads="1"/>
                </p:cNvSpPr>
                <p:nvPr/>
              </p:nvSpPr>
              <p:spPr bwMode="auto">
                <a:xfrm>
                  <a:off x="3430" y="1376"/>
                  <a:ext cx="512"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92" name="Rectangle 20"/>
                <p:cNvSpPr>
                  <a:spLocks noChangeArrowheads="1"/>
                </p:cNvSpPr>
                <p:nvPr/>
              </p:nvSpPr>
              <p:spPr bwMode="auto">
                <a:xfrm>
                  <a:off x="3568"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D</a:t>
                  </a:r>
                </a:p>
              </p:txBody>
            </p:sp>
          </p:grpSp>
          <p:grpSp>
            <p:nvGrpSpPr>
              <p:cNvPr id="233493" name="Group 21"/>
              <p:cNvGrpSpPr>
                <a:grpSpLocks/>
              </p:cNvGrpSpPr>
              <p:nvPr/>
            </p:nvGrpSpPr>
            <p:grpSpPr bwMode="auto">
              <a:xfrm>
                <a:off x="4061" y="1376"/>
                <a:ext cx="563" cy="728"/>
                <a:chOff x="4061" y="1376"/>
                <a:chExt cx="563" cy="728"/>
              </a:xfrm>
            </p:grpSpPr>
            <p:sp>
              <p:nvSpPr>
                <p:cNvPr id="233494" name="Rectangle 22"/>
                <p:cNvSpPr>
                  <a:spLocks noChangeArrowheads="1"/>
                </p:cNvSpPr>
                <p:nvPr/>
              </p:nvSpPr>
              <p:spPr bwMode="auto">
                <a:xfrm>
                  <a:off x="4061" y="1376"/>
                  <a:ext cx="563"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95" name="Rectangle 23"/>
                <p:cNvSpPr>
                  <a:spLocks noChangeArrowheads="1"/>
                </p:cNvSpPr>
                <p:nvPr/>
              </p:nvSpPr>
              <p:spPr bwMode="auto">
                <a:xfrm>
                  <a:off x="4224" y="1611"/>
                  <a:ext cx="242"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E</a:t>
                  </a:r>
                </a:p>
              </p:txBody>
            </p:sp>
          </p:grpSp>
          <p:grpSp>
            <p:nvGrpSpPr>
              <p:cNvPr id="233496" name="Group 24"/>
              <p:cNvGrpSpPr>
                <a:grpSpLocks/>
              </p:cNvGrpSpPr>
              <p:nvPr/>
            </p:nvGrpSpPr>
            <p:grpSpPr bwMode="auto">
              <a:xfrm>
                <a:off x="4794" y="1376"/>
                <a:ext cx="293" cy="728"/>
                <a:chOff x="4794" y="1376"/>
                <a:chExt cx="293" cy="728"/>
              </a:xfrm>
            </p:grpSpPr>
            <p:sp>
              <p:nvSpPr>
                <p:cNvPr id="233497" name="Rectangle 25"/>
                <p:cNvSpPr>
                  <a:spLocks noChangeArrowheads="1"/>
                </p:cNvSpPr>
                <p:nvPr/>
              </p:nvSpPr>
              <p:spPr bwMode="auto">
                <a:xfrm>
                  <a:off x="4794" y="1376"/>
                  <a:ext cx="293"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498" name="Rectangle 26"/>
                <p:cNvSpPr>
                  <a:spLocks noChangeArrowheads="1"/>
                </p:cNvSpPr>
                <p:nvPr/>
              </p:nvSpPr>
              <p:spPr bwMode="auto">
                <a:xfrm>
                  <a:off x="4827" y="1611"/>
                  <a:ext cx="231"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F</a:t>
                  </a:r>
                </a:p>
              </p:txBody>
            </p:sp>
          </p:grpSp>
        </p:grpSp>
        <p:grpSp>
          <p:nvGrpSpPr>
            <p:cNvPr id="233499" name="Group 27"/>
            <p:cNvGrpSpPr>
              <a:grpSpLocks/>
            </p:cNvGrpSpPr>
            <p:nvPr/>
          </p:nvGrpSpPr>
          <p:grpSpPr bwMode="auto">
            <a:xfrm>
              <a:off x="2516188" y="4230688"/>
              <a:ext cx="5583237" cy="1168400"/>
              <a:chOff x="1585" y="2665"/>
              <a:chExt cx="3517" cy="736"/>
            </a:xfrm>
          </p:grpSpPr>
          <p:grpSp>
            <p:nvGrpSpPr>
              <p:cNvPr id="233500" name="Group 28"/>
              <p:cNvGrpSpPr>
                <a:grpSpLocks/>
              </p:cNvGrpSpPr>
              <p:nvPr/>
            </p:nvGrpSpPr>
            <p:grpSpPr bwMode="auto">
              <a:xfrm>
                <a:off x="1585" y="2668"/>
                <a:ext cx="288" cy="728"/>
                <a:chOff x="1585" y="2668"/>
                <a:chExt cx="288" cy="728"/>
              </a:xfrm>
            </p:grpSpPr>
            <p:sp>
              <p:nvSpPr>
                <p:cNvPr id="233501" name="Rectangle 29"/>
                <p:cNvSpPr>
                  <a:spLocks noChangeArrowheads="1"/>
                </p:cNvSpPr>
                <p:nvPr/>
              </p:nvSpPr>
              <p:spPr bwMode="auto">
                <a:xfrm>
                  <a:off x="1585" y="2668"/>
                  <a:ext cx="288" cy="728"/>
                </a:xfrm>
                <a:prstGeom prst="rect">
                  <a:avLst/>
                </a:prstGeom>
                <a:gradFill rotWithShape="0">
                  <a:gsLst>
                    <a:gs pos="0">
                      <a:srgbClr val="FFFFFF"/>
                    </a:gs>
                    <a:gs pos="100000">
                      <a:srgbClr val="CC0000"/>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02" name="Rectangle 30"/>
                <p:cNvSpPr>
                  <a:spLocks noChangeArrowheads="1"/>
                </p:cNvSpPr>
                <p:nvPr/>
              </p:nvSpPr>
              <p:spPr bwMode="auto">
                <a:xfrm>
                  <a:off x="1613" y="2905"/>
                  <a:ext cx="231" cy="2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T</a:t>
                  </a:r>
                </a:p>
              </p:txBody>
            </p:sp>
          </p:grpSp>
          <p:grpSp>
            <p:nvGrpSpPr>
              <p:cNvPr id="233503" name="Group 31"/>
              <p:cNvGrpSpPr>
                <a:grpSpLocks/>
              </p:cNvGrpSpPr>
              <p:nvPr/>
            </p:nvGrpSpPr>
            <p:grpSpPr bwMode="auto">
              <a:xfrm>
                <a:off x="2020" y="2668"/>
                <a:ext cx="733" cy="728"/>
                <a:chOff x="2020" y="2668"/>
                <a:chExt cx="733" cy="728"/>
              </a:xfrm>
            </p:grpSpPr>
            <p:sp>
              <p:nvSpPr>
                <p:cNvPr id="233504" name="Rectangle 32"/>
                <p:cNvSpPr>
                  <a:spLocks noChangeArrowheads="1"/>
                </p:cNvSpPr>
                <p:nvPr/>
              </p:nvSpPr>
              <p:spPr bwMode="auto">
                <a:xfrm>
                  <a:off x="2020" y="2668"/>
                  <a:ext cx="733" cy="728"/>
                </a:xfrm>
                <a:prstGeom prst="rect">
                  <a:avLst/>
                </a:prstGeom>
                <a:gradFill rotWithShape="0">
                  <a:gsLst>
                    <a:gs pos="0">
                      <a:srgbClr val="FFFFFF"/>
                    </a:gs>
                    <a:gs pos="100000">
                      <a:srgbClr val="CC0000"/>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05" name="Rectangle 33"/>
                <p:cNvSpPr>
                  <a:spLocks noChangeArrowheads="1"/>
                </p:cNvSpPr>
                <p:nvPr/>
              </p:nvSpPr>
              <p:spPr bwMode="auto">
                <a:xfrm>
                  <a:off x="2262" y="2905"/>
                  <a:ext cx="254" cy="2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U</a:t>
                  </a:r>
                </a:p>
              </p:txBody>
            </p:sp>
          </p:grpSp>
          <p:grpSp>
            <p:nvGrpSpPr>
              <p:cNvPr id="233506" name="Group 34"/>
              <p:cNvGrpSpPr>
                <a:grpSpLocks/>
              </p:cNvGrpSpPr>
              <p:nvPr/>
            </p:nvGrpSpPr>
            <p:grpSpPr bwMode="auto">
              <a:xfrm>
                <a:off x="2870" y="2668"/>
                <a:ext cx="286" cy="728"/>
                <a:chOff x="2870" y="2668"/>
                <a:chExt cx="286" cy="728"/>
              </a:xfrm>
            </p:grpSpPr>
            <p:sp>
              <p:nvSpPr>
                <p:cNvPr id="233507" name="Rectangle 35"/>
                <p:cNvSpPr>
                  <a:spLocks noChangeArrowheads="1"/>
                </p:cNvSpPr>
                <p:nvPr/>
              </p:nvSpPr>
              <p:spPr bwMode="auto">
                <a:xfrm>
                  <a:off x="2870" y="2668"/>
                  <a:ext cx="286" cy="728"/>
                </a:xfrm>
                <a:prstGeom prst="rect">
                  <a:avLst/>
                </a:prstGeom>
                <a:gradFill rotWithShape="0">
                  <a:gsLst>
                    <a:gs pos="0">
                      <a:srgbClr val="FFFFFF"/>
                    </a:gs>
                    <a:gs pos="100000">
                      <a:srgbClr val="CC0000"/>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08" name="Rectangle 36"/>
                <p:cNvSpPr>
                  <a:spLocks noChangeArrowheads="1"/>
                </p:cNvSpPr>
                <p:nvPr/>
              </p:nvSpPr>
              <p:spPr bwMode="auto">
                <a:xfrm>
                  <a:off x="2883" y="2905"/>
                  <a:ext cx="243" cy="2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V</a:t>
                  </a:r>
                </a:p>
              </p:txBody>
            </p:sp>
          </p:grpSp>
          <p:grpSp>
            <p:nvGrpSpPr>
              <p:cNvPr id="233509" name="Group 37"/>
              <p:cNvGrpSpPr>
                <a:grpSpLocks/>
              </p:cNvGrpSpPr>
              <p:nvPr/>
            </p:nvGrpSpPr>
            <p:grpSpPr bwMode="auto">
              <a:xfrm>
                <a:off x="3445" y="2673"/>
                <a:ext cx="297" cy="728"/>
                <a:chOff x="3445" y="2673"/>
                <a:chExt cx="297" cy="728"/>
              </a:xfrm>
            </p:grpSpPr>
            <p:sp>
              <p:nvSpPr>
                <p:cNvPr id="233510" name="Rectangle 38"/>
                <p:cNvSpPr>
                  <a:spLocks noChangeArrowheads="1"/>
                </p:cNvSpPr>
                <p:nvPr/>
              </p:nvSpPr>
              <p:spPr bwMode="auto">
                <a:xfrm>
                  <a:off x="3445" y="2673"/>
                  <a:ext cx="289" cy="728"/>
                </a:xfrm>
                <a:prstGeom prst="rect">
                  <a:avLst/>
                </a:prstGeom>
                <a:gradFill rotWithShape="0">
                  <a:gsLst>
                    <a:gs pos="0">
                      <a:srgbClr val="FFFFFF"/>
                    </a:gs>
                    <a:gs pos="100000">
                      <a:srgbClr val="CC0000"/>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11" name="Rectangle 39"/>
                <p:cNvSpPr>
                  <a:spLocks noChangeArrowheads="1"/>
                </p:cNvSpPr>
                <p:nvPr/>
              </p:nvSpPr>
              <p:spPr bwMode="auto">
                <a:xfrm>
                  <a:off x="3447" y="2905"/>
                  <a:ext cx="295" cy="2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W</a:t>
                  </a:r>
                </a:p>
              </p:txBody>
            </p:sp>
          </p:grpSp>
          <p:grpSp>
            <p:nvGrpSpPr>
              <p:cNvPr id="233512" name="Group 40"/>
              <p:cNvGrpSpPr>
                <a:grpSpLocks/>
              </p:cNvGrpSpPr>
              <p:nvPr/>
            </p:nvGrpSpPr>
            <p:grpSpPr bwMode="auto">
              <a:xfrm>
                <a:off x="3889" y="2665"/>
                <a:ext cx="289" cy="728"/>
                <a:chOff x="3889" y="2665"/>
                <a:chExt cx="289" cy="728"/>
              </a:xfrm>
            </p:grpSpPr>
            <p:sp>
              <p:nvSpPr>
                <p:cNvPr id="233513" name="Rectangle 41"/>
                <p:cNvSpPr>
                  <a:spLocks noChangeArrowheads="1"/>
                </p:cNvSpPr>
                <p:nvPr/>
              </p:nvSpPr>
              <p:spPr bwMode="auto">
                <a:xfrm>
                  <a:off x="3889" y="2665"/>
                  <a:ext cx="289" cy="728"/>
                </a:xfrm>
                <a:prstGeom prst="rect">
                  <a:avLst/>
                </a:prstGeom>
                <a:gradFill rotWithShape="0">
                  <a:gsLst>
                    <a:gs pos="0">
                      <a:srgbClr val="FFFFFF"/>
                    </a:gs>
                    <a:gs pos="100000">
                      <a:srgbClr val="CC0000"/>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14" name="Rectangle 42"/>
                <p:cNvSpPr>
                  <a:spLocks noChangeArrowheads="1"/>
                </p:cNvSpPr>
                <p:nvPr/>
              </p:nvSpPr>
              <p:spPr bwMode="auto">
                <a:xfrm>
                  <a:off x="3915" y="2905"/>
                  <a:ext cx="242" cy="2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X</a:t>
                  </a:r>
                </a:p>
              </p:txBody>
            </p:sp>
          </p:grpSp>
          <p:grpSp>
            <p:nvGrpSpPr>
              <p:cNvPr id="233515" name="Group 43"/>
              <p:cNvGrpSpPr>
                <a:grpSpLocks/>
              </p:cNvGrpSpPr>
              <p:nvPr/>
            </p:nvGrpSpPr>
            <p:grpSpPr bwMode="auto">
              <a:xfrm>
                <a:off x="4355" y="2670"/>
                <a:ext cx="288" cy="728"/>
                <a:chOff x="4355" y="2670"/>
                <a:chExt cx="288" cy="728"/>
              </a:xfrm>
            </p:grpSpPr>
            <p:sp>
              <p:nvSpPr>
                <p:cNvPr id="233516" name="Rectangle 44"/>
                <p:cNvSpPr>
                  <a:spLocks noChangeArrowheads="1"/>
                </p:cNvSpPr>
                <p:nvPr/>
              </p:nvSpPr>
              <p:spPr bwMode="auto">
                <a:xfrm>
                  <a:off x="4355" y="2670"/>
                  <a:ext cx="288" cy="728"/>
                </a:xfrm>
                <a:prstGeom prst="rect">
                  <a:avLst/>
                </a:prstGeom>
                <a:gradFill rotWithShape="0">
                  <a:gsLst>
                    <a:gs pos="0">
                      <a:srgbClr val="FFFFFF"/>
                    </a:gs>
                    <a:gs pos="100000">
                      <a:srgbClr val="CC0000"/>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17" name="Rectangle 45"/>
                <p:cNvSpPr>
                  <a:spLocks noChangeArrowheads="1"/>
                </p:cNvSpPr>
                <p:nvPr/>
              </p:nvSpPr>
              <p:spPr bwMode="auto">
                <a:xfrm>
                  <a:off x="4378" y="2905"/>
                  <a:ext cx="241" cy="2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Y</a:t>
                  </a:r>
                </a:p>
              </p:txBody>
            </p:sp>
          </p:grpSp>
          <p:grpSp>
            <p:nvGrpSpPr>
              <p:cNvPr id="233518" name="Group 46"/>
              <p:cNvGrpSpPr>
                <a:grpSpLocks/>
              </p:cNvGrpSpPr>
              <p:nvPr/>
            </p:nvGrpSpPr>
            <p:grpSpPr bwMode="auto">
              <a:xfrm>
                <a:off x="4817" y="2673"/>
                <a:ext cx="285" cy="728"/>
                <a:chOff x="4817" y="2673"/>
                <a:chExt cx="285" cy="728"/>
              </a:xfrm>
            </p:grpSpPr>
            <p:sp>
              <p:nvSpPr>
                <p:cNvPr id="233519" name="Rectangle 47"/>
                <p:cNvSpPr>
                  <a:spLocks noChangeArrowheads="1"/>
                </p:cNvSpPr>
                <p:nvPr/>
              </p:nvSpPr>
              <p:spPr bwMode="auto">
                <a:xfrm>
                  <a:off x="4817" y="2673"/>
                  <a:ext cx="285" cy="728"/>
                </a:xfrm>
                <a:prstGeom prst="rect">
                  <a:avLst/>
                </a:prstGeom>
                <a:gradFill rotWithShape="0">
                  <a:gsLst>
                    <a:gs pos="0">
                      <a:srgbClr val="FFFFFF"/>
                    </a:gs>
                    <a:gs pos="100000">
                      <a:srgbClr val="CC0000"/>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20" name="Rectangle 48"/>
                <p:cNvSpPr>
                  <a:spLocks noChangeArrowheads="1"/>
                </p:cNvSpPr>
                <p:nvPr/>
              </p:nvSpPr>
              <p:spPr bwMode="auto">
                <a:xfrm>
                  <a:off x="4852" y="2905"/>
                  <a:ext cx="231" cy="28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t>Z</a:t>
                  </a:r>
                </a:p>
              </p:txBody>
            </p:sp>
          </p:grpSp>
        </p:grpSp>
        <p:sp>
          <p:nvSpPr>
            <p:cNvPr id="233521" name="Line 49"/>
            <p:cNvSpPr>
              <a:spLocks noChangeShapeType="1"/>
            </p:cNvSpPr>
            <p:nvPr/>
          </p:nvSpPr>
          <p:spPr bwMode="auto">
            <a:xfrm>
              <a:off x="5229225" y="1879600"/>
              <a:ext cx="0" cy="36068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22" name="Rectangle 50"/>
            <p:cNvSpPr>
              <a:spLocks noChangeArrowheads="1"/>
            </p:cNvSpPr>
            <p:nvPr/>
          </p:nvSpPr>
          <p:spPr bwMode="auto">
            <a:xfrm>
              <a:off x="3762375" y="5622925"/>
              <a:ext cx="28876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i="1"/>
                <a:t>Raw Materials</a:t>
              </a:r>
            </a:p>
          </p:txBody>
        </p:sp>
        <p:sp>
          <p:nvSpPr>
            <p:cNvPr id="233523" name="Rectangle 51"/>
            <p:cNvSpPr>
              <a:spLocks noChangeArrowheads="1"/>
            </p:cNvSpPr>
            <p:nvPr/>
          </p:nvSpPr>
          <p:spPr bwMode="auto">
            <a:xfrm>
              <a:off x="3584575" y="1217613"/>
              <a:ext cx="32448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i="1"/>
                <a:t>Finished Goods</a:t>
              </a:r>
            </a:p>
          </p:txBody>
        </p:sp>
        <p:sp>
          <p:nvSpPr>
            <p:cNvPr id="233525" name="Rectangle 53"/>
            <p:cNvSpPr>
              <a:spLocks noChangeArrowheads="1"/>
            </p:cNvSpPr>
            <p:nvPr/>
          </p:nvSpPr>
          <p:spPr bwMode="auto">
            <a:xfrm>
              <a:off x="1704975" y="1274763"/>
              <a:ext cx="10715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2000" b="1"/>
                <a:t>AUTOS</a:t>
              </a:r>
            </a:p>
          </p:txBody>
        </p:sp>
        <p:sp>
          <p:nvSpPr>
            <p:cNvPr id="233526" name="Rectangle 54"/>
            <p:cNvSpPr>
              <a:spLocks noChangeArrowheads="1"/>
            </p:cNvSpPr>
            <p:nvPr/>
          </p:nvSpPr>
          <p:spPr bwMode="auto">
            <a:xfrm>
              <a:off x="1712913" y="5602288"/>
              <a:ext cx="1057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2000" b="1"/>
                <a:t>GLASS</a:t>
              </a:r>
            </a:p>
          </p:txBody>
        </p:sp>
        <p:sp>
          <p:nvSpPr>
            <p:cNvPr id="233527" name="Rectangle 55"/>
            <p:cNvSpPr>
              <a:spLocks noChangeArrowheads="1"/>
            </p:cNvSpPr>
            <p:nvPr/>
          </p:nvSpPr>
          <p:spPr bwMode="auto">
            <a:xfrm>
              <a:off x="7905750" y="847725"/>
              <a:ext cx="10302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sz="2000" b="1"/>
                <a:t>BLUE</a:t>
              </a:r>
            </a:p>
            <a:p>
              <a:pPr algn="ctr" eaLnBrk="0" hangingPunct="0"/>
              <a:r>
                <a:rPr lang="en-US" altLang="en-US" sz="2000" b="1"/>
                <a:t>JEANS</a:t>
              </a:r>
            </a:p>
          </p:txBody>
        </p:sp>
        <p:sp>
          <p:nvSpPr>
            <p:cNvPr id="233528" name="Rectangle 56"/>
            <p:cNvSpPr>
              <a:spLocks noChangeArrowheads="1"/>
            </p:cNvSpPr>
            <p:nvPr/>
          </p:nvSpPr>
          <p:spPr bwMode="auto">
            <a:xfrm>
              <a:off x="7848600" y="5602288"/>
              <a:ext cx="1143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sz="2000" b="1"/>
                <a:t>DENIM</a:t>
              </a:r>
            </a:p>
            <a:p>
              <a:pPr algn="ctr" eaLnBrk="0" hangingPunct="0"/>
              <a:r>
                <a:rPr lang="en-US" altLang="en-US" sz="2000" b="1"/>
                <a:t>FABRIC</a:t>
              </a:r>
            </a:p>
          </p:txBody>
        </p:sp>
        <p:grpSp>
          <p:nvGrpSpPr>
            <p:cNvPr id="233529" name="Group 57"/>
            <p:cNvGrpSpPr>
              <a:grpSpLocks/>
            </p:cNvGrpSpPr>
            <p:nvPr/>
          </p:nvGrpSpPr>
          <p:grpSpPr bwMode="auto">
            <a:xfrm>
              <a:off x="1966913" y="1811338"/>
              <a:ext cx="6670675" cy="3495675"/>
              <a:chOff x="1239" y="1141"/>
              <a:chExt cx="4202" cy="2202"/>
            </a:xfrm>
          </p:grpSpPr>
          <p:sp>
            <p:nvSpPr>
              <p:cNvPr id="233530" name="AutoShape 58"/>
              <p:cNvSpPr>
                <a:spLocks noChangeArrowheads="1"/>
              </p:cNvSpPr>
              <p:nvPr/>
            </p:nvSpPr>
            <p:spPr bwMode="auto">
              <a:xfrm rot="16200000">
                <a:off x="267" y="2121"/>
                <a:ext cx="2194" cy="250"/>
              </a:xfrm>
              <a:prstGeom prst="rightArrow">
                <a:avLst>
                  <a:gd name="adj1" fmla="val 50000"/>
                  <a:gd name="adj2" fmla="val 438841"/>
                </a:avLst>
              </a:prstGeom>
              <a:gradFill rotWithShape="0">
                <a:gsLst>
                  <a:gs pos="0">
                    <a:srgbClr val="CC0000"/>
                  </a:gs>
                  <a:gs pos="100000">
                    <a:schemeClr val="folHlink"/>
                  </a:gs>
                </a:gsLst>
                <a:lin ang="5400000" scaled="1"/>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31" name="AutoShape 59"/>
              <p:cNvSpPr>
                <a:spLocks noChangeArrowheads="1"/>
              </p:cNvSpPr>
              <p:nvPr/>
            </p:nvSpPr>
            <p:spPr bwMode="auto">
              <a:xfrm rot="16200000">
                <a:off x="4219" y="2113"/>
                <a:ext cx="2194" cy="250"/>
              </a:xfrm>
              <a:prstGeom prst="rightArrow">
                <a:avLst>
                  <a:gd name="adj1" fmla="val 50000"/>
                  <a:gd name="adj2" fmla="val 438841"/>
                </a:avLst>
              </a:prstGeom>
              <a:gradFill rotWithShape="0">
                <a:gsLst>
                  <a:gs pos="0">
                    <a:srgbClr val="CC0000"/>
                  </a:gs>
                  <a:gs pos="100000">
                    <a:schemeClr val="folHlink"/>
                  </a:gs>
                </a:gsLst>
                <a:lin ang="5400000" scaled="1"/>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3524"/>
                                        </p:tgtEl>
                                        <p:attrNameLst>
                                          <p:attrName>style.visibility</p:attrName>
                                        </p:attrNameLst>
                                      </p:cBhvr>
                                      <p:to>
                                        <p:strVal val="visible"/>
                                      </p:to>
                                    </p:set>
                                    <p:animEffect transition="in" filter="wipe(left)">
                                      <p:cBhvr>
                                        <p:cTn id="7" dur="500"/>
                                        <p:tgtEl>
                                          <p:spTgt spid="233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24" grpId="0"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544" name="Rectangle 48"/>
          <p:cNvSpPr>
            <a:spLocks noChangeArrowheads="1"/>
          </p:cNvSpPr>
          <p:nvPr/>
        </p:nvSpPr>
        <p:spPr bwMode="auto">
          <a:xfrm>
            <a:off x="1862138" y="74613"/>
            <a:ext cx="7281862"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p>
            <a:pPr algn="ctr" eaLnBrk="0" hangingPunct="0">
              <a:lnSpc>
                <a:spcPct val="80000"/>
              </a:lnSpc>
            </a:pPr>
            <a:r>
              <a:rPr lang="en-US" altLang="en-US" sz="4800" b="1">
                <a:solidFill>
                  <a:srgbClr val="000099"/>
                </a:solidFill>
                <a:latin typeface="Times New Roman" panose="02020603050405020304" pitchFamily="18" charset="0"/>
              </a:rPr>
              <a:t>TYPES OF MERGERS</a:t>
            </a:r>
          </a:p>
        </p:txBody>
      </p:sp>
      <p:grpSp>
        <p:nvGrpSpPr>
          <p:cNvPr id="2" name="Group 1" descr="image" title="image"/>
          <p:cNvGrpSpPr/>
          <p:nvPr/>
        </p:nvGrpSpPr>
        <p:grpSpPr>
          <a:xfrm>
            <a:off x="1704975" y="847725"/>
            <a:ext cx="7286625" cy="5453063"/>
            <a:chOff x="1704975" y="847725"/>
            <a:chExt cx="7286625" cy="5453063"/>
          </a:xfrm>
        </p:grpSpPr>
        <p:sp>
          <p:nvSpPr>
            <p:cNvPr id="234498" name="AutoShape 2"/>
            <p:cNvSpPr>
              <a:spLocks noChangeArrowheads="1"/>
            </p:cNvSpPr>
            <p:nvPr/>
          </p:nvSpPr>
          <p:spPr bwMode="auto">
            <a:xfrm>
              <a:off x="2341563" y="4008438"/>
              <a:ext cx="2130425" cy="1628775"/>
            </a:xfrm>
            <a:prstGeom prst="roundRect">
              <a:avLst>
                <a:gd name="adj" fmla="val 16667"/>
              </a:avLst>
            </a:prstGeom>
            <a:solidFill>
              <a:schemeClr val="folHlink"/>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4499" name="Group 3"/>
            <p:cNvGrpSpPr>
              <a:grpSpLocks/>
            </p:cNvGrpSpPr>
            <p:nvPr/>
          </p:nvGrpSpPr>
          <p:grpSpPr bwMode="auto">
            <a:xfrm>
              <a:off x="2508250" y="2184400"/>
              <a:ext cx="5567363" cy="1155700"/>
              <a:chOff x="1580" y="1376"/>
              <a:chExt cx="3507" cy="728"/>
            </a:xfrm>
          </p:grpSpPr>
          <p:grpSp>
            <p:nvGrpSpPr>
              <p:cNvPr id="234500" name="Group 4"/>
              <p:cNvGrpSpPr>
                <a:grpSpLocks/>
              </p:cNvGrpSpPr>
              <p:nvPr/>
            </p:nvGrpSpPr>
            <p:grpSpPr bwMode="auto">
              <a:xfrm>
                <a:off x="1580" y="1376"/>
                <a:ext cx="414" cy="728"/>
                <a:chOff x="1580" y="1376"/>
                <a:chExt cx="414" cy="728"/>
              </a:xfrm>
            </p:grpSpPr>
            <p:sp>
              <p:nvSpPr>
                <p:cNvPr id="234501" name="Rectangle 5"/>
                <p:cNvSpPr>
                  <a:spLocks noChangeArrowheads="1"/>
                </p:cNvSpPr>
                <p:nvPr/>
              </p:nvSpPr>
              <p:spPr bwMode="auto">
                <a:xfrm>
                  <a:off x="1580"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2" name="Rectangle 6"/>
                <p:cNvSpPr>
                  <a:spLocks noChangeArrowheads="1"/>
                </p:cNvSpPr>
                <p:nvPr/>
              </p:nvSpPr>
              <p:spPr bwMode="auto">
                <a:xfrm>
                  <a:off x="1666" y="1611"/>
                  <a:ext cx="254"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A</a:t>
                  </a:r>
                </a:p>
              </p:txBody>
            </p:sp>
          </p:grpSp>
          <p:grpSp>
            <p:nvGrpSpPr>
              <p:cNvPr id="234503" name="Group 7"/>
              <p:cNvGrpSpPr>
                <a:grpSpLocks/>
              </p:cNvGrpSpPr>
              <p:nvPr/>
            </p:nvGrpSpPr>
            <p:grpSpPr bwMode="auto">
              <a:xfrm>
                <a:off x="2211" y="1376"/>
                <a:ext cx="414" cy="728"/>
                <a:chOff x="2211" y="1376"/>
                <a:chExt cx="414" cy="728"/>
              </a:xfrm>
            </p:grpSpPr>
            <p:sp>
              <p:nvSpPr>
                <p:cNvPr id="234504" name="Rectangle 8"/>
                <p:cNvSpPr>
                  <a:spLocks noChangeArrowheads="1"/>
                </p:cNvSpPr>
                <p:nvPr/>
              </p:nvSpPr>
              <p:spPr bwMode="auto">
                <a:xfrm>
                  <a:off x="2211"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5" name="Rectangle 9"/>
                <p:cNvSpPr>
                  <a:spLocks noChangeArrowheads="1"/>
                </p:cNvSpPr>
                <p:nvPr/>
              </p:nvSpPr>
              <p:spPr bwMode="auto">
                <a:xfrm>
                  <a:off x="2289"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B</a:t>
                  </a:r>
                </a:p>
              </p:txBody>
            </p:sp>
          </p:grpSp>
          <p:grpSp>
            <p:nvGrpSpPr>
              <p:cNvPr id="234506" name="Group 10"/>
              <p:cNvGrpSpPr>
                <a:grpSpLocks/>
              </p:cNvGrpSpPr>
              <p:nvPr/>
            </p:nvGrpSpPr>
            <p:grpSpPr bwMode="auto">
              <a:xfrm>
                <a:off x="2738" y="1376"/>
                <a:ext cx="414" cy="728"/>
                <a:chOff x="2738" y="1376"/>
                <a:chExt cx="414" cy="728"/>
              </a:xfrm>
            </p:grpSpPr>
            <p:sp>
              <p:nvSpPr>
                <p:cNvPr id="234507" name="Rectangle 11"/>
                <p:cNvSpPr>
                  <a:spLocks noChangeArrowheads="1"/>
                </p:cNvSpPr>
                <p:nvPr/>
              </p:nvSpPr>
              <p:spPr bwMode="auto">
                <a:xfrm>
                  <a:off x="2738"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8" name="Rectangle 12"/>
                <p:cNvSpPr>
                  <a:spLocks noChangeArrowheads="1"/>
                </p:cNvSpPr>
                <p:nvPr/>
              </p:nvSpPr>
              <p:spPr bwMode="auto">
                <a:xfrm>
                  <a:off x="2813"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C</a:t>
                  </a:r>
                </a:p>
              </p:txBody>
            </p:sp>
          </p:grpSp>
          <p:grpSp>
            <p:nvGrpSpPr>
              <p:cNvPr id="234509" name="Group 13"/>
              <p:cNvGrpSpPr>
                <a:grpSpLocks/>
              </p:cNvGrpSpPr>
              <p:nvPr/>
            </p:nvGrpSpPr>
            <p:grpSpPr bwMode="auto">
              <a:xfrm>
                <a:off x="3430" y="1376"/>
                <a:ext cx="512" cy="728"/>
                <a:chOff x="3430" y="1376"/>
                <a:chExt cx="512" cy="728"/>
              </a:xfrm>
            </p:grpSpPr>
            <p:sp>
              <p:nvSpPr>
                <p:cNvPr id="234510" name="Rectangle 14"/>
                <p:cNvSpPr>
                  <a:spLocks noChangeArrowheads="1"/>
                </p:cNvSpPr>
                <p:nvPr/>
              </p:nvSpPr>
              <p:spPr bwMode="auto">
                <a:xfrm>
                  <a:off x="3430" y="1376"/>
                  <a:ext cx="512"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1" name="Rectangle 15"/>
                <p:cNvSpPr>
                  <a:spLocks noChangeArrowheads="1"/>
                </p:cNvSpPr>
                <p:nvPr/>
              </p:nvSpPr>
              <p:spPr bwMode="auto">
                <a:xfrm>
                  <a:off x="3568"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D</a:t>
                  </a:r>
                </a:p>
              </p:txBody>
            </p:sp>
          </p:grpSp>
          <p:grpSp>
            <p:nvGrpSpPr>
              <p:cNvPr id="234512" name="Group 16"/>
              <p:cNvGrpSpPr>
                <a:grpSpLocks/>
              </p:cNvGrpSpPr>
              <p:nvPr/>
            </p:nvGrpSpPr>
            <p:grpSpPr bwMode="auto">
              <a:xfrm>
                <a:off x="4061" y="1376"/>
                <a:ext cx="563" cy="728"/>
                <a:chOff x="4061" y="1376"/>
                <a:chExt cx="563" cy="728"/>
              </a:xfrm>
            </p:grpSpPr>
            <p:sp>
              <p:nvSpPr>
                <p:cNvPr id="234513" name="Rectangle 17"/>
                <p:cNvSpPr>
                  <a:spLocks noChangeArrowheads="1"/>
                </p:cNvSpPr>
                <p:nvPr/>
              </p:nvSpPr>
              <p:spPr bwMode="auto">
                <a:xfrm>
                  <a:off x="4061" y="1376"/>
                  <a:ext cx="563"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4" name="Rectangle 18"/>
                <p:cNvSpPr>
                  <a:spLocks noChangeArrowheads="1"/>
                </p:cNvSpPr>
                <p:nvPr/>
              </p:nvSpPr>
              <p:spPr bwMode="auto">
                <a:xfrm>
                  <a:off x="4224" y="1611"/>
                  <a:ext cx="242"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E</a:t>
                  </a:r>
                </a:p>
              </p:txBody>
            </p:sp>
          </p:grpSp>
          <p:grpSp>
            <p:nvGrpSpPr>
              <p:cNvPr id="234515" name="Group 19"/>
              <p:cNvGrpSpPr>
                <a:grpSpLocks/>
              </p:cNvGrpSpPr>
              <p:nvPr/>
            </p:nvGrpSpPr>
            <p:grpSpPr bwMode="auto">
              <a:xfrm>
                <a:off x="4794" y="1376"/>
                <a:ext cx="293" cy="728"/>
                <a:chOff x="4794" y="1376"/>
                <a:chExt cx="293" cy="728"/>
              </a:xfrm>
            </p:grpSpPr>
            <p:sp>
              <p:nvSpPr>
                <p:cNvPr id="234516" name="Rectangle 20"/>
                <p:cNvSpPr>
                  <a:spLocks noChangeArrowheads="1"/>
                </p:cNvSpPr>
                <p:nvPr/>
              </p:nvSpPr>
              <p:spPr bwMode="auto">
                <a:xfrm>
                  <a:off x="4794" y="1376"/>
                  <a:ext cx="293"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17" name="Rectangle 21"/>
                <p:cNvSpPr>
                  <a:spLocks noChangeArrowheads="1"/>
                </p:cNvSpPr>
                <p:nvPr/>
              </p:nvSpPr>
              <p:spPr bwMode="auto">
                <a:xfrm>
                  <a:off x="4827" y="1611"/>
                  <a:ext cx="231"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F</a:t>
                  </a:r>
                </a:p>
              </p:txBody>
            </p:sp>
          </p:grpSp>
        </p:grpSp>
        <p:grpSp>
          <p:nvGrpSpPr>
            <p:cNvPr id="234518" name="Group 22"/>
            <p:cNvGrpSpPr>
              <a:grpSpLocks/>
            </p:cNvGrpSpPr>
            <p:nvPr/>
          </p:nvGrpSpPr>
          <p:grpSpPr bwMode="auto">
            <a:xfrm>
              <a:off x="2516188" y="4230688"/>
              <a:ext cx="5583237" cy="1168400"/>
              <a:chOff x="1585" y="2665"/>
              <a:chExt cx="3517" cy="736"/>
            </a:xfrm>
          </p:grpSpPr>
          <p:grpSp>
            <p:nvGrpSpPr>
              <p:cNvPr id="234519" name="Group 23"/>
              <p:cNvGrpSpPr>
                <a:grpSpLocks/>
              </p:cNvGrpSpPr>
              <p:nvPr/>
            </p:nvGrpSpPr>
            <p:grpSpPr bwMode="auto">
              <a:xfrm>
                <a:off x="1585" y="2668"/>
                <a:ext cx="288" cy="728"/>
                <a:chOff x="1585" y="2668"/>
                <a:chExt cx="288" cy="728"/>
              </a:xfrm>
            </p:grpSpPr>
            <p:sp>
              <p:nvSpPr>
                <p:cNvPr id="234520" name="Rectangle 24"/>
                <p:cNvSpPr>
                  <a:spLocks noChangeArrowheads="1"/>
                </p:cNvSpPr>
                <p:nvPr/>
              </p:nvSpPr>
              <p:spPr bwMode="auto">
                <a:xfrm>
                  <a:off x="1585" y="2668"/>
                  <a:ext cx="288"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21" name="Rectangle 25"/>
                <p:cNvSpPr>
                  <a:spLocks noChangeArrowheads="1"/>
                </p:cNvSpPr>
                <p:nvPr/>
              </p:nvSpPr>
              <p:spPr bwMode="auto">
                <a:xfrm>
                  <a:off x="1613" y="2905"/>
                  <a:ext cx="231"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T</a:t>
                  </a:r>
                </a:p>
              </p:txBody>
            </p:sp>
          </p:grpSp>
          <p:grpSp>
            <p:nvGrpSpPr>
              <p:cNvPr id="234522" name="Group 26"/>
              <p:cNvGrpSpPr>
                <a:grpSpLocks/>
              </p:cNvGrpSpPr>
              <p:nvPr/>
            </p:nvGrpSpPr>
            <p:grpSpPr bwMode="auto">
              <a:xfrm>
                <a:off x="2020" y="2668"/>
                <a:ext cx="733" cy="728"/>
                <a:chOff x="2020" y="2668"/>
                <a:chExt cx="733" cy="728"/>
              </a:xfrm>
            </p:grpSpPr>
            <p:sp>
              <p:nvSpPr>
                <p:cNvPr id="234523" name="Rectangle 27"/>
                <p:cNvSpPr>
                  <a:spLocks noChangeArrowheads="1"/>
                </p:cNvSpPr>
                <p:nvPr/>
              </p:nvSpPr>
              <p:spPr bwMode="auto">
                <a:xfrm>
                  <a:off x="2020" y="2668"/>
                  <a:ext cx="733"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24" name="Rectangle 28"/>
                <p:cNvSpPr>
                  <a:spLocks noChangeArrowheads="1"/>
                </p:cNvSpPr>
                <p:nvPr/>
              </p:nvSpPr>
              <p:spPr bwMode="auto">
                <a:xfrm>
                  <a:off x="2262" y="2905"/>
                  <a:ext cx="254"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U</a:t>
                  </a:r>
                </a:p>
              </p:txBody>
            </p:sp>
          </p:grpSp>
          <p:grpSp>
            <p:nvGrpSpPr>
              <p:cNvPr id="234525" name="Group 29"/>
              <p:cNvGrpSpPr>
                <a:grpSpLocks/>
              </p:cNvGrpSpPr>
              <p:nvPr/>
            </p:nvGrpSpPr>
            <p:grpSpPr bwMode="auto">
              <a:xfrm>
                <a:off x="2870" y="2668"/>
                <a:ext cx="286" cy="728"/>
                <a:chOff x="2870" y="2668"/>
                <a:chExt cx="286" cy="728"/>
              </a:xfrm>
            </p:grpSpPr>
            <p:sp>
              <p:nvSpPr>
                <p:cNvPr id="234526" name="Rectangle 30"/>
                <p:cNvSpPr>
                  <a:spLocks noChangeArrowheads="1"/>
                </p:cNvSpPr>
                <p:nvPr/>
              </p:nvSpPr>
              <p:spPr bwMode="auto">
                <a:xfrm>
                  <a:off x="2870" y="2668"/>
                  <a:ext cx="286"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27" name="Rectangle 31"/>
                <p:cNvSpPr>
                  <a:spLocks noChangeArrowheads="1"/>
                </p:cNvSpPr>
                <p:nvPr/>
              </p:nvSpPr>
              <p:spPr bwMode="auto">
                <a:xfrm>
                  <a:off x="2883" y="2905"/>
                  <a:ext cx="243"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V</a:t>
                  </a:r>
                </a:p>
              </p:txBody>
            </p:sp>
          </p:grpSp>
          <p:grpSp>
            <p:nvGrpSpPr>
              <p:cNvPr id="234528" name="Group 32"/>
              <p:cNvGrpSpPr>
                <a:grpSpLocks/>
              </p:cNvGrpSpPr>
              <p:nvPr/>
            </p:nvGrpSpPr>
            <p:grpSpPr bwMode="auto">
              <a:xfrm>
                <a:off x="3445" y="2673"/>
                <a:ext cx="297" cy="728"/>
                <a:chOff x="3445" y="2673"/>
                <a:chExt cx="297" cy="728"/>
              </a:xfrm>
            </p:grpSpPr>
            <p:sp>
              <p:nvSpPr>
                <p:cNvPr id="234529" name="Rectangle 33"/>
                <p:cNvSpPr>
                  <a:spLocks noChangeArrowheads="1"/>
                </p:cNvSpPr>
                <p:nvPr/>
              </p:nvSpPr>
              <p:spPr bwMode="auto">
                <a:xfrm>
                  <a:off x="3445" y="2673"/>
                  <a:ext cx="289"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30" name="Rectangle 34"/>
                <p:cNvSpPr>
                  <a:spLocks noChangeArrowheads="1"/>
                </p:cNvSpPr>
                <p:nvPr/>
              </p:nvSpPr>
              <p:spPr bwMode="auto">
                <a:xfrm>
                  <a:off x="3447" y="2905"/>
                  <a:ext cx="295"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W</a:t>
                  </a:r>
                </a:p>
              </p:txBody>
            </p:sp>
          </p:grpSp>
          <p:grpSp>
            <p:nvGrpSpPr>
              <p:cNvPr id="234531" name="Group 35"/>
              <p:cNvGrpSpPr>
                <a:grpSpLocks/>
              </p:cNvGrpSpPr>
              <p:nvPr/>
            </p:nvGrpSpPr>
            <p:grpSpPr bwMode="auto">
              <a:xfrm>
                <a:off x="3889" y="2665"/>
                <a:ext cx="289" cy="728"/>
                <a:chOff x="3889" y="2665"/>
                <a:chExt cx="289" cy="728"/>
              </a:xfrm>
            </p:grpSpPr>
            <p:sp>
              <p:nvSpPr>
                <p:cNvPr id="234532" name="Rectangle 36"/>
                <p:cNvSpPr>
                  <a:spLocks noChangeArrowheads="1"/>
                </p:cNvSpPr>
                <p:nvPr/>
              </p:nvSpPr>
              <p:spPr bwMode="auto">
                <a:xfrm>
                  <a:off x="3889" y="2665"/>
                  <a:ext cx="289"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33" name="Rectangle 37"/>
                <p:cNvSpPr>
                  <a:spLocks noChangeArrowheads="1"/>
                </p:cNvSpPr>
                <p:nvPr/>
              </p:nvSpPr>
              <p:spPr bwMode="auto">
                <a:xfrm>
                  <a:off x="3915" y="2905"/>
                  <a:ext cx="242"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X</a:t>
                  </a:r>
                </a:p>
              </p:txBody>
            </p:sp>
          </p:grpSp>
          <p:grpSp>
            <p:nvGrpSpPr>
              <p:cNvPr id="234534" name="Group 38"/>
              <p:cNvGrpSpPr>
                <a:grpSpLocks/>
              </p:cNvGrpSpPr>
              <p:nvPr/>
            </p:nvGrpSpPr>
            <p:grpSpPr bwMode="auto">
              <a:xfrm>
                <a:off x="4355" y="2670"/>
                <a:ext cx="288" cy="728"/>
                <a:chOff x="4355" y="2670"/>
                <a:chExt cx="288" cy="728"/>
              </a:xfrm>
            </p:grpSpPr>
            <p:sp>
              <p:nvSpPr>
                <p:cNvPr id="234535" name="Rectangle 39"/>
                <p:cNvSpPr>
                  <a:spLocks noChangeArrowheads="1"/>
                </p:cNvSpPr>
                <p:nvPr/>
              </p:nvSpPr>
              <p:spPr bwMode="auto">
                <a:xfrm>
                  <a:off x="4355" y="2670"/>
                  <a:ext cx="288"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36" name="Rectangle 40"/>
                <p:cNvSpPr>
                  <a:spLocks noChangeArrowheads="1"/>
                </p:cNvSpPr>
                <p:nvPr/>
              </p:nvSpPr>
              <p:spPr bwMode="auto">
                <a:xfrm>
                  <a:off x="4378" y="2905"/>
                  <a:ext cx="241"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Y</a:t>
                  </a:r>
                </a:p>
              </p:txBody>
            </p:sp>
          </p:grpSp>
          <p:grpSp>
            <p:nvGrpSpPr>
              <p:cNvPr id="234537" name="Group 41"/>
              <p:cNvGrpSpPr>
                <a:grpSpLocks/>
              </p:cNvGrpSpPr>
              <p:nvPr/>
            </p:nvGrpSpPr>
            <p:grpSpPr bwMode="auto">
              <a:xfrm>
                <a:off x="4817" y="2673"/>
                <a:ext cx="285" cy="728"/>
                <a:chOff x="4817" y="2673"/>
                <a:chExt cx="285" cy="728"/>
              </a:xfrm>
            </p:grpSpPr>
            <p:sp>
              <p:nvSpPr>
                <p:cNvPr id="234538" name="Rectangle 42"/>
                <p:cNvSpPr>
                  <a:spLocks noChangeArrowheads="1"/>
                </p:cNvSpPr>
                <p:nvPr/>
              </p:nvSpPr>
              <p:spPr bwMode="auto">
                <a:xfrm>
                  <a:off x="4817" y="2673"/>
                  <a:ext cx="285"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39" name="Rectangle 43"/>
                <p:cNvSpPr>
                  <a:spLocks noChangeArrowheads="1"/>
                </p:cNvSpPr>
                <p:nvPr/>
              </p:nvSpPr>
              <p:spPr bwMode="auto">
                <a:xfrm>
                  <a:off x="4852" y="2905"/>
                  <a:ext cx="231"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Z</a:t>
                  </a:r>
                </a:p>
              </p:txBody>
            </p:sp>
          </p:grpSp>
        </p:grpSp>
        <p:sp>
          <p:nvSpPr>
            <p:cNvPr id="234540" name="AutoShape 44"/>
            <p:cNvSpPr>
              <a:spLocks noChangeArrowheads="1"/>
            </p:cNvSpPr>
            <p:nvPr/>
          </p:nvSpPr>
          <p:spPr bwMode="auto">
            <a:xfrm rot="16200000">
              <a:off x="423863" y="3367088"/>
              <a:ext cx="3482975" cy="396875"/>
            </a:xfrm>
            <a:prstGeom prst="rightArrow">
              <a:avLst>
                <a:gd name="adj1" fmla="val 50000"/>
                <a:gd name="adj2" fmla="val 438841"/>
              </a:avLst>
            </a:prstGeom>
            <a:gradFill rotWithShape="0">
              <a:gsLst>
                <a:gs pos="0">
                  <a:srgbClr val="CC0000"/>
                </a:gs>
                <a:gs pos="100000">
                  <a:schemeClr val="folHlink"/>
                </a:gs>
              </a:gsLst>
              <a:lin ang="5400000" scaled="1"/>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41" name="Line 45"/>
            <p:cNvSpPr>
              <a:spLocks noChangeShapeType="1"/>
            </p:cNvSpPr>
            <p:nvPr/>
          </p:nvSpPr>
          <p:spPr bwMode="auto">
            <a:xfrm>
              <a:off x="5229225" y="1879600"/>
              <a:ext cx="0" cy="36068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42" name="Rectangle 46"/>
            <p:cNvSpPr>
              <a:spLocks noChangeArrowheads="1"/>
            </p:cNvSpPr>
            <p:nvPr/>
          </p:nvSpPr>
          <p:spPr bwMode="auto">
            <a:xfrm>
              <a:off x="3762375" y="5622925"/>
              <a:ext cx="28876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i="1"/>
                <a:t>Raw Materials</a:t>
              </a:r>
            </a:p>
          </p:txBody>
        </p:sp>
        <p:sp>
          <p:nvSpPr>
            <p:cNvPr id="234543" name="Rectangle 47"/>
            <p:cNvSpPr>
              <a:spLocks noChangeArrowheads="1"/>
            </p:cNvSpPr>
            <p:nvPr/>
          </p:nvSpPr>
          <p:spPr bwMode="auto">
            <a:xfrm>
              <a:off x="3584575" y="1217613"/>
              <a:ext cx="32448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i="1"/>
                <a:t>Finished Goods</a:t>
              </a:r>
            </a:p>
          </p:txBody>
        </p:sp>
        <p:sp>
          <p:nvSpPr>
            <p:cNvPr id="234545" name="Rectangle 49"/>
            <p:cNvSpPr>
              <a:spLocks noChangeArrowheads="1"/>
            </p:cNvSpPr>
            <p:nvPr/>
          </p:nvSpPr>
          <p:spPr bwMode="auto">
            <a:xfrm>
              <a:off x="1704975" y="1274763"/>
              <a:ext cx="10715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2000" b="1"/>
                <a:t>AUTOS</a:t>
              </a:r>
            </a:p>
          </p:txBody>
        </p:sp>
        <p:sp>
          <p:nvSpPr>
            <p:cNvPr id="234546" name="Rectangle 50"/>
            <p:cNvSpPr>
              <a:spLocks noChangeArrowheads="1"/>
            </p:cNvSpPr>
            <p:nvPr/>
          </p:nvSpPr>
          <p:spPr bwMode="auto">
            <a:xfrm>
              <a:off x="1712913" y="5602288"/>
              <a:ext cx="1057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2000" b="1"/>
                <a:t>GLASS</a:t>
              </a:r>
            </a:p>
          </p:txBody>
        </p:sp>
        <p:sp>
          <p:nvSpPr>
            <p:cNvPr id="234547" name="Rectangle 51"/>
            <p:cNvSpPr>
              <a:spLocks noChangeArrowheads="1"/>
            </p:cNvSpPr>
            <p:nvPr/>
          </p:nvSpPr>
          <p:spPr bwMode="auto">
            <a:xfrm>
              <a:off x="7905750" y="847725"/>
              <a:ext cx="10302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sz="2000" b="1"/>
                <a:t>BLUE</a:t>
              </a:r>
            </a:p>
            <a:p>
              <a:pPr algn="ctr" eaLnBrk="0" hangingPunct="0"/>
              <a:r>
                <a:rPr lang="en-US" altLang="en-US" sz="2000" b="1"/>
                <a:t>JEANS</a:t>
              </a:r>
            </a:p>
          </p:txBody>
        </p:sp>
        <p:sp>
          <p:nvSpPr>
            <p:cNvPr id="234548" name="Rectangle 52"/>
            <p:cNvSpPr>
              <a:spLocks noChangeArrowheads="1"/>
            </p:cNvSpPr>
            <p:nvPr/>
          </p:nvSpPr>
          <p:spPr bwMode="auto">
            <a:xfrm>
              <a:off x="7848600" y="5602288"/>
              <a:ext cx="1143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sz="2000" b="1"/>
                <a:t>DENIM</a:t>
              </a:r>
            </a:p>
            <a:p>
              <a:pPr algn="ctr" eaLnBrk="0" hangingPunct="0"/>
              <a:r>
                <a:rPr lang="en-US" altLang="en-US" sz="2000" b="1"/>
                <a:t>FABRIC</a:t>
              </a:r>
            </a:p>
          </p:txBody>
        </p:sp>
        <p:sp>
          <p:nvSpPr>
            <p:cNvPr id="234549" name="AutoShape 53"/>
            <p:cNvSpPr>
              <a:spLocks noChangeArrowheads="1"/>
            </p:cNvSpPr>
            <p:nvPr/>
          </p:nvSpPr>
          <p:spPr bwMode="auto">
            <a:xfrm rot="16200000">
              <a:off x="6697663" y="3354388"/>
              <a:ext cx="3482975" cy="396875"/>
            </a:xfrm>
            <a:prstGeom prst="rightArrow">
              <a:avLst>
                <a:gd name="adj1" fmla="val 50000"/>
                <a:gd name="adj2" fmla="val 438841"/>
              </a:avLst>
            </a:prstGeom>
            <a:gradFill rotWithShape="0">
              <a:gsLst>
                <a:gs pos="0">
                  <a:srgbClr val="FF9933"/>
                </a:gs>
                <a:gs pos="100000">
                  <a:schemeClr val="folHlink"/>
                </a:gs>
              </a:gsLst>
              <a:lin ang="5400000" scaled="1"/>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4550" name="Group 54"/>
            <p:cNvGrpSpPr>
              <a:grpSpLocks/>
            </p:cNvGrpSpPr>
            <p:nvPr/>
          </p:nvGrpSpPr>
          <p:grpSpPr bwMode="auto">
            <a:xfrm>
              <a:off x="3963988" y="1452563"/>
              <a:ext cx="4254500" cy="3124200"/>
              <a:chOff x="2397" y="759"/>
              <a:chExt cx="2680" cy="1968"/>
            </a:xfrm>
          </p:grpSpPr>
          <p:sp>
            <p:nvSpPr>
              <p:cNvPr id="234551" name="AutoShape 55"/>
              <p:cNvSpPr>
                <a:spLocks noChangeArrowheads="1"/>
              </p:cNvSpPr>
              <p:nvPr/>
            </p:nvSpPr>
            <p:spPr bwMode="auto">
              <a:xfrm rot="19680000" flipH="1">
                <a:off x="2397" y="759"/>
                <a:ext cx="2680" cy="1968"/>
              </a:xfrm>
              <a:prstGeom prst="rightArrow">
                <a:avLst>
                  <a:gd name="adj1" fmla="val 75000"/>
                  <a:gd name="adj2" fmla="val 68096"/>
                </a:avLst>
              </a:prstGeom>
              <a:gradFill rotWithShape="1">
                <a:gsLst>
                  <a:gs pos="0">
                    <a:srgbClr val="FFFFFF"/>
                  </a:gs>
                  <a:gs pos="100000">
                    <a:srgbClr val="000099"/>
                  </a:gs>
                </a:gsLst>
                <a:lin ang="0" scaled="1"/>
              </a:gradFill>
              <a:ln w="50800">
                <a:solidFill>
                  <a:schemeClr val="tx2"/>
                </a:solidFill>
                <a:miter lim="800000"/>
                <a:headEnd/>
                <a:tailEnd/>
              </a:ln>
              <a:effectLst>
                <a:outerShdw dist="35921" dir="2700000" algn="ctr" rotWithShape="0">
                  <a:schemeClr val="tx2"/>
                </a:outerShdw>
              </a:effectLst>
            </p:spPr>
            <p:txBody>
              <a:bodyPr wrap="none" anchor="ctr"/>
              <a:lstStyle/>
              <a:p>
                <a:endParaRPr lang="en-US"/>
              </a:p>
            </p:txBody>
          </p:sp>
          <p:sp>
            <p:nvSpPr>
              <p:cNvPr id="234552" name="Rectangle 56"/>
              <p:cNvSpPr>
                <a:spLocks noChangeArrowheads="1"/>
              </p:cNvSpPr>
              <p:nvPr/>
            </p:nvSpPr>
            <p:spPr bwMode="auto">
              <a:xfrm rot="19680000">
                <a:off x="3120" y="900"/>
                <a:ext cx="1861" cy="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sz="2600" b="1"/>
                  <a:t>The merger of</a:t>
                </a:r>
              </a:p>
              <a:p>
                <a:pPr algn="ctr" eaLnBrk="0" hangingPunct="0"/>
                <a:r>
                  <a:rPr lang="en-US" altLang="en-US" sz="2600" b="1"/>
                  <a:t>suppliers T and U</a:t>
                </a:r>
              </a:p>
              <a:p>
                <a:pPr algn="ctr" eaLnBrk="0" hangingPunct="0"/>
                <a:r>
                  <a:rPr lang="en-US" altLang="en-US" sz="2600" b="1"/>
                  <a:t>represent a</a:t>
                </a:r>
              </a:p>
              <a:p>
                <a:pPr algn="ctr" eaLnBrk="0" hangingPunct="0"/>
                <a:r>
                  <a:rPr lang="en-US" altLang="en-US" sz="2600" b="1"/>
                  <a:t>HORIZONTAL</a:t>
                </a:r>
              </a:p>
              <a:p>
                <a:pPr algn="ctr" eaLnBrk="0" hangingPunct="0"/>
                <a:r>
                  <a:rPr lang="en-US" altLang="en-US" sz="2600" b="1"/>
                  <a:t> MERGER.</a:t>
                </a:r>
              </a:p>
            </p:txBody>
          </p:sp>
        </p:grpSp>
      </p:gr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68" name="Rectangle 48"/>
          <p:cNvSpPr>
            <a:spLocks noChangeArrowheads="1"/>
          </p:cNvSpPr>
          <p:nvPr/>
        </p:nvSpPr>
        <p:spPr bwMode="auto">
          <a:xfrm>
            <a:off x="1862138" y="74613"/>
            <a:ext cx="7281862"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p>
            <a:pPr algn="ctr" eaLnBrk="0" hangingPunct="0">
              <a:lnSpc>
                <a:spcPct val="80000"/>
              </a:lnSpc>
            </a:pPr>
            <a:r>
              <a:rPr lang="en-US" altLang="en-US" sz="4800" b="1">
                <a:solidFill>
                  <a:srgbClr val="000099"/>
                </a:solidFill>
                <a:latin typeface="Times New Roman" panose="02020603050405020304" pitchFamily="18" charset="0"/>
              </a:rPr>
              <a:t>TYPES OF MERGERS</a:t>
            </a:r>
          </a:p>
        </p:txBody>
      </p:sp>
      <p:grpSp>
        <p:nvGrpSpPr>
          <p:cNvPr id="2" name="Group 1" descr="image" title="image"/>
          <p:cNvGrpSpPr/>
          <p:nvPr/>
        </p:nvGrpSpPr>
        <p:grpSpPr>
          <a:xfrm>
            <a:off x="134938" y="847725"/>
            <a:ext cx="8856662" cy="5453063"/>
            <a:chOff x="134938" y="847725"/>
            <a:chExt cx="8856662" cy="5453063"/>
          </a:xfrm>
        </p:grpSpPr>
        <p:sp>
          <p:nvSpPr>
            <p:cNvPr id="235522" name="AutoShape 2"/>
            <p:cNvSpPr>
              <a:spLocks noChangeArrowheads="1"/>
            </p:cNvSpPr>
            <p:nvPr/>
          </p:nvSpPr>
          <p:spPr bwMode="auto">
            <a:xfrm>
              <a:off x="7464425" y="1903413"/>
              <a:ext cx="754063" cy="3733800"/>
            </a:xfrm>
            <a:prstGeom prst="roundRect">
              <a:avLst>
                <a:gd name="adj" fmla="val 16667"/>
              </a:avLst>
            </a:prstGeom>
            <a:solidFill>
              <a:srgbClr val="CCCC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523" name="Group 3"/>
            <p:cNvGrpSpPr>
              <a:grpSpLocks/>
            </p:cNvGrpSpPr>
            <p:nvPr/>
          </p:nvGrpSpPr>
          <p:grpSpPr bwMode="auto">
            <a:xfrm>
              <a:off x="2508250" y="2184400"/>
              <a:ext cx="5567363" cy="1155700"/>
              <a:chOff x="1580" y="1376"/>
              <a:chExt cx="3507" cy="728"/>
            </a:xfrm>
          </p:grpSpPr>
          <p:grpSp>
            <p:nvGrpSpPr>
              <p:cNvPr id="235524" name="Group 4"/>
              <p:cNvGrpSpPr>
                <a:grpSpLocks/>
              </p:cNvGrpSpPr>
              <p:nvPr/>
            </p:nvGrpSpPr>
            <p:grpSpPr bwMode="auto">
              <a:xfrm>
                <a:off x="1580" y="1376"/>
                <a:ext cx="414" cy="728"/>
                <a:chOff x="1580" y="1376"/>
                <a:chExt cx="414" cy="728"/>
              </a:xfrm>
            </p:grpSpPr>
            <p:sp>
              <p:nvSpPr>
                <p:cNvPr id="235525" name="Rectangle 5"/>
                <p:cNvSpPr>
                  <a:spLocks noChangeArrowheads="1"/>
                </p:cNvSpPr>
                <p:nvPr/>
              </p:nvSpPr>
              <p:spPr bwMode="auto">
                <a:xfrm>
                  <a:off x="1580"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26" name="Rectangle 6"/>
                <p:cNvSpPr>
                  <a:spLocks noChangeArrowheads="1"/>
                </p:cNvSpPr>
                <p:nvPr/>
              </p:nvSpPr>
              <p:spPr bwMode="auto">
                <a:xfrm>
                  <a:off x="1666" y="1611"/>
                  <a:ext cx="254"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A</a:t>
                  </a:r>
                </a:p>
              </p:txBody>
            </p:sp>
          </p:grpSp>
          <p:grpSp>
            <p:nvGrpSpPr>
              <p:cNvPr id="235527" name="Group 7"/>
              <p:cNvGrpSpPr>
                <a:grpSpLocks/>
              </p:cNvGrpSpPr>
              <p:nvPr/>
            </p:nvGrpSpPr>
            <p:grpSpPr bwMode="auto">
              <a:xfrm>
                <a:off x="2211" y="1376"/>
                <a:ext cx="414" cy="728"/>
                <a:chOff x="2211" y="1376"/>
                <a:chExt cx="414" cy="728"/>
              </a:xfrm>
            </p:grpSpPr>
            <p:sp>
              <p:nvSpPr>
                <p:cNvPr id="235528" name="Rectangle 8"/>
                <p:cNvSpPr>
                  <a:spLocks noChangeArrowheads="1"/>
                </p:cNvSpPr>
                <p:nvPr/>
              </p:nvSpPr>
              <p:spPr bwMode="auto">
                <a:xfrm>
                  <a:off x="2211"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29" name="Rectangle 9"/>
                <p:cNvSpPr>
                  <a:spLocks noChangeArrowheads="1"/>
                </p:cNvSpPr>
                <p:nvPr/>
              </p:nvSpPr>
              <p:spPr bwMode="auto">
                <a:xfrm>
                  <a:off x="2289"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B</a:t>
                  </a:r>
                </a:p>
              </p:txBody>
            </p:sp>
          </p:grpSp>
          <p:grpSp>
            <p:nvGrpSpPr>
              <p:cNvPr id="235530" name="Group 10"/>
              <p:cNvGrpSpPr>
                <a:grpSpLocks/>
              </p:cNvGrpSpPr>
              <p:nvPr/>
            </p:nvGrpSpPr>
            <p:grpSpPr bwMode="auto">
              <a:xfrm>
                <a:off x="2738" y="1376"/>
                <a:ext cx="414" cy="728"/>
                <a:chOff x="2738" y="1376"/>
                <a:chExt cx="414" cy="728"/>
              </a:xfrm>
            </p:grpSpPr>
            <p:sp>
              <p:nvSpPr>
                <p:cNvPr id="235531" name="Rectangle 11"/>
                <p:cNvSpPr>
                  <a:spLocks noChangeArrowheads="1"/>
                </p:cNvSpPr>
                <p:nvPr/>
              </p:nvSpPr>
              <p:spPr bwMode="auto">
                <a:xfrm>
                  <a:off x="2738"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2" name="Rectangle 12"/>
                <p:cNvSpPr>
                  <a:spLocks noChangeArrowheads="1"/>
                </p:cNvSpPr>
                <p:nvPr/>
              </p:nvSpPr>
              <p:spPr bwMode="auto">
                <a:xfrm>
                  <a:off x="2813"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C</a:t>
                  </a:r>
                </a:p>
              </p:txBody>
            </p:sp>
          </p:grpSp>
          <p:grpSp>
            <p:nvGrpSpPr>
              <p:cNvPr id="235533" name="Group 13"/>
              <p:cNvGrpSpPr>
                <a:grpSpLocks/>
              </p:cNvGrpSpPr>
              <p:nvPr/>
            </p:nvGrpSpPr>
            <p:grpSpPr bwMode="auto">
              <a:xfrm>
                <a:off x="3430" y="1376"/>
                <a:ext cx="512" cy="728"/>
                <a:chOff x="3430" y="1376"/>
                <a:chExt cx="512" cy="728"/>
              </a:xfrm>
            </p:grpSpPr>
            <p:sp>
              <p:nvSpPr>
                <p:cNvPr id="235534" name="Rectangle 14"/>
                <p:cNvSpPr>
                  <a:spLocks noChangeArrowheads="1"/>
                </p:cNvSpPr>
                <p:nvPr/>
              </p:nvSpPr>
              <p:spPr bwMode="auto">
                <a:xfrm>
                  <a:off x="3430" y="1376"/>
                  <a:ext cx="512"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5" name="Rectangle 15"/>
                <p:cNvSpPr>
                  <a:spLocks noChangeArrowheads="1"/>
                </p:cNvSpPr>
                <p:nvPr/>
              </p:nvSpPr>
              <p:spPr bwMode="auto">
                <a:xfrm>
                  <a:off x="3568"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D</a:t>
                  </a:r>
                </a:p>
              </p:txBody>
            </p:sp>
          </p:grpSp>
          <p:grpSp>
            <p:nvGrpSpPr>
              <p:cNvPr id="235536" name="Group 16"/>
              <p:cNvGrpSpPr>
                <a:grpSpLocks/>
              </p:cNvGrpSpPr>
              <p:nvPr/>
            </p:nvGrpSpPr>
            <p:grpSpPr bwMode="auto">
              <a:xfrm>
                <a:off x="4061" y="1376"/>
                <a:ext cx="563" cy="728"/>
                <a:chOff x="4061" y="1376"/>
                <a:chExt cx="563" cy="728"/>
              </a:xfrm>
            </p:grpSpPr>
            <p:sp>
              <p:nvSpPr>
                <p:cNvPr id="235537" name="Rectangle 17"/>
                <p:cNvSpPr>
                  <a:spLocks noChangeArrowheads="1"/>
                </p:cNvSpPr>
                <p:nvPr/>
              </p:nvSpPr>
              <p:spPr bwMode="auto">
                <a:xfrm>
                  <a:off x="4061" y="1376"/>
                  <a:ext cx="563"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8" name="Rectangle 18"/>
                <p:cNvSpPr>
                  <a:spLocks noChangeArrowheads="1"/>
                </p:cNvSpPr>
                <p:nvPr/>
              </p:nvSpPr>
              <p:spPr bwMode="auto">
                <a:xfrm>
                  <a:off x="4224" y="1611"/>
                  <a:ext cx="242"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E</a:t>
                  </a:r>
                </a:p>
              </p:txBody>
            </p:sp>
          </p:grpSp>
          <p:grpSp>
            <p:nvGrpSpPr>
              <p:cNvPr id="235539" name="Group 19"/>
              <p:cNvGrpSpPr>
                <a:grpSpLocks/>
              </p:cNvGrpSpPr>
              <p:nvPr/>
            </p:nvGrpSpPr>
            <p:grpSpPr bwMode="auto">
              <a:xfrm>
                <a:off x="4794" y="1376"/>
                <a:ext cx="293" cy="728"/>
                <a:chOff x="4794" y="1376"/>
                <a:chExt cx="293" cy="728"/>
              </a:xfrm>
            </p:grpSpPr>
            <p:sp>
              <p:nvSpPr>
                <p:cNvPr id="235540" name="Rectangle 20"/>
                <p:cNvSpPr>
                  <a:spLocks noChangeArrowheads="1"/>
                </p:cNvSpPr>
                <p:nvPr/>
              </p:nvSpPr>
              <p:spPr bwMode="auto">
                <a:xfrm>
                  <a:off x="4794" y="1376"/>
                  <a:ext cx="293"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1" name="Rectangle 21"/>
                <p:cNvSpPr>
                  <a:spLocks noChangeArrowheads="1"/>
                </p:cNvSpPr>
                <p:nvPr/>
              </p:nvSpPr>
              <p:spPr bwMode="auto">
                <a:xfrm>
                  <a:off x="4827" y="1611"/>
                  <a:ext cx="231"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F</a:t>
                  </a:r>
                </a:p>
              </p:txBody>
            </p:sp>
          </p:grpSp>
        </p:grpSp>
        <p:grpSp>
          <p:nvGrpSpPr>
            <p:cNvPr id="235542" name="Group 22"/>
            <p:cNvGrpSpPr>
              <a:grpSpLocks/>
            </p:cNvGrpSpPr>
            <p:nvPr/>
          </p:nvGrpSpPr>
          <p:grpSpPr bwMode="auto">
            <a:xfrm>
              <a:off x="2516188" y="4230688"/>
              <a:ext cx="5583237" cy="1168400"/>
              <a:chOff x="1585" y="2665"/>
              <a:chExt cx="3517" cy="736"/>
            </a:xfrm>
          </p:grpSpPr>
          <p:grpSp>
            <p:nvGrpSpPr>
              <p:cNvPr id="235543" name="Group 23"/>
              <p:cNvGrpSpPr>
                <a:grpSpLocks/>
              </p:cNvGrpSpPr>
              <p:nvPr/>
            </p:nvGrpSpPr>
            <p:grpSpPr bwMode="auto">
              <a:xfrm>
                <a:off x="1585" y="2668"/>
                <a:ext cx="288" cy="728"/>
                <a:chOff x="1585" y="2668"/>
                <a:chExt cx="288" cy="728"/>
              </a:xfrm>
            </p:grpSpPr>
            <p:sp>
              <p:nvSpPr>
                <p:cNvPr id="235544" name="Rectangle 24"/>
                <p:cNvSpPr>
                  <a:spLocks noChangeArrowheads="1"/>
                </p:cNvSpPr>
                <p:nvPr/>
              </p:nvSpPr>
              <p:spPr bwMode="auto">
                <a:xfrm>
                  <a:off x="1585" y="2668"/>
                  <a:ext cx="288"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5" name="Rectangle 25"/>
                <p:cNvSpPr>
                  <a:spLocks noChangeArrowheads="1"/>
                </p:cNvSpPr>
                <p:nvPr/>
              </p:nvSpPr>
              <p:spPr bwMode="auto">
                <a:xfrm>
                  <a:off x="1613" y="2905"/>
                  <a:ext cx="231"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T</a:t>
                  </a:r>
                </a:p>
              </p:txBody>
            </p:sp>
          </p:grpSp>
          <p:grpSp>
            <p:nvGrpSpPr>
              <p:cNvPr id="235546" name="Group 26"/>
              <p:cNvGrpSpPr>
                <a:grpSpLocks/>
              </p:cNvGrpSpPr>
              <p:nvPr/>
            </p:nvGrpSpPr>
            <p:grpSpPr bwMode="auto">
              <a:xfrm>
                <a:off x="2020" y="2668"/>
                <a:ext cx="733" cy="728"/>
                <a:chOff x="2020" y="2668"/>
                <a:chExt cx="733" cy="728"/>
              </a:xfrm>
            </p:grpSpPr>
            <p:sp>
              <p:nvSpPr>
                <p:cNvPr id="235547" name="Rectangle 27"/>
                <p:cNvSpPr>
                  <a:spLocks noChangeArrowheads="1"/>
                </p:cNvSpPr>
                <p:nvPr/>
              </p:nvSpPr>
              <p:spPr bwMode="auto">
                <a:xfrm>
                  <a:off x="2020" y="2668"/>
                  <a:ext cx="733"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8" name="Rectangle 28"/>
                <p:cNvSpPr>
                  <a:spLocks noChangeArrowheads="1"/>
                </p:cNvSpPr>
                <p:nvPr/>
              </p:nvSpPr>
              <p:spPr bwMode="auto">
                <a:xfrm>
                  <a:off x="2262" y="2905"/>
                  <a:ext cx="254"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U</a:t>
                  </a:r>
                </a:p>
              </p:txBody>
            </p:sp>
          </p:grpSp>
          <p:grpSp>
            <p:nvGrpSpPr>
              <p:cNvPr id="235549" name="Group 29"/>
              <p:cNvGrpSpPr>
                <a:grpSpLocks/>
              </p:cNvGrpSpPr>
              <p:nvPr/>
            </p:nvGrpSpPr>
            <p:grpSpPr bwMode="auto">
              <a:xfrm>
                <a:off x="2870" y="2668"/>
                <a:ext cx="286" cy="728"/>
                <a:chOff x="2870" y="2668"/>
                <a:chExt cx="286" cy="728"/>
              </a:xfrm>
            </p:grpSpPr>
            <p:sp>
              <p:nvSpPr>
                <p:cNvPr id="235550" name="Rectangle 30"/>
                <p:cNvSpPr>
                  <a:spLocks noChangeArrowheads="1"/>
                </p:cNvSpPr>
                <p:nvPr/>
              </p:nvSpPr>
              <p:spPr bwMode="auto">
                <a:xfrm>
                  <a:off x="2870" y="2668"/>
                  <a:ext cx="286"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1" name="Rectangle 31"/>
                <p:cNvSpPr>
                  <a:spLocks noChangeArrowheads="1"/>
                </p:cNvSpPr>
                <p:nvPr/>
              </p:nvSpPr>
              <p:spPr bwMode="auto">
                <a:xfrm>
                  <a:off x="2883" y="2905"/>
                  <a:ext cx="243"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V</a:t>
                  </a:r>
                </a:p>
              </p:txBody>
            </p:sp>
          </p:grpSp>
          <p:grpSp>
            <p:nvGrpSpPr>
              <p:cNvPr id="235552" name="Group 32"/>
              <p:cNvGrpSpPr>
                <a:grpSpLocks/>
              </p:cNvGrpSpPr>
              <p:nvPr/>
            </p:nvGrpSpPr>
            <p:grpSpPr bwMode="auto">
              <a:xfrm>
                <a:off x="3445" y="2673"/>
                <a:ext cx="297" cy="728"/>
                <a:chOff x="3445" y="2673"/>
                <a:chExt cx="297" cy="728"/>
              </a:xfrm>
            </p:grpSpPr>
            <p:sp>
              <p:nvSpPr>
                <p:cNvPr id="235553" name="Rectangle 33"/>
                <p:cNvSpPr>
                  <a:spLocks noChangeArrowheads="1"/>
                </p:cNvSpPr>
                <p:nvPr/>
              </p:nvSpPr>
              <p:spPr bwMode="auto">
                <a:xfrm>
                  <a:off x="3445" y="2673"/>
                  <a:ext cx="289"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4" name="Rectangle 34"/>
                <p:cNvSpPr>
                  <a:spLocks noChangeArrowheads="1"/>
                </p:cNvSpPr>
                <p:nvPr/>
              </p:nvSpPr>
              <p:spPr bwMode="auto">
                <a:xfrm>
                  <a:off x="3447" y="2905"/>
                  <a:ext cx="295"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W</a:t>
                  </a:r>
                </a:p>
              </p:txBody>
            </p:sp>
          </p:grpSp>
          <p:grpSp>
            <p:nvGrpSpPr>
              <p:cNvPr id="235555" name="Group 35"/>
              <p:cNvGrpSpPr>
                <a:grpSpLocks/>
              </p:cNvGrpSpPr>
              <p:nvPr/>
            </p:nvGrpSpPr>
            <p:grpSpPr bwMode="auto">
              <a:xfrm>
                <a:off x="3889" y="2665"/>
                <a:ext cx="289" cy="728"/>
                <a:chOff x="3889" y="2665"/>
                <a:chExt cx="289" cy="728"/>
              </a:xfrm>
            </p:grpSpPr>
            <p:sp>
              <p:nvSpPr>
                <p:cNvPr id="235556" name="Rectangle 36"/>
                <p:cNvSpPr>
                  <a:spLocks noChangeArrowheads="1"/>
                </p:cNvSpPr>
                <p:nvPr/>
              </p:nvSpPr>
              <p:spPr bwMode="auto">
                <a:xfrm>
                  <a:off x="3889" y="2665"/>
                  <a:ext cx="289"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7" name="Rectangle 37"/>
                <p:cNvSpPr>
                  <a:spLocks noChangeArrowheads="1"/>
                </p:cNvSpPr>
                <p:nvPr/>
              </p:nvSpPr>
              <p:spPr bwMode="auto">
                <a:xfrm>
                  <a:off x="3915" y="2905"/>
                  <a:ext cx="242"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X</a:t>
                  </a:r>
                </a:p>
              </p:txBody>
            </p:sp>
          </p:grpSp>
          <p:grpSp>
            <p:nvGrpSpPr>
              <p:cNvPr id="235558" name="Group 38"/>
              <p:cNvGrpSpPr>
                <a:grpSpLocks/>
              </p:cNvGrpSpPr>
              <p:nvPr/>
            </p:nvGrpSpPr>
            <p:grpSpPr bwMode="auto">
              <a:xfrm>
                <a:off x="4355" y="2670"/>
                <a:ext cx="288" cy="728"/>
                <a:chOff x="4355" y="2670"/>
                <a:chExt cx="288" cy="728"/>
              </a:xfrm>
            </p:grpSpPr>
            <p:sp>
              <p:nvSpPr>
                <p:cNvPr id="235559" name="Rectangle 39"/>
                <p:cNvSpPr>
                  <a:spLocks noChangeArrowheads="1"/>
                </p:cNvSpPr>
                <p:nvPr/>
              </p:nvSpPr>
              <p:spPr bwMode="auto">
                <a:xfrm>
                  <a:off x="4355" y="2670"/>
                  <a:ext cx="288"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0" name="Rectangle 40"/>
                <p:cNvSpPr>
                  <a:spLocks noChangeArrowheads="1"/>
                </p:cNvSpPr>
                <p:nvPr/>
              </p:nvSpPr>
              <p:spPr bwMode="auto">
                <a:xfrm>
                  <a:off x="4378" y="2905"/>
                  <a:ext cx="241"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Y</a:t>
                  </a:r>
                </a:p>
              </p:txBody>
            </p:sp>
          </p:grpSp>
          <p:grpSp>
            <p:nvGrpSpPr>
              <p:cNvPr id="235561" name="Group 41"/>
              <p:cNvGrpSpPr>
                <a:grpSpLocks/>
              </p:cNvGrpSpPr>
              <p:nvPr/>
            </p:nvGrpSpPr>
            <p:grpSpPr bwMode="auto">
              <a:xfrm>
                <a:off x="4817" y="2673"/>
                <a:ext cx="285" cy="728"/>
                <a:chOff x="4817" y="2673"/>
                <a:chExt cx="285" cy="728"/>
              </a:xfrm>
            </p:grpSpPr>
            <p:sp>
              <p:nvSpPr>
                <p:cNvPr id="235562" name="Rectangle 42"/>
                <p:cNvSpPr>
                  <a:spLocks noChangeArrowheads="1"/>
                </p:cNvSpPr>
                <p:nvPr/>
              </p:nvSpPr>
              <p:spPr bwMode="auto">
                <a:xfrm>
                  <a:off x="4817" y="2673"/>
                  <a:ext cx="285"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3" name="Rectangle 43"/>
                <p:cNvSpPr>
                  <a:spLocks noChangeArrowheads="1"/>
                </p:cNvSpPr>
                <p:nvPr/>
              </p:nvSpPr>
              <p:spPr bwMode="auto">
                <a:xfrm>
                  <a:off x="4852" y="2905"/>
                  <a:ext cx="231"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Z</a:t>
                  </a:r>
                </a:p>
              </p:txBody>
            </p:sp>
          </p:grpSp>
        </p:grpSp>
        <p:sp>
          <p:nvSpPr>
            <p:cNvPr id="235564" name="AutoShape 44"/>
            <p:cNvSpPr>
              <a:spLocks noChangeArrowheads="1"/>
            </p:cNvSpPr>
            <p:nvPr/>
          </p:nvSpPr>
          <p:spPr bwMode="auto">
            <a:xfrm rot="16200000">
              <a:off x="423863" y="3367088"/>
              <a:ext cx="3482975" cy="396875"/>
            </a:xfrm>
            <a:prstGeom prst="rightArrow">
              <a:avLst>
                <a:gd name="adj1" fmla="val 50000"/>
                <a:gd name="adj2" fmla="val 438841"/>
              </a:avLst>
            </a:prstGeom>
            <a:gradFill rotWithShape="0">
              <a:gsLst>
                <a:gs pos="0">
                  <a:srgbClr val="CC0000"/>
                </a:gs>
                <a:gs pos="100000">
                  <a:schemeClr val="folHlink"/>
                </a:gs>
              </a:gsLst>
              <a:lin ang="5400000" scaled="1"/>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5" name="Line 45"/>
            <p:cNvSpPr>
              <a:spLocks noChangeShapeType="1"/>
            </p:cNvSpPr>
            <p:nvPr/>
          </p:nvSpPr>
          <p:spPr bwMode="auto">
            <a:xfrm>
              <a:off x="5229225" y="1879600"/>
              <a:ext cx="0" cy="36068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6" name="Rectangle 46"/>
            <p:cNvSpPr>
              <a:spLocks noChangeArrowheads="1"/>
            </p:cNvSpPr>
            <p:nvPr/>
          </p:nvSpPr>
          <p:spPr bwMode="auto">
            <a:xfrm>
              <a:off x="3762375" y="5622925"/>
              <a:ext cx="28876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i="1"/>
                <a:t>Raw Materials</a:t>
              </a:r>
            </a:p>
          </p:txBody>
        </p:sp>
        <p:sp>
          <p:nvSpPr>
            <p:cNvPr id="235567" name="Rectangle 47"/>
            <p:cNvSpPr>
              <a:spLocks noChangeArrowheads="1"/>
            </p:cNvSpPr>
            <p:nvPr/>
          </p:nvSpPr>
          <p:spPr bwMode="auto">
            <a:xfrm>
              <a:off x="3584575" y="1217613"/>
              <a:ext cx="32448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i="1"/>
                <a:t>Finished Goods</a:t>
              </a:r>
            </a:p>
          </p:txBody>
        </p:sp>
        <p:sp>
          <p:nvSpPr>
            <p:cNvPr id="235569" name="Rectangle 49"/>
            <p:cNvSpPr>
              <a:spLocks noChangeArrowheads="1"/>
            </p:cNvSpPr>
            <p:nvPr/>
          </p:nvSpPr>
          <p:spPr bwMode="auto">
            <a:xfrm>
              <a:off x="1704975" y="1274763"/>
              <a:ext cx="10715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2000" b="1"/>
                <a:t>AUTOS</a:t>
              </a:r>
            </a:p>
          </p:txBody>
        </p:sp>
        <p:sp>
          <p:nvSpPr>
            <p:cNvPr id="235570" name="Rectangle 50"/>
            <p:cNvSpPr>
              <a:spLocks noChangeArrowheads="1"/>
            </p:cNvSpPr>
            <p:nvPr/>
          </p:nvSpPr>
          <p:spPr bwMode="auto">
            <a:xfrm>
              <a:off x="1712913" y="5602288"/>
              <a:ext cx="1057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2000" b="1"/>
                <a:t>GLASS</a:t>
              </a:r>
            </a:p>
          </p:txBody>
        </p:sp>
        <p:sp>
          <p:nvSpPr>
            <p:cNvPr id="235571" name="Rectangle 51"/>
            <p:cNvSpPr>
              <a:spLocks noChangeArrowheads="1"/>
            </p:cNvSpPr>
            <p:nvPr/>
          </p:nvSpPr>
          <p:spPr bwMode="auto">
            <a:xfrm>
              <a:off x="7905750" y="847725"/>
              <a:ext cx="10302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sz="2000" b="1"/>
                <a:t>BLUE</a:t>
              </a:r>
            </a:p>
            <a:p>
              <a:pPr algn="ctr" eaLnBrk="0" hangingPunct="0"/>
              <a:r>
                <a:rPr lang="en-US" altLang="en-US" sz="2000" b="1"/>
                <a:t>JEANS</a:t>
              </a:r>
            </a:p>
          </p:txBody>
        </p:sp>
        <p:sp>
          <p:nvSpPr>
            <p:cNvPr id="235572" name="Rectangle 52"/>
            <p:cNvSpPr>
              <a:spLocks noChangeArrowheads="1"/>
            </p:cNvSpPr>
            <p:nvPr/>
          </p:nvSpPr>
          <p:spPr bwMode="auto">
            <a:xfrm>
              <a:off x="7848600" y="5602288"/>
              <a:ext cx="1143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sz="2000" b="1"/>
                <a:t>DENIM</a:t>
              </a:r>
            </a:p>
            <a:p>
              <a:pPr algn="ctr" eaLnBrk="0" hangingPunct="0"/>
              <a:r>
                <a:rPr lang="en-US" altLang="en-US" sz="2000" b="1"/>
                <a:t>FABRIC</a:t>
              </a:r>
            </a:p>
          </p:txBody>
        </p:sp>
        <p:sp>
          <p:nvSpPr>
            <p:cNvPr id="235573" name="AutoShape 53"/>
            <p:cNvSpPr>
              <a:spLocks noChangeArrowheads="1"/>
            </p:cNvSpPr>
            <p:nvPr/>
          </p:nvSpPr>
          <p:spPr bwMode="auto">
            <a:xfrm rot="16200000">
              <a:off x="6697663" y="3354388"/>
              <a:ext cx="3482975" cy="396875"/>
            </a:xfrm>
            <a:prstGeom prst="rightArrow">
              <a:avLst>
                <a:gd name="adj1" fmla="val 50000"/>
                <a:gd name="adj2" fmla="val 438841"/>
              </a:avLst>
            </a:prstGeom>
            <a:gradFill rotWithShape="0">
              <a:gsLst>
                <a:gs pos="0">
                  <a:srgbClr val="CC0000"/>
                </a:gs>
                <a:gs pos="100000">
                  <a:schemeClr val="folHlink"/>
                </a:gs>
              </a:gsLst>
              <a:lin ang="5400000" scaled="1"/>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574" name="Group 54"/>
            <p:cNvGrpSpPr>
              <a:grpSpLocks/>
            </p:cNvGrpSpPr>
            <p:nvPr/>
          </p:nvGrpSpPr>
          <p:grpSpPr bwMode="auto">
            <a:xfrm>
              <a:off x="134938" y="2181226"/>
              <a:ext cx="3455988" cy="3038475"/>
              <a:chOff x="85" y="1270"/>
              <a:chExt cx="2177" cy="1914"/>
            </a:xfrm>
          </p:grpSpPr>
          <p:sp>
            <p:nvSpPr>
              <p:cNvPr id="235575" name="AutoShape 55"/>
              <p:cNvSpPr>
                <a:spLocks noChangeArrowheads="1"/>
              </p:cNvSpPr>
              <p:nvPr/>
            </p:nvSpPr>
            <p:spPr bwMode="auto">
              <a:xfrm>
                <a:off x="85" y="1270"/>
                <a:ext cx="2177" cy="1914"/>
              </a:xfrm>
              <a:prstGeom prst="rightArrow">
                <a:avLst>
                  <a:gd name="adj1" fmla="val 75000"/>
                  <a:gd name="adj2" fmla="val 88331"/>
                </a:avLst>
              </a:prstGeom>
              <a:gradFill rotWithShape="1">
                <a:gsLst>
                  <a:gs pos="0">
                    <a:srgbClr val="CC0000"/>
                  </a:gs>
                  <a:gs pos="100000">
                    <a:srgbClr val="CC0000">
                      <a:gamma/>
                      <a:shade val="46275"/>
                      <a:invGamma/>
                    </a:srgbClr>
                  </a:gs>
                </a:gsLst>
                <a:lin ang="0" scaled="1"/>
              </a:gradFill>
              <a:ln w="50800">
                <a:solidFill>
                  <a:schemeClr val="tx2"/>
                </a:solidFill>
                <a:miter lim="800000"/>
                <a:headEnd/>
                <a:tailEnd/>
              </a:ln>
              <a:effectLst>
                <a:outerShdw dist="35921" dir="2700000" algn="ctr" rotWithShape="0">
                  <a:schemeClr val="tx2"/>
                </a:outerShdw>
              </a:effectLst>
            </p:spPr>
            <p:txBody>
              <a:bodyPr wrap="none" anchor="ctr"/>
              <a:lstStyle/>
              <a:p>
                <a:endParaRPr lang="en-US"/>
              </a:p>
            </p:txBody>
          </p:sp>
          <p:sp>
            <p:nvSpPr>
              <p:cNvPr id="235576" name="Rectangle 56"/>
              <p:cNvSpPr>
                <a:spLocks noChangeArrowheads="1"/>
              </p:cNvSpPr>
              <p:nvPr/>
            </p:nvSpPr>
            <p:spPr bwMode="auto">
              <a:xfrm>
                <a:off x="97" y="1793"/>
                <a:ext cx="1558" cy="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b="1" dirty="0">
                    <a:solidFill>
                      <a:schemeClr val="bg1"/>
                    </a:solidFill>
                  </a:rPr>
                  <a:t>The merger of</a:t>
                </a:r>
              </a:p>
              <a:p>
                <a:pPr algn="ctr" eaLnBrk="0" hangingPunct="0"/>
                <a:r>
                  <a:rPr lang="en-US" altLang="en-US" b="1" dirty="0">
                    <a:solidFill>
                      <a:schemeClr val="bg1"/>
                    </a:solidFill>
                  </a:rPr>
                  <a:t>suppliers F and Z</a:t>
                </a:r>
              </a:p>
              <a:p>
                <a:pPr algn="ctr" eaLnBrk="0" hangingPunct="0"/>
                <a:r>
                  <a:rPr lang="en-US" altLang="en-US" b="1" dirty="0">
                    <a:solidFill>
                      <a:schemeClr val="bg1"/>
                    </a:solidFill>
                  </a:rPr>
                  <a:t>represent a</a:t>
                </a:r>
              </a:p>
              <a:p>
                <a:pPr algn="ctr" eaLnBrk="0" hangingPunct="0"/>
                <a:r>
                  <a:rPr lang="en-US" altLang="en-US" b="1" dirty="0">
                    <a:solidFill>
                      <a:schemeClr val="bg1"/>
                    </a:solidFill>
                  </a:rPr>
                  <a:t>VERTICAL MERGER.</a:t>
                </a:r>
              </a:p>
            </p:txBody>
          </p:sp>
        </p:grpSp>
      </p:gr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92" name="Rectangle 48"/>
          <p:cNvSpPr>
            <a:spLocks noChangeArrowheads="1"/>
          </p:cNvSpPr>
          <p:nvPr/>
        </p:nvSpPr>
        <p:spPr bwMode="auto">
          <a:xfrm>
            <a:off x="1862138" y="74613"/>
            <a:ext cx="7281862"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p>
            <a:pPr algn="ctr" eaLnBrk="0" hangingPunct="0">
              <a:lnSpc>
                <a:spcPct val="80000"/>
              </a:lnSpc>
            </a:pPr>
            <a:r>
              <a:rPr lang="en-US" altLang="en-US" sz="4800" b="1">
                <a:solidFill>
                  <a:srgbClr val="000099"/>
                </a:solidFill>
                <a:latin typeface="Times New Roman" panose="02020603050405020304" pitchFamily="18" charset="0"/>
              </a:rPr>
              <a:t>TYPES OF MERGERS</a:t>
            </a:r>
          </a:p>
        </p:txBody>
      </p:sp>
      <p:grpSp>
        <p:nvGrpSpPr>
          <p:cNvPr id="2" name="Group 1" descr="image" title="image"/>
          <p:cNvGrpSpPr/>
          <p:nvPr/>
        </p:nvGrpSpPr>
        <p:grpSpPr>
          <a:xfrm>
            <a:off x="1704975" y="847725"/>
            <a:ext cx="7286625" cy="6010274"/>
            <a:chOff x="1704975" y="847725"/>
            <a:chExt cx="7286625" cy="6010274"/>
          </a:xfrm>
        </p:grpSpPr>
        <p:sp>
          <p:nvSpPr>
            <p:cNvPr id="236546" name="AutoShape 2"/>
            <p:cNvSpPr>
              <a:spLocks noChangeArrowheads="1"/>
            </p:cNvSpPr>
            <p:nvPr/>
          </p:nvSpPr>
          <p:spPr bwMode="auto">
            <a:xfrm>
              <a:off x="4246563" y="1812925"/>
              <a:ext cx="2117725" cy="1754188"/>
            </a:xfrm>
            <a:prstGeom prst="roundRect">
              <a:avLst>
                <a:gd name="adj" fmla="val 16667"/>
              </a:avLst>
            </a:prstGeom>
            <a:solidFill>
              <a:srgbClr val="CCCCFF"/>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6547" name="Group 3"/>
            <p:cNvGrpSpPr>
              <a:grpSpLocks/>
            </p:cNvGrpSpPr>
            <p:nvPr/>
          </p:nvGrpSpPr>
          <p:grpSpPr bwMode="auto">
            <a:xfrm>
              <a:off x="2508250" y="2184400"/>
              <a:ext cx="5567363" cy="1155700"/>
              <a:chOff x="1580" y="1376"/>
              <a:chExt cx="3507" cy="728"/>
            </a:xfrm>
          </p:grpSpPr>
          <p:grpSp>
            <p:nvGrpSpPr>
              <p:cNvPr id="236548" name="Group 4"/>
              <p:cNvGrpSpPr>
                <a:grpSpLocks/>
              </p:cNvGrpSpPr>
              <p:nvPr/>
            </p:nvGrpSpPr>
            <p:grpSpPr bwMode="auto">
              <a:xfrm>
                <a:off x="1580" y="1376"/>
                <a:ext cx="414" cy="728"/>
                <a:chOff x="1580" y="1376"/>
                <a:chExt cx="414" cy="728"/>
              </a:xfrm>
            </p:grpSpPr>
            <p:sp>
              <p:nvSpPr>
                <p:cNvPr id="236549" name="Rectangle 5"/>
                <p:cNvSpPr>
                  <a:spLocks noChangeArrowheads="1"/>
                </p:cNvSpPr>
                <p:nvPr/>
              </p:nvSpPr>
              <p:spPr bwMode="auto">
                <a:xfrm>
                  <a:off x="1580"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0" name="Rectangle 6"/>
                <p:cNvSpPr>
                  <a:spLocks noChangeArrowheads="1"/>
                </p:cNvSpPr>
                <p:nvPr/>
              </p:nvSpPr>
              <p:spPr bwMode="auto">
                <a:xfrm>
                  <a:off x="1666" y="1611"/>
                  <a:ext cx="254"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A</a:t>
                  </a:r>
                </a:p>
              </p:txBody>
            </p:sp>
          </p:grpSp>
          <p:grpSp>
            <p:nvGrpSpPr>
              <p:cNvPr id="236551" name="Group 7"/>
              <p:cNvGrpSpPr>
                <a:grpSpLocks/>
              </p:cNvGrpSpPr>
              <p:nvPr/>
            </p:nvGrpSpPr>
            <p:grpSpPr bwMode="auto">
              <a:xfrm>
                <a:off x="2211" y="1376"/>
                <a:ext cx="414" cy="728"/>
                <a:chOff x="2211" y="1376"/>
                <a:chExt cx="414" cy="728"/>
              </a:xfrm>
            </p:grpSpPr>
            <p:sp>
              <p:nvSpPr>
                <p:cNvPr id="236552" name="Rectangle 8"/>
                <p:cNvSpPr>
                  <a:spLocks noChangeArrowheads="1"/>
                </p:cNvSpPr>
                <p:nvPr/>
              </p:nvSpPr>
              <p:spPr bwMode="auto">
                <a:xfrm>
                  <a:off x="2211"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3" name="Rectangle 9"/>
                <p:cNvSpPr>
                  <a:spLocks noChangeArrowheads="1"/>
                </p:cNvSpPr>
                <p:nvPr/>
              </p:nvSpPr>
              <p:spPr bwMode="auto">
                <a:xfrm>
                  <a:off x="2289"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B</a:t>
                  </a:r>
                </a:p>
              </p:txBody>
            </p:sp>
          </p:grpSp>
          <p:grpSp>
            <p:nvGrpSpPr>
              <p:cNvPr id="236554" name="Group 10"/>
              <p:cNvGrpSpPr>
                <a:grpSpLocks/>
              </p:cNvGrpSpPr>
              <p:nvPr/>
            </p:nvGrpSpPr>
            <p:grpSpPr bwMode="auto">
              <a:xfrm>
                <a:off x="2738" y="1376"/>
                <a:ext cx="414" cy="728"/>
                <a:chOff x="2738" y="1376"/>
                <a:chExt cx="414" cy="728"/>
              </a:xfrm>
            </p:grpSpPr>
            <p:sp>
              <p:nvSpPr>
                <p:cNvPr id="236555" name="Rectangle 11"/>
                <p:cNvSpPr>
                  <a:spLocks noChangeArrowheads="1"/>
                </p:cNvSpPr>
                <p:nvPr/>
              </p:nvSpPr>
              <p:spPr bwMode="auto">
                <a:xfrm>
                  <a:off x="2738" y="1376"/>
                  <a:ext cx="414"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6" name="Rectangle 12"/>
                <p:cNvSpPr>
                  <a:spLocks noChangeArrowheads="1"/>
                </p:cNvSpPr>
                <p:nvPr/>
              </p:nvSpPr>
              <p:spPr bwMode="auto">
                <a:xfrm>
                  <a:off x="2813"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C</a:t>
                  </a:r>
                </a:p>
              </p:txBody>
            </p:sp>
          </p:grpSp>
          <p:grpSp>
            <p:nvGrpSpPr>
              <p:cNvPr id="236557" name="Group 13"/>
              <p:cNvGrpSpPr>
                <a:grpSpLocks/>
              </p:cNvGrpSpPr>
              <p:nvPr/>
            </p:nvGrpSpPr>
            <p:grpSpPr bwMode="auto">
              <a:xfrm>
                <a:off x="3430" y="1376"/>
                <a:ext cx="512" cy="728"/>
                <a:chOff x="3430" y="1376"/>
                <a:chExt cx="512" cy="728"/>
              </a:xfrm>
            </p:grpSpPr>
            <p:sp>
              <p:nvSpPr>
                <p:cNvPr id="236558" name="Rectangle 14"/>
                <p:cNvSpPr>
                  <a:spLocks noChangeArrowheads="1"/>
                </p:cNvSpPr>
                <p:nvPr/>
              </p:nvSpPr>
              <p:spPr bwMode="auto">
                <a:xfrm>
                  <a:off x="3430" y="1376"/>
                  <a:ext cx="512"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9" name="Rectangle 15"/>
                <p:cNvSpPr>
                  <a:spLocks noChangeArrowheads="1"/>
                </p:cNvSpPr>
                <p:nvPr/>
              </p:nvSpPr>
              <p:spPr bwMode="auto">
                <a:xfrm>
                  <a:off x="3568" y="1611"/>
                  <a:ext cx="253"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D</a:t>
                  </a:r>
                </a:p>
              </p:txBody>
            </p:sp>
          </p:grpSp>
          <p:grpSp>
            <p:nvGrpSpPr>
              <p:cNvPr id="236560" name="Group 16"/>
              <p:cNvGrpSpPr>
                <a:grpSpLocks/>
              </p:cNvGrpSpPr>
              <p:nvPr/>
            </p:nvGrpSpPr>
            <p:grpSpPr bwMode="auto">
              <a:xfrm>
                <a:off x="4061" y="1376"/>
                <a:ext cx="563" cy="728"/>
                <a:chOff x="4061" y="1376"/>
                <a:chExt cx="563" cy="728"/>
              </a:xfrm>
            </p:grpSpPr>
            <p:sp>
              <p:nvSpPr>
                <p:cNvPr id="236561" name="Rectangle 17"/>
                <p:cNvSpPr>
                  <a:spLocks noChangeArrowheads="1"/>
                </p:cNvSpPr>
                <p:nvPr/>
              </p:nvSpPr>
              <p:spPr bwMode="auto">
                <a:xfrm>
                  <a:off x="4061" y="1376"/>
                  <a:ext cx="563"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2" name="Rectangle 18"/>
                <p:cNvSpPr>
                  <a:spLocks noChangeArrowheads="1"/>
                </p:cNvSpPr>
                <p:nvPr/>
              </p:nvSpPr>
              <p:spPr bwMode="auto">
                <a:xfrm>
                  <a:off x="4224" y="1611"/>
                  <a:ext cx="242"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E</a:t>
                  </a:r>
                </a:p>
              </p:txBody>
            </p:sp>
          </p:grpSp>
          <p:grpSp>
            <p:nvGrpSpPr>
              <p:cNvPr id="236563" name="Group 19"/>
              <p:cNvGrpSpPr>
                <a:grpSpLocks/>
              </p:cNvGrpSpPr>
              <p:nvPr/>
            </p:nvGrpSpPr>
            <p:grpSpPr bwMode="auto">
              <a:xfrm>
                <a:off x="4794" y="1376"/>
                <a:ext cx="293" cy="728"/>
                <a:chOff x="4794" y="1376"/>
                <a:chExt cx="293" cy="728"/>
              </a:xfrm>
            </p:grpSpPr>
            <p:sp>
              <p:nvSpPr>
                <p:cNvPr id="236564" name="Rectangle 20"/>
                <p:cNvSpPr>
                  <a:spLocks noChangeArrowheads="1"/>
                </p:cNvSpPr>
                <p:nvPr/>
              </p:nvSpPr>
              <p:spPr bwMode="auto">
                <a:xfrm>
                  <a:off x="4794" y="1376"/>
                  <a:ext cx="293" cy="728"/>
                </a:xfrm>
                <a:prstGeom prst="rect">
                  <a:avLst/>
                </a:prstGeom>
                <a:gradFill rotWithShape="0">
                  <a:gsLst>
                    <a:gs pos="0">
                      <a:srgbClr val="FFFFFF"/>
                    </a:gs>
                    <a:gs pos="100000">
                      <a:schemeClr val="folHlink"/>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5" name="Rectangle 21"/>
                <p:cNvSpPr>
                  <a:spLocks noChangeArrowheads="1"/>
                </p:cNvSpPr>
                <p:nvPr/>
              </p:nvSpPr>
              <p:spPr bwMode="auto">
                <a:xfrm>
                  <a:off x="4827" y="1611"/>
                  <a:ext cx="231" cy="286"/>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CC0000"/>
                      </a:solidFill>
                    </a:rPr>
                    <a:t>F</a:t>
                  </a:r>
                </a:p>
              </p:txBody>
            </p:sp>
          </p:grpSp>
        </p:grpSp>
        <p:grpSp>
          <p:nvGrpSpPr>
            <p:cNvPr id="236566" name="Group 22"/>
            <p:cNvGrpSpPr>
              <a:grpSpLocks/>
            </p:cNvGrpSpPr>
            <p:nvPr/>
          </p:nvGrpSpPr>
          <p:grpSpPr bwMode="auto">
            <a:xfrm>
              <a:off x="2516188" y="4230688"/>
              <a:ext cx="5583237" cy="1168400"/>
              <a:chOff x="1585" y="2665"/>
              <a:chExt cx="3517" cy="736"/>
            </a:xfrm>
          </p:grpSpPr>
          <p:grpSp>
            <p:nvGrpSpPr>
              <p:cNvPr id="236567" name="Group 23"/>
              <p:cNvGrpSpPr>
                <a:grpSpLocks/>
              </p:cNvGrpSpPr>
              <p:nvPr/>
            </p:nvGrpSpPr>
            <p:grpSpPr bwMode="auto">
              <a:xfrm>
                <a:off x="1585" y="2668"/>
                <a:ext cx="288" cy="728"/>
                <a:chOff x="1585" y="2668"/>
                <a:chExt cx="288" cy="728"/>
              </a:xfrm>
            </p:grpSpPr>
            <p:sp>
              <p:nvSpPr>
                <p:cNvPr id="236568" name="Rectangle 24"/>
                <p:cNvSpPr>
                  <a:spLocks noChangeArrowheads="1"/>
                </p:cNvSpPr>
                <p:nvPr/>
              </p:nvSpPr>
              <p:spPr bwMode="auto">
                <a:xfrm>
                  <a:off x="1585" y="2668"/>
                  <a:ext cx="288"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9" name="Rectangle 25"/>
                <p:cNvSpPr>
                  <a:spLocks noChangeArrowheads="1"/>
                </p:cNvSpPr>
                <p:nvPr/>
              </p:nvSpPr>
              <p:spPr bwMode="auto">
                <a:xfrm>
                  <a:off x="1613" y="2905"/>
                  <a:ext cx="231"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T</a:t>
                  </a:r>
                </a:p>
              </p:txBody>
            </p:sp>
          </p:grpSp>
          <p:grpSp>
            <p:nvGrpSpPr>
              <p:cNvPr id="236570" name="Group 26"/>
              <p:cNvGrpSpPr>
                <a:grpSpLocks/>
              </p:cNvGrpSpPr>
              <p:nvPr/>
            </p:nvGrpSpPr>
            <p:grpSpPr bwMode="auto">
              <a:xfrm>
                <a:off x="2020" y="2668"/>
                <a:ext cx="733" cy="728"/>
                <a:chOff x="2020" y="2668"/>
                <a:chExt cx="733" cy="728"/>
              </a:xfrm>
            </p:grpSpPr>
            <p:sp>
              <p:nvSpPr>
                <p:cNvPr id="236571" name="Rectangle 27"/>
                <p:cNvSpPr>
                  <a:spLocks noChangeArrowheads="1"/>
                </p:cNvSpPr>
                <p:nvPr/>
              </p:nvSpPr>
              <p:spPr bwMode="auto">
                <a:xfrm>
                  <a:off x="2020" y="2668"/>
                  <a:ext cx="733"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72" name="Rectangle 28"/>
                <p:cNvSpPr>
                  <a:spLocks noChangeArrowheads="1"/>
                </p:cNvSpPr>
                <p:nvPr/>
              </p:nvSpPr>
              <p:spPr bwMode="auto">
                <a:xfrm>
                  <a:off x="2262" y="2905"/>
                  <a:ext cx="254"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U</a:t>
                  </a:r>
                </a:p>
              </p:txBody>
            </p:sp>
          </p:grpSp>
          <p:grpSp>
            <p:nvGrpSpPr>
              <p:cNvPr id="236573" name="Group 29"/>
              <p:cNvGrpSpPr>
                <a:grpSpLocks/>
              </p:cNvGrpSpPr>
              <p:nvPr/>
            </p:nvGrpSpPr>
            <p:grpSpPr bwMode="auto">
              <a:xfrm>
                <a:off x="2870" y="2668"/>
                <a:ext cx="286" cy="728"/>
                <a:chOff x="2870" y="2668"/>
                <a:chExt cx="286" cy="728"/>
              </a:xfrm>
            </p:grpSpPr>
            <p:sp>
              <p:nvSpPr>
                <p:cNvPr id="236574" name="Rectangle 30"/>
                <p:cNvSpPr>
                  <a:spLocks noChangeArrowheads="1"/>
                </p:cNvSpPr>
                <p:nvPr/>
              </p:nvSpPr>
              <p:spPr bwMode="auto">
                <a:xfrm>
                  <a:off x="2870" y="2668"/>
                  <a:ext cx="286"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75" name="Rectangle 31"/>
                <p:cNvSpPr>
                  <a:spLocks noChangeArrowheads="1"/>
                </p:cNvSpPr>
                <p:nvPr/>
              </p:nvSpPr>
              <p:spPr bwMode="auto">
                <a:xfrm>
                  <a:off x="2883" y="2905"/>
                  <a:ext cx="243"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V</a:t>
                  </a:r>
                </a:p>
              </p:txBody>
            </p:sp>
          </p:grpSp>
          <p:grpSp>
            <p:nvGrpSpPr>
              <p:cNvPr id="236576" name="Group 32"/>
              <p:cNvGrpSpPr>
                <a:grpSpLocks/>
              </p:cNvGrpSpPr>
              <p:nvPr/>
            </p:nvGrpSpPr>
            <p:grpSpPr bwMode="auto">
              <a:xfrm>
                <a:off x="3445" y="2673"/>
                <a:ext cx="297" cy="728"/>
                <a:chOff x="3445" y="2673"/>
                <a:chExt cx="297" cy="728"/>
              </a:xfrm>
            </p:grpSpPr>
            <p:sp>
              <p:nvSpPr>
                <p:cNvPr id="236577" name="Rectangle 33"/>
                <p:cNvSpPr>
                  <a:spLocks noChangeArrowheads="1"/>
                </p:cNvSpPr>
                <p:nvPr/>
              </p:nvSpPr>
              <p:spPr bwMode="auto">
                <a:xfrm>
                  <a:off x="3445" y="2673"/>
                  <a:ext cx="289"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78" name="Rectangle 34"/>
                <p:cNvSpPr>
                  <a:spLocks noChangeArrowheads="1"/>
                </p:cNvSpPr>
                <p:nvPr/>
              </p:nvSpPr>
              <p:spPr bwMode="auto">
                <a:xfrm>
                  <a:off x="3447" y="2905"/>
                  <a:ext cx="295"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W</a:t>
                  </a:r>
                </a:p>
              </p:txBody>
            </p:sp>
          </p:grpSp>
          <p:grpSp>
            <p:nvGrpSpPr>
              <p:cNvPr id="236579" name="Group 35"/>
              <p:cNvGrpSpPr>
                <a:grpSpLocks/>
              </p:cNvGrpSpPr>
              <p:nvPr/>
            </p:nvGrpSpPr>
            <p:grpSpPr bwMode="auto">
              <a:xfrm>
                <a:off x="3889" y="2665"/>
                <a:ext cx="289" cy="728"/>
                <a:chOff x="3889" y="2665"/>
                <a:chExt cx="289" cy="728"/>
              </a:xfrm>
            </p:grpSpPr>
            <p:sp>
              <p:nvSpPr>
                <p:cNvPr id="236580" name="Rectangle 36"/>
                <p:cNvSpPr>
                  <a:spLocks noChangeArrowheads="1"/>
                </p:cNvSpPr>
                <p:nvPr/>
              </p:nvSpPr>
              <p:spPr bwMode="auto">
                <a:xfrm>
                  <a:off x="3889" y="2665"/>
                  <a:ext cx="289"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81" name="Rectangle 37"/>
                <p:cNvSpPr>
                  <a:spLocks noChangeArrowheads="1"/>
                </p:cNvSpPr>
                <p:nvPr/>
              </p:nvSpPr>
              <p:spPr bwMode="auto">
                <a:xfrm>
                  <a:off x="3915" y="2905"/>
                  <a:ext cx="242"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X</a:t>
                  </a:r>
                </a:p>
              </p:txBody>
            </p:sp>
          </p:grpSp>
          <p:grpSp>
            <p:nvGrpSpPr>
              <p:cNvPr id="236582" name="Group 38"/>
              <p:cNvGrpSpPr>
                <a:grpSpLocks/>
              </p:cNvGrpSpPr>
              <p:nvPr/>
            </p:nvGrpSpPr>
            <p:grpSpPr bwMode="auto">
              <a:xfrm>
                <a:off x="4355" y="2670"/>
                <a:ext cx="288" cy="728"/>
                <a:chOff x="4355" y="2670"/>
                <a:chExt cx="288" cy="728"/>
              </a:xfrm>
            </p:grpSpPr>
            <p:sp>
              <p:nvSpPr>
                <p:cNvPr id="236583" name="Rectangle 39"/>
                <p:cNvSpPr>
                  <a:spLocks noChangeArrowheads="1"/>
                </p:cNvSpPr>
                <p:nvPr/>
              </p:nvSpPr>
              <p:spPr bwMode="auto">
                <a:xfrm>
                  <a:off x="4355" y="2670"/>
                  <a:ext cx="288"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84" name="Rectangle 40"/>
                <p:cNvSpPr>
                  <a:spLocks noChangeArrowheads="1"/>
                </p:cNvSpPr>
                <p:nvPr/>
              </p:nvSpPr>
              <p:spPr bwMode="auto">
                <a:xfrm>
                  <a:off x="4378" y="2905"/>
                  <a:ext cx="241"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Y</a:t>
                  </a:r>
                </a:p>
              </p:txBody>
            </p:sp>
          </p:grpSp>
          <p:grpSp>
            <p:nvGrpSpPr>
              <p:cNvPr id="236585" name="Group 41"/>
              <p:cNvGrpSpPr>
                <a:grpSpLocks/>
              </p:cNvGrpSpPr>
              <p:nvPr/>
            </p:nvGrpSpPr>
            <p:grpSpPr bwMode="auto">
              <a:xfrm>
                <a:off x="4817" y="2673"/>
                <a:ext cx="285" cy="728"/>
                <a:chOff x="4817" y="2673"/>
                <a:chExt cx="285" cy="728"/>
              </a:xfrm>
            </p:grpSpPr>
            <p:sp>
              <p:nvSpPr>
                <p:cNvPr id="236586" name="Rectangle 42"/>
                <p:cNvSpPr>
                  <a:spLocks noChangeArrowheads="1"/>
                </p:cNvSpPr>
                <p:nvPr/>
              </p:nvSpPr>
              <p:spPr bwMode="auto">
                <a:xfrm>
                  <a:off x="4817" y="2673"/>
                  <a:ext cx="285" cy="728"/>
                </a:xfrm>
                <a:prstGeom prst="rect">
                  <a:avLst/>
                </a:prstGeom>
                <a:gradFill rotWithShape="0">
                  <a:gsLst>
                    <a:gs pos="0">
                      <a:srgbClr val="FFFFFF"/>
                    </a:gs>
                    <a:gs pos="100000">
                      <a:srgbClr val="CC0000"/>
                    </a:gs>
                  </a:gsLst>
                  <a:path path="shape">
                    <a:fillToRect l="50000" t="50000" r="50000" b="50000"/>
                  </a:path>
                </a:gradFill>
                <a:ln w="508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87" name="Rectangle 43"/>
                <p:cNvSpPr>
                  <a:spLocks noChangeArrowheads="1"/>
                </p:cNvSpPr>
                <p:nvPr/>
              </p:nvSpPr>
              <p:spPr bwMode="auto">
                <a:xfrm>
                  <a:off x="4852" y="2905"/>
                  <a:ext cx="231" cy="286"/>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C0000"/>
                          </a:gs>
                        </a:gsLst>
                        <a:path path="shape">
                          <a:fillToRect l="50000" t="50000" r="50000" b="50000"/>
                        </a:path>
                      </a:gra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Z</a:t>
                  </a:r>
                </a:p>
              </p:txBody>
            </p:sp>
          </p:grpSp>
        </p:grpSp>
        <p:sp>
          <p:nvSpPr>
            <p:cNvPr id="236588" name="AutoShape 44"/>
            <p:cNvSpPr>
              <a:spLocks noChangeArrowheads="1"/>
            </p:cNvSpPr>
            <p:nvPr/>
          </p:nvSpPr>
          <p:spPr bwMode="auto">
            <a:xfrm rot="16200000">
              <a:off x="423863" y="3367088"/>
              <a:ext cx="3482975" cy="396875"/>
            </a:xfrm>
            <a:prstGeom prst="rightArrow">
              <a:avLst>
                <a:gd name="adj1" fmla="val 50000"/>
                <a:gd name="adj2" fmla="val 438841"/>
              </a:avLst>
            </a:prstGeom>
            <a:gradFill rotWithShape="0">
              <a:gsLst>
                <a:gs pos="0">
                  <a:srgbClr val="CC0000"/>
                </a:gs>
                <a:gs pos="100000">
                  <a:schemeClr val="folHlink"/>
                </a:gs>
              </a:gsLst>
              <a:lin ang="5400000" scaled="1"/>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89" name="Line 45"/>
            <p:cNvSpPr>
              <a:spLocks noChangeShapeType="1"/>
            </p:cNvSpPr>
            <p:nvPr/>
          </p:nvSpPr>
          <p:spPr bwMode="auto">
            <a:xfrm>
              <a:off x="5229225" y="1879600"/>
              <a:ext cx="0" cy="3606800"/>
            </a:xfrm>
            <a:prstGeom prst="line">
              <a:avLst/>
            </a:prstGeom>
            <a:noFill/>
            <a:ln w="762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90" name="Rectangle 46"/>
            <p:cNvSpPr>
              <a:spLocks noChangeArrowheads="1"/>
            </p:cNvSpPr>
            <p:nvPr/>
          </p:nvSpPr>
          <p:spPr bwMode="auto">
            <a:xfrm>
              <a:off x="3762375" y="5622925"/>
              <a:ext cx="28876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i="1"/>
                <a:t>Raw Materials</a:t>
              </a:r>
            </a:p>
          </p:txBody>
        </p:sp>
        <p:sp>
          <p:nvSpPr>
            <p:cNvPr id="236591" name="Rectangle 47"/>
            <p:cNvSpPr>
              <a:spLocks noChangeArrowheads="1"/>
            </p:cNvSpPr>
            <p:nvPr/>
          </p:nvSpPr>
          <p:spPr bwMode="auto">
            <a:xfrm>
              <a:off x="3584575" y="1217613"/>
              <a:ext cx="32448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i="1"/>
                <a:t>Finished Goods</a:t>
              </a:r>
            </a:p>
          </p:txBody>
        </p:sp>
        <p:sp>
          <p:nvSpPr>
            <p:cNvPr id="236593" name="Rectangle 49"/>
            <p:cNvSpPr>
              <a:spLocks noChangeArrowheads="1"/>
            </p:cNvSpPr>
            <p:nvPr/>
          </p:nvSpPr>
          <p:spPr bwMode="auto">
            <a:xfrm>
              <a:off x="1704975" y="1274763"/>
              <a:ext cx="10715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2000" b="1"/>
                <a:t>AUTOS</a:t>
              </a:r>
            </a:p>
          </p:txBody>
        </p:sp>
        <p:sp>
          <p:nvSpPr>
            <p:cNvPr id="236594" name="Rectangle 50"/>
            <p:cNvSpPr>
              <a:spLocks noChangeArrowheads="1"/>
            </p:cNvSpPr>
            <p:nvPr/>
          </p:nvSpPr>
          <p:spPr bwMode="auto">
            <a:xfrm>
              <a:off x="1712913" y="5602288"/>
              <a:ext cx="1057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2000" b="1"/>
                <a:t>GLASS</a:t>
              </a:r>
            </a:p>
          </p:txBody>
        </p:sp>
        <p:sp>
          <p:nvSpPr>
            <p:cNvPr id="236595" name="Rectangle 51"/>
            <p:cNvSpPr>
              <a:spLocks noChangeArrowheads="1"/>
            </p:cNvSpPr>
            <p:nvPr/>
          </p:nvSpPr>
          <p:spPr bwMode="auto">
            <a:xfrm>
              <a:off x="7905750" y="847725"/>
              <a:ext cx="10302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sz="2000" b="1"/>
                <a:t>BLUE</a:t>
              </a:r>
            </a:p>
            <a:p>
              <a:pPr algn="ctr" eaLnBrk="0" hangingPunct="0"/>
              <a:r>
                <a:rPr lang="en-US" altLang="en-US" sz="2000" b="1"/>
                <a:t>JEANS</a:t>
              </a:r>
            </a:p>
          </p:txBody>
        </p:sp>
        <p:sp>
          <p:nvSpPr>
            <p:cNvPr id="236596" name="Rectangle 52"/>
            <p:cNvSpPr>
              <a:spLocks noChangeArrowheads="1"/>
            </p:cNvSpPr>
            <p:nvPr/>
          </p:nvSpPr>
          <p:spPr bwMode="auto">
            <a:xfrm>
              <a:off x="7848600" y="5602288"/>
              <a:ext cx="1143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algn="ctr" eaLnBrk="0" hangingPunct="0"/>
              <a:r>
                <a:rPr lang="en-US" altLang="en-US" sz="2000" b="1"/>
                <a:t>DENIM</a:t>
              </a:r>
            </a:p>
            <a:p>
              <a:pPr algn="ctr" eaLnBrk="0" hangingPunct="0"/>
              <a:r>
                <a:rPr lang="en-US" altLang="en-US" sz="2000" b="1"/>
                <a:t>FABRIC</a:t>
              </a:r>
            </a:p>
          </p:txBody>
        </p:sp>
        <p:sp>
          <p:nvSpPr>
            <p:cNvPr id="236597" name="AutoShape 53"/>
            <p:cNvSpPr>
              <a:spLocks noChangeArrowheads="1"/>
            </p:cNvSpPr>
            <p:nvPr/>
          </p:nvSpPr>
          <p:spPr bwMode="auto">
            <a:xfrm rot="16200000">
              <a:off x="6697663" y="3354388"/>
              <a:ext cx="3482975" cy="396875"/>
            </a:xfrm>
            <a:prstGeom prst="rightArrow">
              <a:avLst>
                <a:gd name="adj1" fmla="val 50000"/>
                <a:gd name="adj2" fmla="val 438841"/>
              </a:avLst>
            </a:prstGeom>
            <a:gradFill rotWithShape="0">
              <a:gsLst>
                <a:gs pos="0">
                  <a:srgbClr val="CC0000"/>
                </a:gs>
                <a:gs pos="100000">
                  <a:schemeClr val="folHlink"/>
                </a:gs>
              </a:gsLst>
              <a:lin ang="5400000" scaled="1"/>
            </a:gra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6598" name="Group 54"/>
            <p:cNvGrpSpPr>
              <a:grpSpLocks/>
            </p:cNvGrpSpPr>
            <p:nvPr/>
          </p:nvGrpSpPr>
          <p:grpSpPr bwMode="auto">
            <a:xfrm>
              <a:off x="1928813" y="6146799"/>
              <a:ext cx="6708775" cy="711200"/>
              <a:chOff x="1207" y="3712"/>
              <a:chExt cx="4226" cy="448"/>
            </a:xfrm>
          </p:grpSpPr>
          <p:sp>
            <p:nvSpPr>
              <p:cNvPr id="236599" name="AutoShape 55"/>
              <p:cNvSpPr>
                <a:spLocks noChangeArrowheads="1"/>
              </p:cNvSpPr>
              <p:nvPr/>
            </p:nvSpPr>
            <p:spPr bwMode="auto">
              <a:xfrm rot="16200000">
                <a:off x="3096" y="1823"/>
                <a:ext cx="448" cy="4226"/>
              </a:xfrm>
              <a:prstGeom prst="rightArrow">
                <a:avLst>
                  <a:gd name="adj1" fmla="val 75000"/>
                  <a:gd name="adj2" fmla="val 50005"/>
                </a:avLst>
              </a:prstGeom>
              <a:gradFill rotWithShape="1">
                <a:gsLst>
                  <a:gs pos="0">
                    <a:srgbClr val="996600"/>
                  </a:gs>
                  <a:gs pos="100000">
                    <a:srgbClr val="996600">
                      <a:gamma/>
                      <a:shade val="46275"/>
                      <a:invGamma/>
                    </a:srgbClr>
                  </a:gs>
                </a:gsLst>
                <a:lin ang="0" scaled="1"/>
              </a:gradFill>
              <a:ln w="508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nchor="ctr"/>
              <a:lstStyle/>
              <a:p>
                <a:endParaRPr lang="en-US" sz="1600"/>
              </a:p>
            </p:txBody>
          </p:sp>
          <p:sp>
            <p:nvSpPr>
              <p:cNvPr id="236600" name="Rectangle 56"/>
              <p:cNvSpPr>
                <a:spLocks noChangeArrowheads="1"/>
              </p:cNvSpPr>
              <p:nvPr/>
            </p:nvSpPr>
            <p:spPr bwMode="auto">
              <a:xfrm>
                <a:off x="2074" y="3793"/>
                <a:ext cx="2446"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square" lIns="90488" tIns="44450" rIns="90488" bIns="44450">
                <a:spAutoFit/>
              </a:bodyPr>
              <a:lstStyle/>
              <a:p>
                <a:pPr algn="ctr" eaLnBrk="0" hangingPunct="0"/>
                <a:r>
                  <a:rPr lang="en-US" altLang="en-US" sz="1600" b="1" dirty="0">
                    <a:solidFill>
                      <a:schemeClr val="bg1"/>
                    </a:solidFill>
                  </a:rPr>
                  <a:t>Merging </a:t>
                </a:r>
                <a:r>
                  <a:rPr lang="en-US" altLang="en-US" sz="1600" b="1" dirty="0" smtClean="0">
                    <a:solidFill>
                      <a:schemeClr val="bg1"/>
                    </a:solidFill>
                  </a:rPr>
                  <a:t>unrelated firms </a:t>
                </a:r>
                <a:r>
                  <a:rPr lang="en-US" altLang="en-US" sz="1600" b="1" dirty="0">
                    <a:solidFill>
                      <a:schemeClr val="bg1"/>
                    </a:solidFill>
                  </a:rPr>
                  <a:t>represents a</a:t>
                </a:r>
              </a:p>
              <a:p>
                <a:pPr algn="ctr" eaLnBrk="0" hangingPunct="0"/>
                <a:r>
                  <a:rPr lang="en-US" altLang="en-US" sz="1600" b="1" dirty="0" smtClean="0">
                    <a:solidFill>
                      <a:schemeClr val="bg1"/>
                    </a:solidFill>
                  </a:rPr>
                  <a:t>CONGLOMERATE MERGER</a:t>
                </a:r>
                <a:r>
                  <a:rPr lang="en-US" altLang="en-US" sz="1600" b="1" dirty="0">
                    <a:solidFill>
                      <a:schemeClr val="bg1"/>
                    </a:solidFill>
                  </a:rPr>
                  <a:t>.</a:t>
                </a:r>
              </a:p>
            </p:txBody>
          </p:sp>
        </p:grpSp>
      </p:gr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1776413" y="73025"/>
            <a:ext cx="7313612"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4200" b="1">
                <a:solidFill>
                  <a:srgbClr val="000099"/>
                </a:solidFill>
                <a:latin typeface="Times New Roman" panose="02020603050405020304" pitchFamily="18" charset="0"/>
              </a:rPr>
              <a:t>INDUSTRIAL REGULATION</a:t>
            </a:r>
          </a:p>
        </p:txBody>
      </p:sp>
      <p:sp>
        <p:nvSpPr>
          <p:cNvPr id="237571" name="Rectangle 3"/>
          <p:cNvSpPr>
            <a:spLocks noChangeArrowheads="1"/>
          </p:cNvSpPr>
          <p:nvPr/>
        </p:nvSpPr>
        <p:spPr bwMode="auto">
          <a:xfrm>
            <a:off x="1762125" y="688975"/>
            <a:ext cx="7381875"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lvl1pPr marL="282575" indent="-282575">
              <a:defRPr>
                <a:solidFill>
                  <a:schemeClr val="tx1"/>
                </a:solidFill>
                <a:latin typeface="Arial" panose="020B0604020202020204" pitchFamily="34" charset="0"/>
              </a:defRPr>
            </a:lvl1pPr>
            <a:lvl2pPr marL="4619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120000"/>
              </a:lnSpc>
            </a:pPr>
            <a:r>
              <a:rPr lang="en-US" altLang="en-US" sz="5000" b="1">
                <a:solidFill>
                  <a:srgbClr val="CC0000"/>
                </a:solidFill>
                <a:latin typeface="Times New Roman" panose="02020603050405020304" pitchFamily="18" charset="0"/>
              </a:rPr>
              <a:t>Natural Monopoly</a:t>
            </a:r>
          </a:p>
          <a:p>
            <a:pPr eaLnBrk="0" hangingPunct="0">
              <a:lnSpc>
                <a:spcPct val="120000"/>
              </a:lnSpc>
              <a:buFontTx/>
              <a:buChar char="•"/>
            </a:pPr>
            <a:r>
              <a:rPr lang="en-US" altLang="en-US" sz="5000" b="1">
                <a:solidFill>
                  <a:srgbClr val="CC0000"/>
                </a:solidFill>
                <a:latin typeface="Times New Roman" panose="02020603050405020304" pitchFamily="18" charset="0"/>
              </a:rPr>
              <a:t>Public Utilities</a:t>
            </a:r>
          </a:p>
          <a:p>
            <a:pPr eaLnBrk="0" hangingPunct="0">
              <a:lnSpc>
                <a:spcPct val="120000"/>
              </a:lnSpc>
              <a:buFontTx/>
              <a:buChar char="•"/>
            </a:pPr>
            <a:r>
              <a:rPr lang="en-US" altLang="en-US" sz="5000" b="1">
                <a:solidFill>
                  <a:srgbClr val="CC0000"/>
                </a:solidFill>
                <a:latin typeface="Times New Roman" panose="02020603050405020304" pitchFamily="18" charset="0"/>
              </a:rPr>
              <a:t>Public Ownership</a:t>
            </a:r>
          </a:p>
          <a:p>
            <a:pPr eaLnBrk="0" hangingPunct="0">
              <a:lnSpc>
                <a:spcPct val="120000"/>
              </a:lnSpc>
              <a:buFontTx/>
              <a:buChar char="•"/>
            </a:pPr>
            <a:r>
              <a:rPr lang="en-US" altLang="en-US" sz="5000" b="1">
                <a:solidFill>
                  <a:srgbClr val="CC0000"/>
                </a:solidFill>
                <a:latin typeface="Times New Roman" panose="02020603050405020304" pitchFamily="18" charset="0"/>
              </a:rPr>
              <a:t>Public Regulation</a:t>
            </a:r>
          </a:p>
          <a:p>
            <a:pPr eaLnBrk="0" hangingPunct="0">
              <a:lnSpc>
                <a:spcPct val="120000"/>
              </a:lnSpc>
            </a:pPr>
            <a:r>
              <a:rPr lang="en-US" altLang="en-US" sz="5000" b="1">
                <a:solidFill>
                  <a:srgbClr val="CC0000"/>
                </a:solidFill>
                <a:latin typeface="Times New Roman" panose="02020603050405020304" pitchFamily="18" charset="0"/>
              </a:rPr>
              <a:t>Public Interest Theory of Regulation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wipe(left)">
                                      <p:cBhvr>
                                        <p:cTn id="7" dur="500"/>
                                        <p:tgtEl>
                                          <p:spTgt spid="237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7571">
                                            <p:txEl>
                                              <p:pRg st="0" end="0"/>
                                            </p:txEl>
                                          </p:spTgt>
                                        </p:tgtEl>
                                        <p:attrNameLst>
                                          <p:attrName>style.visibility</p:attrName>
                                        </p:attrNameLst>
                                      </p:cBhvr>
                                      <p:to>
                                        <p:strVal val="visible"/>
                                      </p:to>
                                    </p:set>
                                    <p:animEffect transition="in" filter="wipe(left)">
                                      <p:cBhvr>
                                        <p:cTn id="12" dur="500"/>
                                        <p:tgtEl>
                                          <p:spTgt spid="237571">
                                            <p:txEl>
                                              <p:pRg st="0" end="0"/>
                                            </p:txEl>
                                          </p:spTgt>
                                        </p:tgtEl>
                                      </p:cBhvr>
                                    </p:animEffect>
                                  </p:childTnLst>
                                  <p:subTnLst>
                                    <p:animClr clrSpc="rgb" dir="cw">
                                      <p:cBhvr override="childStyle">
                                        <p:cTn dur="1" fill="hold" display="0" masterRel="nextClick" afterEffect="1"/>
                                        <p:tgtEl>
                                          <p:spTgt spid="237571">
                                            <p:txEl>
                                              <p:pRg st="0" end="0"/>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7571">
                                            <p:txEl>
                                              <p:pRg st="1" end="1"/>
                                            </p:txEl>
                                          </p:spTgt>
                                        </p:tgtEl>
                                        <p:attrNameLst>
                                          <p:attrName>style.visibility</p:attrName>
                                        </p:attrNameLst>
                                      </p:cBhvr>
                                      <p:to>
                                        <p:strVal val="visible"/>
                                      </p:to>
                                    </p:set>
                                    <p:animEffect transition="in" filter="wipe(left)">
                                      <p:cBhvr>
                                        <p:cTn id="17" dur="500"/>
                                        <p:tgtEl>
                                          <p:spTgt spid="237571">
                                            <p:txEl>
                                              <p:pRg st="1" end="1"/>
                                            </p:txEl>
                                          </p:spTgt>
                                        </p:tgtEl>
                                      </p:cBhvr>
                                    </p:animEffect>
                                  </p:childTnLst>
                                  <p:subTnLst>
                                    <p:animClr clrSpc="rgb" dir="cw">
                                      <p:cBhvr override="childStyle">
                                        <p:cTn dur="1" fill="hold" display="0" masterRel="nextClick" afterEffect="1"/>
                                        <p:tgtEl>
                                          <p:spTgt spid="237571">
                                            <p:txEl>
                                              <p:pRg st="1" end="1"/>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7571">
                                            <p:txEl>
                                              <p:pRg st="2" end="2"/>
                                            </p:txEl>
                                          </p:spTgt>
                                        </p:tgtEl>
                                        <p:attrNameLst>
                                          <p:attrName>style.visibility</p:attrName>
                                        </p:attrNameLst>
                                      </p:cBhvr>
                                      <p:to>
                                        <p:strVal val="visible"/>
                                      </p:to>
                                    </p:set>
                                    <p:animEffect transition="in" filter="wipe(left)">
                                      <p:cBhvr>
                                        <p:cTn id="22" dur="500"/>
                                        <p:tgtEl>
                                          <p:spTgt spid="237571">
                                            <p:txEl>
                                              <p:pRg st="2" end="2"/>
                                            </p:txEl>
                                          </p:spTgt>
                                        </p:tgtEl>
                                      </p:cBhvr>
                                    </p:animEffect>
                                  </p:childTnLst>
                                  <p:subTnLst>
                                    <p:animClr clrSpc="rgb" dir="cw">
                                      <p:cBhvr override="childStyle">
                                        <p:cTn dur="1" fill="hold" display="0" masterRel="nextClick" afterEffect="1"/>
                                        <p:tgtEl>
                                          <p:spTgt spid="237571">
                                            <p:txEl>
                                              <p:pRg st="2" end="2"/>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7571">
                                            <p:txEl>
                                              <p:pRg st="3" end="3"/>
                                            </p:txEl>
                                          </p:spTgt>
                                        </p:tgtEl>
                                        <p:attrNameLst>
                                          <p:attrName>style.visibility</p:attrName>
                                        </p:attrNameLst>
                                      </p:cBhvr>
                                      <p:to>
                                        <p:strVal val="visible"/>
                                      </p:to>
                                    </p:set>
                                    <p:animEffect transition="in" filter="wipe(left)">
                                      <p:cBhvr>
                                        <p:cTn id="27" dur="500"/>
                                        <p:tgtEl>
                                          <p:spTgt spid="237571">
                                            <p:txEl>
                                              <p:pRg st="3" end="3"/>
                                            </p:txEl>
                                          </p:spTgt>
                                        </p:tgtEl>
                                      </p:cBhvr>
                                    </p:animEffect>
                                  </p:childTnLst>
                                  <p:subTnLst>
                                    <p:animClr clrSpc="rgb" dir="cw">
                                      <p:cBhvr override="childStyle">
                                        <p:cTn dur="1" fill="hold" display="0" masterRel="nextClick" afterEffect="1"/>
                                        <p:tgtEl>
                                          <p:spTgt spid="237571">
                                            <p:txEl>
                                              <p:pRg st="3" end="3"/>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7571">
                                            <p:txEl>
                                              <p:pRg st="4" end="4"/>
                                            </p:txEl>
                                          </p:spTgt>
                                        </p:tgtEl>
                                        <p:attrNameLst>
                                          <p:attrName>style.visibility</p:attrName>
                                        </p:attrNameLst>
                                      </p:cBhvr>
                                      <p:to>
                                        <p:strVal val="visible"/>
                                      </p:to>
                                    </p:set>
                                    <p:animEffect transition="in" filter="wipe(left)">
                                      <p:cBhvr>
                                        <p:cTn id="32" dur="500"/>
                                        <p:tgtEl>
                                          <p:spTgt spid="2375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utoUpdateAnimBg="0"/>
      <p:bldP spid="237571" grpId="0"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1776413" y="73025"/>
            <a:ext cx="7313612"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4200" b="1">
                <a:solidFill>
                  <a:srgbClr val="000099"/>
                </a:solidFill>
                <a:latin typeface="Times New Roman" panose="02020603050405020304" pitchFamily="18" charset="0"/>
              </a:rPr>
              <a:t>INDUSTRIAL REGULATION</a:t>
            </a:r>
          </a:p>
        </p:txBody>
      </p:sp>
      <p:sp>
        <p:nvSpPr>
          <p:cNvPr id="238595" name="Rectangle 3"/>
          <p:cNvSpPr>
            <a:spLocks noChangeArrowheads="1"/>
          </p:cNvSpPr>
          <p:nvPr/>
        </p:nvSpPr>
        <p:spPr bwMode="auto">
          <a:xfrm>
            <a:off x="1762125" y="650875"/>
            <a:ext cx="7381875"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lvl1pPr marL="282575" indent="-282575">
              <a:defRPr>
                <a:solidFill>
                  <a:schemeClr val="tx1"/>
                </a:solidFill>
                <a:latin typeface="Arial" panose="020B0604020202020204" pitchFamily="34" charset="0"/>
              </a:defRPr>
            </a:lvl1pPr>
            <a:lvl2pPr marL="4619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4600" b="1">
                <a:solidFill>
                  <a:srgbClr val="CC0000"/>
                </a:solidFill>
                <a:latin typeface="Times New Roman" panose="02020603050405020304" pitchFamily="18" charset="0"/>
              </a:rPr>
              <a:t>Problems with Industrial Regulation</a:t>
            </a:r>
          </a:p>
          <a:p>
            <a:pPr eaLnBrk="0" hangingPunct="0">
              <a:buFontTx/>
              <a:buChar char="•"/>
            </a:pPr>
            <a:r>
              <a:rPr lang="en-US" altLang="en-US" sz="4600" b="1">
                <a:solidFill>
                  <a:srgbClr val="CC0000"/>
                </a:solidFill>
                <a:latin typeface="Times New Roman" panose="02020603050405020304" pitchFamily="18" charset="0"/>
              </a:rPr>
              <a:t>Costs and Inefficiency</a:t>
            </a:r>
          </a:p>
          <a:p>
            <a:pPr eaLnBrk="0" hangingPunct="0">
              <a:buFontTx/>
              <a:buChar char="•"/>
            </a:pPr>
            <a:r>
              <a:rPr lang="en-US" altLang="en-US" sz="4600" b="1">
                <a:solidFill>
                  <a:srgbClr val="CC0000"/>
                </a:solidFill>
                <a:latin typeface="Times New Roman" panose="02020603050405020304" pitchFamily="18" charset="0"/>
              </a:rPr>
              <a:t>Perpetuating Monopoly</a:t>
            </a:r>
          </a:p>
          <a:p>
            <a:pPr eaLnBrk="0" hangingPunct="0"/>
            <a:r>
              <a:rPr lang="en-US" altLang="en-US" sz="4600" b="1">
                <a:solidFill>
                  <a:srgbClr val="CC0000"/>
                </a:solidFill>
                <a:latin typeface="Times New Roman" panose="02020603050405020304" pitchFamily="18" charset="0"/>
              </a:rPr>
              <a:t>Legal Cartel Theory of Regulation</a:t>
            </a:r>
          </a:p>
          <a:p>
            <a:pPr eaLnBrk="0" hangingPunct="0"/>
            <a:r>
              <a:rPr lang="en-US" altLang="en-US" sz="4600" b="1">
                <a:solidFill>
                  <a:srgbClr val="CC0000"/>
                </a:solidFill>
                <a:latin typeface="Times New Roman" panose="02020603050405020304" pitchFamily="18" charset="0"/>
              </a:rPr>
              <a:t>Deregulation</a:t>
            </a:r>
          </a:p>
          <a:p>
            <a:pPr eaLnBrk="0" hangingPunct="0">
              <a:buFontTx/>
              <a:buChar char="•"/>
            </a:pPr>
            <a:r>
              <a:rPr lang="en-US" altLang="en-US" sz="4600" b="1">
                <a:solidFill>
                  <a:srgbClr val="CC0000"/>
                </a:solidFill>
                <a:latin typeface="Times New Roman" panose="02020603050405020304" pitchFamily="18" charset="0"/>
              </a:rPr>
              <a:t>Outcomes of Deregulation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wipe(left)">
                                      <p:cBhvr>
                                        <p:cTn id="7" dur="500"/>
                                        <p:tgtEl>
                                          <p:spTgt spid="238595">
                                            <p:txEl>
                                              <p:pRg st="0" end="0"/>
                                            </p:txEl>
                                          </p:spTgt>
                                        </p:tgtEl>
                                      </p:cBhvr>
                                    </p:animEffect>
                                  </p:childTnLst>
                                  <p:subTnLst>
                                    <p:animClr clrSpc="rgb" dir="cw">
                                      <p:cBhvr override="childStyle">
                                        <p:cTn dur="1" fill="hold" display="0" masterRel="nextClick" afterEffect="1"/>
                                        <p:tgtEl>
                                          <p:spTgt spid="238595">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8595">
                                            <p:txEl>
                                              <p:pRg st="1" end="1"/>
                                            </p:txEl>
                                          </p:spTgt>
                                        </p:tgtEl>
                                        <p:attrNameLst>
                                          <p:attrName>style.visibility</p:attrName>
                                        </p:attrNameLst>
                                      </p:cBhvr>
                                      <p:to>
                                        <p:strVal val="visible"/>
                                      </p:to>
                                    </p:set>
                                    <p:animEffect transition="in" filter="wipe(left)">
                                      <p:cBhvr>
                                        <p:cTn id="12" dur="500"/>
                                        <p:tgtEl>
                                          <p:spTgt spid="238595">
                                            <p:txEl>
                                              <p:pRg st="1" end="1"/>
                                            </p:txEl>
                                          </p:spTgt>
                                        </p:tgtEl>
                                      </p:cBhvr>
                                    </p:animEffect>
                                  </p:childTnLst>
                                  <p:subTnLst>
                                    <p:animClr clrSpc="rgb" dir="cw">
                                      <p:cBhvr override="childStyle">
                                        <p:cTn dur="1" fill="hold" display="0" masterRel="nextClick" afterEffect="1"/>
                                        <p:tgtEl>
                                          <p:spTgt spid="238595">
                                            <p:txEl>
                                              <p:pRg st="1" end="1"/>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8595">
                                            <p:txEl>
                                              <p:pRg st="2" end="2"/>
                                            </p:txEl>
                                          </p:spTgt>
                                        </p:tgtEl>
                                        <p:attrNameLst>
                                          <p:attrName>style.visibility</p:attrName>
                                        </p:attrNameLst>
                                      </p:cBhvr>
                                      <p:to>
                                        <p:strVal val="visible"/>
                                      </p:to>
                                    </p:set>
                                    <p:animEffect transition="in" filter="wipe(left)">
                                      <p:cBhvr>
                                        <p:cTn id="17" dur="500"/>
                                        <p:tgtEl>
                                          <p:spTgt spid="238595">
                                            <p:txEl>
                                              <p:pRg st="2" end="2"/>
                                            </p:txEl>
                                          </p:spTgt>
                                        </p:tgtEl>
                                      </p:cBhvr>
                                    </p:animEffect>
                                  </p:childTnLst>
                                  <p:subTnLst>
                                    <p:animClr clrSpc="rgb" dir="cw">
                                      <p:cBhvr override="childStyle">
                                        <p:cTn dur="1" fill="hold" display="0" masterRel="nextClick" afterEffect="1"/>
                                        <p:tgtEl>
                                          <p:spTgt spid="238595">
                                            <p:txEl>
                                              <p:pRg st="2" end="2"/>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8595">
                                            <p:txEl>
                                              <p:pRg st="3" end="3"/>
                                            </p:txEl>
                                          </p:spTgt>
                                        </p:tgtEl>
                                        <p:attrNameLst>
                                          <p:attrName>style.visibility</p:attrName>
                                        </p:attrNameLst>
                                      </p:cBhvr>
                                      <p:to>
                                        <p:strVal val="visible"/>
                                      </p:to>
                                    </p:set>
                                    <p:animEffect transition="in" filter="wipe(left)">
                                      <p:cBhvr>
                                        <p:cTn id="22" dur="500"/>
                                        <p:tgtEl>
                                          <p:spTgt spid="238595">
                                            <p:txEl>
                                              <p:pRg st="3" end="3"/>
                                            </p:txEl>
                                          </p:spTgt>
                                        </p:tgtEl>
                                      </p:cBhvr>
                                    </p:animEffect>
                                  </p:childTnLst>
                                  <p:subTnLst>
                                    <p:animClr clrSpc="rgb" dir="cw">
                                      <p:cBhvr override="childStyle">
                                        <p:cTn dur="1" fill="hold" display="0" masterRel="nextClick" afterEffect="1"/>
                                        <p:tgtEl>
                                          <p:spTgt spid="238595">
                                            <p:txEl>
                                              <p:pRg st="3" end="3"/>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8595">
                                            <p:txEl>
                                              <p:pRg st="4" end="4"/>
                                            </p:txEl>
                                          </p:spTgt>
                                        </p:tgtEl>
                                        <p:attrNameLst>
                                          <p:attrName>style.visibility</p:attrName>
                                        </p:attrNameLst>
                                      </p:cBhvr>
                                      <p:to>
                                        <p:strVal val="visible"/>
                                      </p:to>
                                    </p:set>
                                    <p:animEffect transition="in" filter="wipe(left)">
                                      <p:cBhvr>
                                        <p:cTn id="27" dur="500"/>
                                        <p:tgtEl>
                                          <p:spTgt spid="238595">
                                            <p:txEl>
                                              <p:pRg st="4" end="4"/>
                                            </p:txEl>
                                          </p:spTgt>
                                        </p:tgtEl>
                                      </p:cBhvr>
                                    </p:animEffect>
                                  </p:childTnLst>
                                  <p:subTnLst>
                                    <p:animClr clrSpc="rgb" dir="cw">
                                      <p:cBhvr override="childStyle">
                                        <p:cTn dur="1" fill="hold" display="0" masterRel="nextClick" afterEffect="1"/>
                                        <p:tgtEl>
                                          <p:spTgt spid="238595">
                                            <p:txEl>
                                              <p:pRg st="4" end="4"/>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8595">
                                            <p:txEl>
                                              <p:pRg st="5" end="5"/>
                                            </p:txEl>
                                          </p:spTgt>
                                        </p:tgtEl>
                                        <p:attrNameLst>
                                          <p:attrName>style.visibility</p:attrName>
                                        </p:attrNameLst>
                                      </p:cBhvr>
                                      <p:to>
                                        <p:strVal val="visible"/>
                                      </p:to>
                                    </p:set>
                                    <p:animEffect transition="in" filter="wipe(left)">
                                      <p:cBhvr>
                                        <p:cTn id="32" dur="500"/>
                                        <p:tgtEl>
                                          <p:spTgt spid="2385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2449513" y="73025"/>
            <a:ext cx="60071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90488" tIns="44450" rIns="90488" bIns="44450">
            <a:spAutoFit/>
          </a:bodyPr>
          <a:lstStyle/>
          <a:p>
            <a:pPr eaLnBrk="0" hangingPunct="0"/>
            <a:r>
              <a:rPr lang="en-US" altLang="en-US" sz="4200" b="1">
                <a:solidFill>
                  <a:srgbClr val="000099"/>
                </a:solidFill>
                <a:latin typeface="Times New Roman" panose="02020603050405020304" pitchFamily="18" charset="0"/>
              </a:rPr>
              <a:t>SOCIAL REGULATION</a:t>
            </a:r>
          </a:p>
        </p:txBody>
      </p:sp>
      <p:sp>
        <p:nvSpPr>
          <p:cNvPr id="239619" name="Rectangle 3"/>
          <p:cNvSpPr>
            <a:spLocks noChangeArrowheads="1"/>
          </p:cNvSpPr>
          <p:nvPr/>
        </p:nvSpPr>
        <p:spPr bwMode="auto">
          <a:xfrm>
            <a:off x="1762125" y="701675"/>
            <a:ext cx="7381875"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lIns="90488" tIns="44450" rIns="90488" bIns="44450">
            <a:spAutoFit/>
          </a:bodyPr>
          <a:lstStyle>
            <a:lvl1pPr marL="282575" indent="-282575">
              <a:defRPr>
                <a:solidFill>
                  <a:schemeClr val="tx1"/>
                </a:solidFill>
                <a:latin typeface="Arial" panose="020B0604020202020204" pitchFamily="34" charset="0"/>
              </a:defRPr>
            </a:lvl1pPr>
            <a:lvl2pPr marL="4619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US" altLang="en-US" sz="4600" b="1">
                <a:solidFill>
                  <a:srgbClr val="CC0000"/>
                </a:solidFill>
                <a:latin typeface="Times New Roman" panose="02020603050405020304" pitchFamily="18" charset="0"/>
              </a:rPr>
              <a:t>Applies to Far More Firms</a:t>
            </a:r>
          </a:p>
          <a:p>
            <a:pPr eaLnBrk="0" hangingPunct="0">
              <a:lnSpc>
                <a:spcPct val="90000"/>
              </a:lnSpc>
            </a:pPr>
            <a:r>
              <a:rPr lang="en-US" altLang="en-US" sz="4600" b="1">
                <a:solidFill>
                  <a:srgbClr val="CC0000"/>
                </a:solidFill>
                <a:latin typeface="Times New Roman" panose="02020603050405020304" pitchFamily="18" charset="0"/>
              </a:rPr>
              <a:t>More Intrusive into Daily</a:t>
            </a:r>
          </a:p>
          <a:p>
            <a:pPr eaLnBrk="0" hangingPunct="0">
              <a:lnSpc>
                <a:spcPct val="90000"/>
              </a:lnSpc>
            </a:pPr>
            <a:r>
              <a:rPr lang="en-US" altLang="en-US" sz="4600" b="1">
                <a:solidFill>
                  <a:srgbClr val="CC0000"/>
                </a:solidFill>
                <a:latin typeface="Times New Roman" panose="02020603050405020304" pitchFamily="18" charset="0"/>
              </a:rPr>
              <a:t>Activities</a:t>
            </a:r>
          </a:p>
          <a:p>
            <a:pPr lvl="1" eaLnBrk="0" hangingPunct="0">
              <a:lnSpc>
                <a:spcPct val="90000"/>
              </a:lnSpc>
              <a:buFontTx/>
              <a:buChar char="•"/>
            </a:pPr>
            <a:r>
              <a:rPr lang="en-US" altLang="en-US" sz="3800" b="1">
                <a:solidFill>
                  <a:srgbClr val="CC0000"/>
                </a:solidFill>
                <a:latin typeface="Times New Roman" panose="02020603050405020304" pitchFamily="18" charset="0"/>
              </a:rPr>
              <a:t>Food &amp; Drugs (1906)</a:t>
            </a:r>
          </a:p>
          <a:p>
            <a:pPr lvl="1" eaLnBrk="0" hangingPunct="0">
              <a:lnSpc>
                <a:spcPct val="90000"/>
              </a:lnSpc>
              <a:buFontTx/>
              <a:buChar char="•"/>
            </a:pPr>
            <a:r>
              <a:rPr lang="en-US" altLang="en-US" sz="3800" b="1">
                <a:solidFill>
                  <a:srgbClr val="CC0000"/>
                </a:solidFill>
                <a:latin typeface="Times New Roman" panose="02020603050405020304" pitchFamily="18" charset="0"/>
              </a:rPr>
              <a:t>EEOC (1964)</a:t>
            </a:r>
          </a:p>
          <a:p>
            <a:pPr lvl="1" eaLnBrk="0" hangingPunct="0">
              <a:lnSpc>
                <a:spcPct val="90000"/>
              </a:lnSpc>
              <a:buFontTx/>
              <a:buChar char="•"/>
            </a:pPr>
            <a:r>
              <a:rPr lang="en-US" altLang="en-US" sz="3800" b="1">
                <a:solidFill>
                  <a:srgbClr val="CC0000"/>
                </a:solidFill>
                <a:latin typeface="Times New Roman" panose="02020603050405020304" pitchFamily="18" charset="0"/>
              </a:rPr>
              <a:t>OSHA (1971)</a:t>
            </a:r>
          </a:p>
          <a:p>
            <a:pPr lvl="1" eaLnBrk="0" hangingPunct="0">
              <a:lnSpc>
                <a:spcPct val="90000"/>
              </a:lnSpc>
              <a:buFontTx/>
              <a:buChar char="•"/>
            </a:pPr>
            <a:r>
              <a:rPr lang="en-US" altLang="en-US" sz="3800" b="1">
                <a:solidFill>
                  <a:srgbClr val="CC0000"/>
                </a:solidFill>
                <a:latin typeface="Times New Roman" panose="02020603050405020304" pitchFamily="18" charset="0"/>
              </a:rPr>
              <a:t>EPA (1972)</a:t>
            </a:r>
          </a:p>
          <a:p>
            <a:pPr lvl="1" eaLnBrk="0" hangingPunct="0">
              <a:lnSpc>
                <a:spcPct val="90000"/>
              </a:lnSpc>
              <a:buFontTx/>
              <a:buChar char="•"/>
            </a:pPr>
            <a:r>
              <a:rPr lang="en-US" altLang="en-US" sz="3800" b="1">
                <a:solidFill>
                  <a:srgbClr val="CC0000"/>
                </a:solidFill>
                <a:latin typeface="Times New Roman" panose="02020603050405020304" pitchFamily="18" charset="0"/>
              </a:rPr>
              <a:t>CPSC (1972)</a:t>
            </a:r>
          </a:p>
          <a:p>
            <a:pPr eaLnBrk="0" hangingPunct="0">
              <a:lnSpc>
                <a:spcPct val="90000"/>
              </a:lnSpc>
            </a:pPr>
            <a:r>
              <a:rPr lang="en-US" altLang="en-US" sz="4600" b="1">
                <a:solidFill>
                  <a:srgbClr val="CC0000"/>
                </a:solidFill>
                <a:latin typeface="Times New Roman" panose="02020603050405020304" pitchFamily="18" charset="0"/>
              </a:rPr>
              <a:t>Optimal Level of Social</a:t>
            </a:r>
          </a:p>
          <a:p>
            <a:pPr eaLnBrk="0" hangingPunct="0">
              <a:lnSpc>
                <a:spcPct val="90000"/>
              </a:lnSpc>
            </a:pPr>
            <a:r>
              <a:rPr lang="en-US" altLang="en-US" sz="4600" b="1">
                <a:solidFill>
                  <a:srgbClr val="CC0000"/>
                </a:solidFill>
                <a:latin typeface="Times New Roman" panose="02020603050405020304" pitchFamily="18" charset="0"/>
              </a:rPr>
              <a:t>Regulation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wipe(left)">
                                      <p:cBhvr>
                                        <p:cTn id="7" dur="500"/>
                                        <p:tgtEl>
                                          <p:spTgt spid="239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0" end="0"/>
                                            </p:txEl>
                                          </p:spTgt>
                                        </p:tgtEl>
                                        <p:attrNameLst>
                                          <p:attrName>style.visibility</p:attrName>
                                        </p:attrNameLst>
                                      </p:cBhvr>
                                      <p:to>
                                        <p:strVal val="visible"/>
                                      </p:to>
                                    </p:set>
                                    <p:animEffect transition="in" filter="wipe(left)">
                                      <p:cBhvr>
                                        <p:cTn id="12" dur="500"/>
                                        <p:tgtEl>
                                          <p:spTgt spid="239619">
                                            <p:txEl>
                                              <p:pRg st="0" end="0"/>
                                            </p:txEl>
                                          </p:spTgt>
                                        </p:tgtEl>
                                      </p:cBhvr>
                                    </p:animEffect>
                                  </p:childTnLst>
                                  <p:subTnLst>
                                    <p:animClr clrSpc="rgb" dir="cw">
                                      <p:cBhvr override="childStyle">
                                        <p:cTn dur="1" fill="hold" display="0" masterRel="nextClick" afterEffect="1"/>
                                        <p:tgtEl>
                                          <p:spTgt spid="239619">
                                            <p:txEl>
                                              <p:pRg st="0" end="0"/>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9619">
                                            <p:txEl>
                                              <p:pRg st="1" end="1"/>
                                            </p:txEl>
                                          </p:spTgt>
                                        </p:tgtEl>
                                        <p:attrNameLst>
                                          <p:attrName>style.visibility</p:attrName>
                                        </p:attrNameLst>
                                      </p:cBhvr>
                                      <p:to>
                                        <p:strVal val="visible"/>
                                      </p:to>
                                    </p:set>
                                    <p:animEffect transition="in" filter="wipe(left)">
                                      <p:cBhvr>
                                        <p:cTn id="17" dur="500"/>
                                        <p:tgtEl>
                                          <p:spTgt spid="239619">
                                            <p:txEl>
                                              <p:pRg st="1" end="1"/>
                                            </p:txEl>
                                          </p:spTgt>
                                        </p:tgtEl>
                                      </p:cBhvr>
                                    </p:animEffect>
                                  </p:childTnLst>
                                  <p:subTnLst>
                                    <p:animClr clrSpc="rgb" dir="cw">
                                      <p:cBhvr override="childStyle">
                                        <p:cTn dur="1" fill="hold" display="0" masterRel="nextClick" afterEffect="1"/>
                                        <p:tgtEl>
                                          <p:spTgt spid="239619">
                                            <p:txEl>
                                              <p:pRg st="1" end="1"/>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9619">
                                            <p:txEl>
                                              <p:pRg st="2" end="2"/>
                                            </p:txEl>
                                          </p:spTgt>
                                        </p:tgtEl>
                                        <p:attrNameLst>
                                          <p:attrName>style.visibility</p:attrName>
                                        </p:attrNameLst>
                                      </p:cBhvr>
                                      <p:to>
                                        <p:strVal val="visible"/>
                                      </p:to>
                                    </p:set>
                                    <p:animEffect transition="in" filter="wipe(left)">
                                      <p:cBhvr>
                                        <p:cTn id="22" dur="500"/>
                                        <p:tgtEl>
                                          <p:spTgt spid="239619">
                                            <p:txEl>
                                              <p:pRg st="2" end="2"/>
                                            </p:txEl>
                                          </p:spTgt>
                                        </p:tgtEl>
                                      </p:cBhvr>
                                    </p:animEffect>
                                  </p:childTnLst>
                                  <p:subTnLst>
                                    <p:animClr clrSpc="rgb" dir="cw">
                                      <p:cBhvr override="childStyle">
                                        <p:cTn dur="1" fill="hold" display="0" masterRel="nextClick" afterEffect="1"/>
                                        <p:tgtEl>
                                          <p:spTgt spid="239619">
                                            <p:txEl>
                                              <p:pRg st="2" end="2"/>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9619">
                                            <p:txEl>
                                              <p:pRg st="3" end="3"/>
                                            </p:txEl>
                                          </p:spTgt>
                                        </p:tgtEl>
                                        <p:attrNameLst>
                                          <p:attrName>style.visibility</p:attrName>
                                        </p:attrNameLst>
                                      </p:cBhvr>
                                      <p:to>
                                        <p:strVal val="visible"/>
                                      </p:to>
                                    </p:set>
                                    <p:animEffect transition="in" filter="wipe(left)">
                                      <p:cBhvr>
                                        <p:cTn id="27" dur="500"/>
                                        <p:tgtEl>
                                          <p:spTgt spid="239619">
                                            <p:txEl>
                                              <p:pRg st="3" end="3"/>
                                            </p:txEl>
                                          </p:spTgt>
                                        </p:tgtEl>
                                      </p:cBhvr>
                                    </p:animEffect>
                                  </p:childTnLst>
                                  <p:subTnLst>
                                    <p:animClr clrSpc="rgb" dir="cw">
                                      <p:cBhvr override="childStyle">
                                        <p:cTn dur="1" fill="hold" display="0" masterRel="nextClick" afterEffect="1"/>
                                        <p:tgtEl>
                                          <p:spTgt spid="239619">
                                            <p:txEl>
                                              <p:pRg st="3" end="3"/>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9619">
                                            <p:txEl>
                                              <p:pRg st="4" end="4"/>
                                            </p:txEl>
                                          </p:spTgt>
                                        </p:tgtEl>
                                        <p:attrNameLst>
                                          <p:attrName>style.visibility</p:attrName>
                                        </p:attrNameLst>
                                      </p:cBhvr>
                                      <p:to>
                                        <p:strVal val="visible"/>
                                      </p:to>
                                    </p:set>
                                    <p:animEffect transition="in" filter="wipe(left)">
                                      <p:cBhvr>
                                        <p:cTn id="32" dur="500"/>
                                        <p:tgtEl>
                                          <p:spTgt spid="239619">
                                            <p:txEl>
                                              <p:pRg st="4" end="4"/>
                                            </p:txEl>
                                          </p:spTgt>
                                        </p:tgtEl>
                                      </p:cBhvr>
                                    </p:animEffect>
                                  </p:childTnLst>
                                  <p:subTnLst>
                                    <p:animClr clrSpc="rgb" dir="cw">
                                      <p:cBhvr override="childStyle">
                                        <p:cTn dur="1" fill="hold" display="0" masterRel="nextClick" afterEffect="1"/>
                                        <p:tgtEl>
                                          <p:spTgt spid="239619">
                                            <p:txEl>
                                              <p:pRg st="4" end="4"/>
                                            </p:txEl>
                                          </p:spTgt>
                                        </p:tgtEl>
                                        <p:attrNameLst>
                                          <p:attrName>ppt_c</p:attrName>
                                        </p:attrNameLst>
                                      </p:cBhvr>
                                      <p:to>
                                        <a:schemeClr val="tx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9619">
                                            <p:txEl>
                                              <p:pRg st="5" end="5"/>
                                            </p:txEl>
                                          </p:spTgt>
                                        </p:tgtEl>
                                        <p:attrNameLst>
                                          <p:attrName>style.visibility</p:attrName>
                                        </p:attrNameLst>
                                      </p:cBhvr>
                                      <p:to>
                                        <p:strVal val="visible"/>
                                      </p:to>
                                    </p:set>
                                    <p:animEffect transition="in" filter="wipe(left)">
                                      <p:cBhvr>
                                        <p:cTn id="37" dur="500"/>
                                        <p:tgtEl>
                                          <p:spTgt spid="239619">
                                            <p:txEl>
                                              <p:pRg st="5" end="5"/>
                                            </p:txEl>
                                          </p:spTgt>
                                        </p:tgtEl>
                                      </p:cBhvr>
                                    </p:animEffect>
                                  </p:childTnLst>
                                  <p:subTnLst>
                                    <p:animClr clrSpc="rgb" dir="cw">
                                      <p:cBhvr override="childStyle">
                                        <p:cTn dur="1" fill="hold" display="0" masterRel="nextClick" afterEffect="1"/>
                                        <p:tgtEl>
                                          <p:spTgt spid="239619">
                                            <p:txEl>
                                              <p:pRg st="5" end="5"/>
                                            </p:txEl>
                                          </p:spTgt>
                                        </p:tgtEl>
                                        <p:attrNameLst>
                                          <p:attrName>ppt_c</p:attrName>
                                        </p:attrNameLst>
                                      </p:cBhvr>
                                      <p:to>
                                        <a:schemeClr val="tx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9619">
                                            <p:txEl>
                                              <p:pRg st="6" end="6"/>
                                            </p:txEl>
                                          </p:spTgt>
                                        </p:tgtEl>
                                        <p:attrNameLst>
                                          <p:attrName>style.visibility</p:attrName>
                                        </p:attrNameLst>
                                      </p:cBhvr>
                                      <p:to>
                                        <p:strVal val="visible"/>
                                      </p:to>
                                    </p:set>
                                    <p:animEffect transition="in" filter="wipe(left)">
                                      <p:cBhvr>
                                        <p:cTn id="42" dur="500"/>
                                        <p:tgtEl>
                                          <p:spTgt spid="239619">
                                            <p:txEl>
                                              <p:pRg st="6" end="6"/>
                                            </p:txEl>
                                          </p:spTgt>
                                        </p:tgtEl>
                                      </p:cBhvr>
                                    </p:animEffect>
                                  </p:childTnLst>
                                  <p:subTnLst>
                                    <p:animClr clrSpc="rgb" dir="cw">
                                      <p:cBhvr override="childStyle">
                                        <p:cTn dur="1" fill="hold" display="0" masterRel="nextClick" afterEffect="1"/>
                                        <p:tgtEl>
                                          <p:spTgt spid="239619">
                                            <p:txEl>
                                              <p:pRg st="6" end="6"/>
                                            </p:txEl>
                                          </p:spTgt>
                                        </p:tgtEl>
                                        <p:attrNameLst>
                                          <p:attrName>ppt_c</p:attrName>
                                        </p:attrNameLst>
                                      </p:cBhvr>
                                      <p:to>
                                        <a:schemeClr val="tx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9619">
                                            <p:txEl>
                                              <p:pRg st="7" end="7"/>
                                            </p:txEl>
                                          </p:spTgt>
                                        </p:tgtEl>
                                        <p:attrNameLst>
                                          <p:attrName>style.visibility</p:attrName>
                                        </p:attrNameLst>
                                      </p:cBhvr>
                                      <p:to>
                                        <p:strVal val="visible"/>
                                      </p:to>
                                    </p:set>
                                    <p:animEffect transition="in" filter="wipe(left)">
                                      <p:cBhvr>
                                        <p:cTn id="47" dur="500"/>
                                        <p:tgtEl>
                                          <p:spTgt spid="239619">
                                            <p:txEl>
                                              <p:pRg st="7" end="7"/>
                                            </p:txEl>
                                          </p:spTgt>
                                        </p:tgtEl>
                                      </p:cBhvr>
                                    </p:animEffect>
                                  </p:childTnLst>
                                  <p:subTnLst>
                                    <p:animClr clrSpc="rgb" dir="cw">
                                      <p:cBhvr override="childStyle">
                                        <p:cTn dur="1" fill="hold" display="0" masterRel="nextClick" afterEffect="1"/>
                                        <p:tgtEl>
                                          <p:spTgt spid="239619">
                                            <p:txEl>
                                              <p:pRg st="7" end="7"/>
                                            </p:txEl>
                                          </p:spTgt>
                                        </p:tgtEl>
                                        <p:attrNameLst>
                                          <p:attrName>ppt_c</p:attrName>
                                        </p:attrNameLst>
                                      </p:cBhvr>
                                      <p:to>
                                        <a:schemeClr val="tx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9619">
                                            <p:txEl>
                                              <p:pRg st="8" end="8"/>
                                            </p:txEl>
                                          </p:spTgt>
                                        </p:tgtEl>
                                        <p:attrNameLst>
                                          <p:attrName>style.visibility</p:attrName>
                                        </p:attrNameLst>
                                      </p:cBhvr>
                                      <p:to>
                                        <p:strVal val="visible"/>
                                      </p:to>
                                    </p:set>
                                    <p:animEffect transition="in" filter="wipe(left)">
                                      <p:cBhvr>
                                        <p:cTn id="52" dur="500"/>
                                        <p:tgtEl>
                                          <p:spTgt spid="239619">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9619">
                                            <p:txEl>
                                              <p:pRg st="9" end="9"/>
                                            </p:txEl>
                                          </p:spTgt>
                                        </p:tgtEl>
                                        <p:attrNameLst>
                                          <p:attrName>style.visibility</p:attrName>
                                        </p:attrNameLst>
                                      </p:cBhvr>
                                      <p:to>
                                        <p:strVal val="visible"/>
                                      </p:to>
                                    </p:set>
                                    <p:animEffect transition="in" filter="wipe(left)">
                                      <p:cBhvr>
                                        <p:cTn id="57" dur="500"/>
                                        <p:tgtEl>
                                          <p:spTgt spid="239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utoUpdateAnimBg="0"/>
      <p:bldP spid="239619" grpId="0" build="p" bldLvl="2"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17688" y="63500"/>
            <a:ext cx="7213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4400" b="1">
                <a:solidFill>
                  <a:srgbClr val="000099"/>
                </a:solidFill>
                <a:latin typeface="Times New Roman" panose="02020603050405020304" pitchFamily="18" charset="0"/>
              </a:rPr>
              <a:t>REGULATED MONOPOLY</a:t>
            </a:r>
          </a:p>
        </p:txBody>
      </p:sp>
      <p:sp>
        <p:nvSpPr>
          <p:cNvPr id="331779" name="Line 3"/>
          <p:cNvSpPr>
            <a:spLocks noChangeShapeType="1"/>
          </p:cNvSpPr>
          <p:nvPr/>
        </p:nvSpPr>
        <p:spPr bwMode="auto">
          <a:xfrm>
            <a:off x="2659063" y="3021013"/>
            <a:ext cx="2108200" cy="0"/>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80" name="Line 4"/>
          <p:cNvSpPr>
            <a:spLocks noChangeShapeType="1"/>
          </p:cNvSpPr>
          <p:nvPr/>
        </p:nvSpPr>
        <p:spPr bwMode="auto">
          <a:xfrm>
            <a:off x="4791075" y="3025775"/>
            <a:ext cx="0" cy="3044825"/>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81" name="Line 5"/>
          <p:cNvSpPr>
            <a:spLocks noChangeShapeType="1"/>
          </p:cNvSpPr>
          <p:nvPr/>
        </p:nvSpPr>
        <p:spPr bwMode="auto">
          <a:xfrm>
            <a:off x="2659063" y="1336675"/>
            <a:ext cx="2574925" cy="4130675"/>
          </a:xfrm>
          <a:prstGeom prst="line">
            <a:avLst/>
          </a:prstGeom>
          <a:noFill/>
          <a:ln w="7620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82" name="Line 6"/>
          <p:cNvSpPr>
            <a:spLocks noChangeShapeType="1"/>
          </p:cNvSpPr>
          <p:nvPr/>
        </p:nvSpPr>
        <p:spPr bwMode="auto">
          <a:xfrm>
            <a:off x="2640013" y="1282700"/>
            <a:ext cx="5199062" cy="42370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83" name="Rectangle 7"/>
          <p:cNvSpPr>
            <a:spLocks noChangeArrowheads="1"/>
          </p:cNvSpPr>
          <p:nvPr/>
        </p:nvSpPr>
        <p:spPr bwMode="auto">
          <a:xfrm>
            <a:off x="8399463" y="5908675"/>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grpSp>
        <p:nvGrpSpPr>
          <p:cNvPr id="331784" name="Group 8"/>
          <p:cNvGrpSpPr>
            <a:grpSpLocks/>
          </p:cNvGrpSpPr>
          <p:nvPr/>
        </p:nvGrpSpPr>
        <p:grpSpPr bwMode="auto">
          <a:xfrm>
            <a:off x="2608263" y="1195388"/>
            <a:ext cx="5719762" cy="4914900"/>
            <a:chOff x="1643" y="753"/>
            <a:chExt cx="3603" cy="3096"/>
          </a:xfrm>
        </p:grpSpPr>
        <p:sp>
          <p:nvSpPr>
            <p:cNvPr id="331785" name="Line 9"/>
            <p:cNvSpPr>
              <a:spLocks noChangeShapeType="1"/>
            </p:cNvSpPr>
            <p:nvPr/>
          </p:nvSpPr>
          <p:spPr bwMode="auto">
            <a:xfrm>
              <a:off x="1665" y="753"/>
              <a:ext cx="0" cy="309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86" name="Line 10"/>
            <p:cNvSpPr>
              <a:spLocks noChangeShapeType="1"/>
            </p:cNvSpPr>
            <p:nvPr/>
          </p:nvSpPr>
          <p:spPr bwMode="auto">
            <a:xfrm>
              <a:off x="1643" y="3841"/>
              <a:ext cx="3603"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1787" name="Rectangle 11"/>
          <p:cNvSpPr>
            <a:spLocks noChangeArrowheads="1"/>
          </p:cNvSpPr>
          <p:nvPr/>
        </p:nvSpPr>
        <p:spPr bwMode="auto">
          <a:xfrm>
            <a:off x="8234363" y="4989513"/>
            <a:ext cx="4381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D</a:t>
            </a:r>
          </a:p>
        </p:txBody>
      </p:sp>
      <p:sp>
        <p:nvSpPr>
          <p:cNvPr id="331788" name="Rectangle 12"/>
          <p:cNvSpPr>
            <a:spLocks noChangeArrowheads="1"/>
          </p:cNvSpPr>
          <p:nvPr/>
        </p:nvSpPr>
        <p:spPr bwMode="auto">
          <a:xfrm>
            <a:off x="5367338" y="5537200"/>
            <a:ext cx="7350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MR</a:t>
            </a:r>
          </a:p>
        </p:txBody>
      </p:sp>
      <p:sp>
        <p:nvSpPr>
          <p:cNvPr id="331789" name="Rectangle 13"/>
          <p:cNvSpPr>
            <a:spLocks noChangeArrowheads="1"/>
          </p:cNvSpPr>
          <p:nvPr/>
        </p:nvSpPr>
        <p:spPr bwMode="auto">
          <a:xfrm>
            <a:off x="7405688" y="4235450"/>
            <a:ext cx="7350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t>MC</a:t>
            </a:r>
          </a:p>
        </p:txBody>
      </p:sp>
      <p:sp>
        <p:nvSpPr>
          <p:cNvPr id="331790" name="Rectangle 14"/>
          <p:cNvSpPr>
            <a:spLocks noChangeArrowheads="1"/>
          </p:cNvSpPr>
          <p:nvPr/>
        </p:nvSpPr>
        <p:spPr bwMode="auto">
          <a:xfrm>
            <a:off x="7872413" y="3770313"/>
            <a:ext cx="9128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ATC</a:t>
            </a:r>
          </a:p>
        </p:txBody>
      </p:sp>
      <p:sp>
        <p:nvSpPr>
          <p:cNvPr id="331791" name="Rectangle 15"/>
          <p:cNvSpPr>
            <a:spLocks noChangeArrowheads="1"/>
          </p:cNvSpPr>
          <p:nvPr/>
        </p:nvSpPr>
        <p:spPr bwMode="auto">
          <a:xfrm>
            <a:off x="2160588" y="998538"/>
            <a:ext cx="417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P</a:t>
            </a:r>
          </a:p>
        </p:txBody>
      </p:sp>
      <p:sp>
        <p:nvSpPr>
          <p:cNvPr id="331792" name="Rectangle 16"/>
          <p:cNvSpPr>
            <a:spLocks noChangeArrowheads="1"/>
          </p:cNvSpPr>
          <p:nvPr/>
        </p:nvSpPr>
        <p:spPr bwMode="auto">
          <a:xfrm rot="16200000">
            <a:off x="573088" y="33416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Price and Costs</a:t>
            </a:r>
          </a:p>
        </p:txBody>
      </p:sp>
      <p:sp>
        <p:nvSpPr>
          <p:cNvPr id="331793" name="Freeform 17"/>
          <p:cNvSpPr>
            <a:spLocks/>
          </p:cNvSpPr>
          <p:nvPr/>
        </p:nvSpPr>
        <p:spPr bwMode="auto">
          <a:xfrm>
            <a:off x="2903538" y="4252913"/>
            <a:ext cx="4456112" cy="557212"/>
          </a:xfrm>
          <a:custGeom>
            <a:avLst/>
            <a:gdLst>
              <a:gd name="T0" fmla="*/ 0 w 2807"/>
              <a:gd name="T1" fmla="*/ 0 h 351"/>
              <a:gd name="T2" fmla="*/ 341 w 2807"/>
              <a:gd name="T3" fmla="*/ 145 h 351"/>
              <a:gd name="T4" fmla="*/ 690 w 2807"/>
              <a:gd name="T5" fmla="*/ 252 h 351"/>
              <a:gd name="T6" fmla="*/ 1042 w 2807"/>
              <a:gd name="T7" fmla="*/ 320 h 351"/>
              <a:gd name="T8" fmla="*/ 1398 w 2807"/>
              <a:gd name="T9" fmla="*/ 349 h 351"/>
              <a:gd name="T10" fmla="*/ 1487 w 2807"/>
              <a:gd name="T11" fmla="*/ 350 h 351"/>
              <a:gd name="T12" fmla="*/ 1576 w 2807"/>
              <a:gd name="T13" fmla="*/ 348 h 351"/>
              <a:gd name="T14" fmla="*/ 1754 w 2807"/>
              <a:gd name="T15" fmla="*/ 339 h 351"/>
              <a:gd name="T16" fmla="*/ 2109 w 2807"/>
              <a:gd name="T17" fmla="*/ 289 h 351"/>
              <a:gd name="T18" fmla="*/ 2460 w 2807"/>
              <a:gd name="T19" fmla="*/ 200 h 351"/>
              <a:gd name="T20" fmla="*/ 2806 w 2807"/>
              <a:gd name="T21" fmla="*/ 7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7" h="351">
                <a:moveTo>
                  <a:pt x="0" y="0"/>
                </a:moveTo>
                <a:lnTo>
                  <a:pt x="341" y="145"/>
                </a:lnTo>
                <a:lnTo>
                  <a:pt x="690" y="252"/>
                </a:lnTo>
                <a:lnTo>
                  <a:pt x="1042" y="320"/>
                </a:lnTo>
                <a:lnTo>
                  <a:pt x="1398" y="349"/>
                </a:lnTo>
                <a:lnTo>
                  <a:pt x="1487" y="350"/>
                </a:lnTo>
                <a:lnTo>
                  <a:pt x="1576" y="348"/>
                </a:lnTo>
                <a:lnTo>
                  <a:pt x="1754" y="339"/>
                </a:lnTo>
                <a:lnTo>
                  <a:pt x="2109" y="289"/>
                </a:lnTo>
                <a:lnTo>
                  <a:pt x="2460" y="200"/>
                </a:lnTo>
                <a:lnTo>
                  <a:pt x="2806" y="71"/>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794" name="Freeform 18"/>
          <p:cNvSpPr>
            <a:spLocks/>
          </p:cNvSpPr>
          <p:nvPr/>
        </p:nvSpPr>
        <p:spPr bwMode="auto">
          <a:xfrm>
            <a:off x="2773363" y="2779713"/>
            <a:ext cx="4994275" cy="1401762"/>
          </a:xfrm>
          <a:custGeom>
            <a:avLst/>
            <a:gdLst>
              <a:gd name="T0" fmla="*/ 0 w 3146"/>
              <a:gd name="T1" fmla="*/ 0 h 883"/>
              <a:gd name="T2" fmla="*/ 169 w 3146"/>
              <a:gd name="T3" fmla="*/ 125 h 883"/>
              <a:gd name="T4" fmla="*/ 344 w 3146"/>
              <a:gd name="T5" fmla="*/ 242 h 883"/>
              <a:gd name="T6" fmla="*/ 523 w 3146"/>
              <a:gd name="T7" fmla="*/ 348 h 883"/>
              <a:gd name="T8" fmla="*/ 708 w 3146"/>
              <a:gd name="T9" fmla="*/ 446 h 883"/>
              <a:gd name="T10" fmla="*/ 1089 w 3146"/>
              <a:gd name="T11" fmla="*/ 612 h 883"/>
              <a:gd name="T12" fmla="*/ 1485 w 3146"/>
              <a:gd name="T13" fmla="*/ 739 h 883"/>
              <a:gd name="T14" fmla="*/ 1890 w 3146"/>
              <a:gd name="T15" fmla="*/ 826 h 883"/>
              <a:gd name="T16" fmla="*/ 2305 w 3146"/>
              <a:gd name="T17" fmla="*/ 874 h 883"/>
              <a:gd name="T18" fmla="*/ 2514 w 3146"/>
              <a:gd name="T19" fmla="*/ 881 h 883"/>
              <a:gd name="T20" fmla="*/ 2618 w 3146"/>
              <a:gd name="T21" fmla="*/ 882 h 883"/>
              <a:gd name="T22" fmla="*/ 2723 w 3146"/>
              <a:gd name="T23" fmla="*/ 879 h 883"/>
              <a:gd name="T24" fmla="*/ 3145 w 3146"/>
              <a:gd name="T25" fmla="*/ 8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6" h="883">
                <a:moveTo>
                  <a:pt x="0" y="0"/>
                </a:moveTo>
                <a:lnTo>
                  <a:pt x="169" y="125"/>
                </a:lnTo>
                <a:lnTo>
                  <a:pt x="344" y="242"/>
                </a:lnTo>
                <a:lnTo>
                  <a:pt x="523" y="348"/>
                </a:lnTo>
                <a:lnTo>
                  <a:pt x="708" y="446"/>
                </a:lnTo>
                <a:lnTo>
                  <a:pt x="1089" y="612"/>
                </a:lnTo>
                <a:lnTo>
                  <a:pt x="1485" y="739"/>
                </a:lnTo>
                <a:lnTo>
                  <a:pt x="1890" y="826"/>
                </a:lnTo>
                <a:lnTo>
                  <a:pt x="2305" y="874"/>
                </a:lnTo>
                <a:lnTo>
                  <a:pt x="2514" y="881"/>
                </a:lnTo>
                <a:lnTo>
                  <a:pt x="2618" y="882"/>
                </a:lnTo>
                <a:lnTo>
                  <a:pt x="2723" y="879"/>
                </a:lnTo>
                <a:lnTo>
                  <a:pt x="3145" y="842"/>
                </a:lnTo>
              </a:path>
            </a:pathLst>
          </a:custGeom>
          <a:noFill/>
          <a:ln w="762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795" name="Rectangle 19"/>
          <p:cNvSpPr>
            <a:spLocks noChangeArrowheads="1"/>
          </p:cNvSpPr>
          <p:nvPr/>
        </p:nvSpPr>
        <p:spPr bwMode="auto">
          <a:xfrm>
            <a:off x="3397250" y="874713"/>
            <a:ext cx="28305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800" b="1" i="1"/>
              <a:t>Monopoly Price</a:t>
            </a:r>
          </a:p>
          <a:p>
            <a:pPr algn="ctr" eaLnBrk="0" hangingPunct="0"/>
            <a:r>
              <a:rPr lang="en-US" altLang="en-US" sz="2800" b="1" i="1"/>
              <a:t>MR = MC</a:t>
            </a:r>
          </a:p>
        </p:txBody>
      </p:sp>
      <p:sp>
        <p:nvSpPr>
          <p:cNvPr id="331796" name="Line 20"/>
          <p:cNvSpPr>
            <a:spLocks noChangeShapeType="1"/>
          </p:cNvSpPr>
          <p:nvPr/>
        </p:nvSpPr>
        <p:spPr bwMode="auto">
          <a:xfrm>
            <a:off x="4806950" y="1851025"/>
            <a:ext cx="0" cy="974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97" name="Oval 21"/>
          <p:cNvSpPr>
            <a:spLocks noChangeArrowheads="1"/>
          </p:cNvSpPr>
          <p:nvPr/>
        </p:nvSpPr>
        <p:spPr bwMode="auto">
          <a:xfrm>
            <a:off x="4686300" y="2897188"/>
            <a:ext cx="231775" cy="231775"/>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1798" name="Text Box 22"/>
          <p:cNvSpPr txBox="1">
            <a:spLocks noChangeArrowheads="1"/>
          </p:cNvSpPr>
          <p:nvPr/>
        </p:nvSpPr>
        <p:spPr bwMode="auto">
          <a:xfrm>
            <a:off x="4500563" y="6070600"/>
            <a:ext cx="60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Q</a:t>
            </a:r>
            <a:r>
              <a:rPr lang="en-US" altLang="en-US" sz="2400" b="1" baseline="-25000"/>
              <a:t>m</a:t>
            </a:r>
          </a:p>
        </p:txBody>
      </p:sp>
      <p:sp>
        <p:nvSpPr>
          <p:cNvPr id="331799" name="Text Box 23"/>
          <p:cNvSpPr txBox="1">
            <a:spLocks noChangeArrowheads="1"/>
          </p:cNvSpPr>
          <p:nvPr/>
        </p:nvSpPr>
        <p:spPr bwMode="auto">
          <a:xfrm>
            <a:off x="2122488" y="2801938"/>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P</a:t>
            </a:r>
            <a:r>
              <a:rPr lang="en-US" altLang="en-US" sz="2400" b="1" baseline="-25000"/>
              <a:t>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31784"/>
                                        </p:tgtEl>
                                        <p:attrNameLst>
                                          <p:attrName>style.visibility</p:attrName>
                                        </p:attrNameLst>
                                      </p:cBhvr>
                                      <p:to>
                                        <p:strVal val="visible"/>
                                      </p:to>
                                    </p:set>
                                    <p:animEffect transition="in" filter="dissolve">
                                      <p:cBhvr>
                                        <p:cTn id="7" dur="500"/>
                                        <p:tgtEl>
                                          <p:spTgt spid="33178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1791"/>
                                        </p:tgtEl>
                                        <p:attrNameLst>
                                          <p:attrName>style.visibility</p:attrName>
                                        </p:attrNameLst>
                                      </p:cBhvr>
                                      <p:to>
                                        <p:strVal val="visible"/>
                                      </p:to>
                                    </p:set>
                                    <p:animEffect transition="in" filter="dissolve">
                                      <p:cBhvr>
                                        <p:cTn id="11" dur="500"/>
                                        <p:tgtEl>
                                          <p:spTgt spid="33179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31783"/>
                                        </p:tgtEl>
                                        <p:attrNameLst>
                                          <p:attrName>style.visibility</p:attrName>
                                        </p:attrNameLst>
                                      </p:cBhvr>
                                      <p:to>
                                        <p:strVal val="visible"/>
                                      </p:to>
                                    </p:set>
                                    <p:animEffect transition="in" filter="dissolve">
                                      <p:cBhvr>
                                        <p:cTn id="15" dur="500"/>
                                        <p:tgtEl>
                                          <p:spTgt spid="331783"/>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31792"/>
                                        </p:tgtEl>
                                        <p:attrNameLst>
                                          <p:attrName>style.visibility</p:attrName>
                                        </p:attrNameLst>
                                      </p:cBhvr>
                                      <p:to>
                                        <p:strVal val="visible"/>
                                      </p:to>
                                    </p:set>
                                    <p:animEffect transition="in" filter="wipe(down)">
                                      <p:cBhvr>
                                        <p:cTn id="19" dur="500"/>
                                        <p:tgtEl>
                                          <p:spTgt spid="331792"/>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1782"/>
                                        </p:tgtEl>
                                        <p:attrNameLst>
                                          <p:attrName>style.visibility</p:attrName>
                                        </p:attrNameLst>
                                      </p:cBhvr>
                                      <p:to>
                                        <p:strVal val="visible"/>
                                      </p:to>
                                    </p:set>
                                    <p:animEffect transition="in" filter="wipe(left)">
                                      <p:cBhvr>
                                        <p:cTn id="23" dur="500"/>
                                        <p:tgtEl>
                                          <p:spTgt spid="331782"/>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31787"/>
                                        </p:tgtEl>
                                        <p:attrNameLst>
                                          <p:attrName>style.visibility</p:attrName>
                                        </p:attrNameLst>
                                      </p:cBhvr>
                                      <p:to>
                                        <p:strVal val="visible"/>
                                      </p:to>
                                    </p:set>
                                    <p:animEffect transition="in" filter="dissolve">
                                      <p:cBhvr>
                                        <p:cTn id="27" dur="500"/>
                                        <p:tgtEl>
                                          <p:spTgt spid="331787"/>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1781"/>
                                        </p:tgtEl>
                                        <p:attrNameLst>
                                          <p:attrName>style.visibility</p:attrName>
                                        </p:attrNameLst>
                                      </p:cBhvr>
                                      <p:to>
                                        <p:strVal val="visible"/>
                                      </p:to>
                                    </p:set>
                                    <p:animEffect transition="in" filter="wipe(left)">
                                      <p:cBhvr>
                                        <p:cTn id="31" dur="500"/>
                                        <p:tgtEl>
                                          <p:spTgt spid="331781"/>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31788"/>
                                        </p:tgtEl>
                                        <p:attrNameLst>
                                          <p:attrName>style.visibility</p:attrName>
                                        </p:attrNameLst>
                                      </p:cBhvr>
                                      <p:to>
                                        <p:strVal val="visible"/>
                                      </p:to>
                                    </p:set>
                                    <p:animEffect transition="in" filter="dissolve">
                                      <p:cBhvr>
                                        <p:cTn id="35" dur="500"/>
                                        <p:tgtEl>
                                          <p:spTgt spid="331788"/>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331793"/>
                                        </p:tgtEl>
                                        <p:attrNameLst>
                                          <p:attrName>style.visibility</p:attrName>
                                        </p:attrNameLst>
                                      </p:cBhvr>
                                      <p:to>
                                        <p:strVal val="visible"/>
                                      </p:to>
                                    </p:set>
                                    <p:animEffect transition="in" filter="wipe(left)">
                                      <p:cBhvr>
                                        <p:cTn id="39" dur="500"/>
                                        <p:tgtEl>
                                          <p:spTgt spid="331793"/>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31789"/>
                                        </p:tgtEl>
                                        <p:attrNameLst>
                                          <p:attrName>style.visibility</p:attrName>
                                        </p:attrNameLst>
                                      </p:cBhvr>
                                      <p:to>
                                        <p:strVal val="visible"/>
                                      </p:to>
                                    </p:set>
                                    <p:animEffect transition="in" filter="dissolve">
                                      <p:cBhvr>
                                        <p:cTn id="43" dur="500"/>
                                        <p:tgtEl>
                                          <p:spTgt spid="331789"/>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331794"/>
                                        </p:tgtEl>
                                        <p:attrNameLst>
                                          <p:attrName>style.visibility</p:attrName>
                                        </p:attrNameLst>
                                      </p:cBhvr>
                                      <p:to>
                                        <p:strVal val="visible"/>
                                      </p:to>
                                    </p:set>
                                    <p:animEffect transition="in" filter="wipe(left)">
                                      <p:cBhvr>
                                        <p:cTn id="47" dur="500"/>
                                        <p:tgtEl>
                                          <p:spTgt spid="331794"/>
                                        </p:tgtEl>
                                      </p:cBhvr>
                                    </p:animEffect>
                                  </p:childTnLst>
                                </p:cTn>
                              </p:par>
                            </p:childTnLst>
                          </p:cTn>
                        </p:par>
                        <p:par>
                          <p:cTn id="48" fill="hold" nodeType="afterGroup">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331790"/>
                                        </p:tgtEl>
                                        <p:attrNameLst>
                                          <p:attrName>style.visibility</p:attrName>
                                        </p:attrNameLst>
                                      </p:cBhvr>
                                      <p:to>
                                        <p:strVal val="visible"/>
                                      </p:to>
                                    </p:set>
                                    <p:animEffect transition="in" filter="dissolve">
                                      <p:cBhvr>
                                        <p:cTn id="51" dur="500"/>
                                        <p:tgtEl>
                                          <p:spTgt spid="331790"/>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31795"/>
                                        </p:tgtEl>
                                        <p:attrNameLst>
                                          <p:attrName>style.visibility</p:attrName>
                                        </p:attrNameLst>
                                      </p:cBhvr>
                                      <p:to>
                                        <p:strVal val="visible"/>
                                      </p:to>
                                    </p:set>
                                    <p:animEffect transition="in" filter="wipe(up)">
                                      <p:cBhvr>
                                        <p:cTn id="55" dur="500"/>
                                        <p:tgtEl>
                                          <p:spTgt spid="331795"/>
                                        </p:tgtEl>
                                      </p:cBhvr>
                                    </p:animEffect>
                                  </p:childTnLst>
                                </p:cTn>
                              </p:par>
                            </p:childTnLst>
                          </p:cTn>
                        </p:par>
                        <p:par>
                          <p:cTn id="56" fill="hold" nodeType="afterGroup">
                            <p:stCondLst>
                              <p:cond delay="6500"/>
                            </p:stCondLst>
                            <p:childTnLst>
                              <p:par>
                                <p:cTn id="57" presetID="22" presetClass="entr" presetSubtype="1" fill="hold" nodeType="afterEffect">
                                  <p:stCondLst>
                                    <p:cond delay="0"/>
                                  </p:stCondLst>
                                  <p:childTnLst>
                                    <p:set>
                                      <p:cBhvr>
                                        <p:cTn id="58" dur="1" fill="hold">
                                          <p:stCondLst>
                                            <p:cond delay="0"/>
                                          </p:stCondLst>
                                        </p:cTn>
                                        <p:tgtEl>
                                          <p:spTgt spid="331796"/>
                                        </p:tgtEl>
                                        <p:attrNameLst>
                                          <p:attrName>style.visibility</p:attrName>
                                        </p:attrNameLst>
                                      </p:cBhvr>
                                      <p:to>
                                        <p:strVal val="visible"/>
                                      </p:to>
                                    </p:set>
                                    <p:animEffect transition="in" filter="wipe(up)">
                                      <p:cBhvr>
                                        <p:cTn id="59" dur="500"/>
                                        <p:tgtEl>
                                          <p:spTgt spid="331796"/>
                                        </p:tgtEl>
                                      </p:cBhvr>
                                    </p:animEffect>
                                  </p:childTnLst>
                                </p:cTn>
                              </p:par>
                            </p:childTnLst>
                          </p:cTn>
                        </p:par>
                        <p:par>
                          <p:cTn id="60" fill="hold" nodeType="afterGroup">
                            <p:stCondLst>
                              <p:cond delay="7000"/>
                            </p:stCondLst>
                            <p:childTnLst>
                              <p:par>
                                <p:cTn id="61" presetID="9" presetClass="entr" presetSubtype="0" fill="hold" nodeType="afterEffect">
                                  <p:stCondLst>
                                    <p:cond delay="0"/>
                                  </p:stCondLst>
                                  <p:childTnLst>
                                    <p:set>
                                      <p:cBhvr>
                                        <p:cTn id="62" dur="1" fill="hold">
                                          <p:stCondLst>
                                            <p:cond delay="0"/>
                                          </p:stCondLst>
                                        </p:cTn>
                                        <p:tgtEl>
                                          <p:spTgt spid="331797"/>
                                        </p:tgtEl>
                                        <p:attrNameLst>
                                          <p:attrName>style.visibility</p:attrName>
                                        </p:attrNameLst>
                                      </p:cBhvr>
                                      <p:to>
                                        <p:strVal val="visible"/>
                                      </p:to>
                                    </p:set>
                                    <p:animEffect transition="in" filter="dissolve">
                                      <p:cBhvr>
                                        <p:cTn id="63" dur="500"/>
                                        <p:tgtEl>
                                          <p:spTgt spid="331797"/>
                                        </p:tgtEl>
                                      </p:cBhvr>
                                    </p:animEffect>
                                  </p:childTnLst>
                                  <p:subTnLst>
                                    <p:audio>
                                      <p:cMediaNode>
                                        <p:cTn display="0" masterRel="sameClick">
                                          <p:stCondLst>
                                            <p:cond evt="begin" delay="0">
                                              <p:tn val="61"/>
                                            </p:cond>
                                          </p:stCondLst>
                                          <p:endCondLst>
                                            <p:cond evt="onStopAudio" delay="0">
                                              <p:tgtEl>
                                                <p:sldTgt/>
                                              </p:tgtEl>
                                            </p:cond>
                                          </p:endCondLst>
                                        </p:cTn>
                                        <p:tgtEl>
                                          <p:sndTgt r:embed="rId2" name="DING.WAV"/>
                                        </p:tgtEl>
                                      </p:cMediaNode>
                                    </p:audio>
                                  </p:subTnLst>
                                </p:cTn>
                              </p:par>
                            </p:childTnLst>
                          </p:cTn>
                        </p:par>
                        <p:par>
                          <p:cTn id="64" fill="hold" nodeType="afterGroup">
                            <p:stCondLst>
                              <p:cond delay="7500"/>
                            </p:stCondLst>
                            <p:childTnLst>
                              <p:par>
                                <p:cTn id="65" presetID="22" presetClass="entr" presetSubtype="1" fill="hold" nodeType="afterEffect">
                                  <p:stCondLst>
                                    <p:cond delay="0"/>
                                  </p:stCondLst>
                                  <p:childTnLst>
                                    <p:set>
                                      <p:cBhvr>
                                        <p:cTn id="66" dur="1" fill="hold">
                                          <p:stCondLst>
                                            <p:cond delay="0"/>
                                          </p:stCondLst>
                                        </p:cTn>
                                        <p:tgtEl>
                                          <p:spTgt spid="331780"/>
                                        </p:tgtEl>
                                        <p:attrNameLst>
                                          <p:attrName>style.visibility</p:attrName>
                                        </p:attrNameLst>
                                      </p:cBhvr>
                                      <p:to>
                                        <p:strVal val="visible"/>
                                      </p:to>
                                    </p:set>
                                    <p:animEffect transition="in" filter="wipe(up)">
                                      <p:cBhvr>
                                        <p:cTn id="67" dur="500"/>
                                        <p:tgtEl>
                                          <p:spTgt spid="331780"/>
                                        </p:tgtEl>
                                      </p:cBhvr>
                                    </p:animEffect>
                                  </p:childTnLst>
                                </p:cTn>
                              </p:par>
                            </p:childTnLst>
                          </p:cTn>
                        </p:par>
                        <p:par>
                          <p:cTn id="68" fill="hold" nodeType="afterGroup">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331798"/>
                                        </p:tgtEl>
                                        <p:attrNameLst>
                                          <p:attrName>style.visibility</p:attrName>
                                        </p:attrNameLst>
                                      </p:cBhvr>
                                      <p:to>
                                        <p:strVal val="visible"/>
                                      </p:to>
                                    </p:set>
                                    <p:animEffect transition="in" filter="dissolve">
                                      <p:cBhvr>
                                        <p:cTn id="71" dur="500"/>
                                        <p:tgtEl>
                                          <p:spTgt spid="331798"/>
                                        </p:tgtEl>
                                      </p:cBhvr>
                                    </p:animEffect>
                                  </p:childTnLst>
                                </p:cTn>
                              </p:par>
                            </p:childTnLst>
                          </p:cTn>
                        </p:par>
                        <p:par>
                          <p:cTn id="72" fill="hold" nodeType="afterGroup">
                            <p:stCondLst>
                              <p:cond delay="8500"/>
                            </p:stCondLst>
                            <p:childTnLst>
                              <p:par>
                                <p:cTn id="73" presetID="22" presetClass="entr" presetSubtype="2" fill="hold" nodeType="afterEffect">
                                  <p:stCondLst>
                                    <p:cond delay="0"/>
                                  </p:stCondLst>
                                  <p:childTnLst>
                                    <p:set>
                                      <p:cBhvr>
                                        <p:cTn id="74" dur="1" fill="hold">
                                          <p:stCondLst>
                                            <p:cond delay="0"/>
                                          </p:stCondLst>
                                        </p:cTn>
                                        <p:tgtEl>
                                          <p:spTgt spid="331779"/>
                                        </p:tgtEl>
                                        <p:attrNameLst>
                                          <p:attrName>style.visibility</p:attrName>
                                        </p:attrNameLst>
                                      </p:cBhvr>
                                      <p:to>
                                        <p:strVal val="visible"/>
                                      </p:to>
                                    </p:set>
                                    <p:animEffect transition="in" filter="wipe(right)">
                                      <p:cBhvr>
                                        <p:cTn id="75" dur="500"/>
                                        <p:tgtEl>
                                          <p:spTgt spid="331779"/>
                                        </p:tgtEl>
                                      </p:cBhvr>
                                    </p:animEffect>
                                  </p:childTnLst>
                                </p:cTn>
                              </p:par>
                            </p:childTnLst>
                          </p:cTn>
                        </p:par>
                        <p:par>
                          <p:cTn id="76" fill="hold" nodeType="afterGroup">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331799"/>
                                        </p:tgtEl>
                                        <p:attrNameLst>
                                          <p:attrName>style.visibility</p:attrName>
                                        </p:attrNameLst>
                                      </p:cBhvr>
                                      <p:to>
                                        <p:strVal val="visible"/>
                                      </p:to>
                                    </p:set>
                                    <p:animEffect transition="in" filter="dissolve">
                                      <p:cBhvr>
                                        <p:cTn id="79" dur="500"/>
                                        <p:tgtEl>
                                          <p:spTgt spid="33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3" grpId="0" autoUpdateAnimBg="0"/>
      <p:bldP spid="331787" grpId="0" autoUpdateAnimBg="0"/>
      <p:bldP spid="331788" grpId="0" autoUpdateAnimBg="0"/>
      <p:bldP spid="331789" grpId="0" autoUpdateAnimBg="0"/>
      <p:bldP spid="331790" grpId="0" autoUpdateAnimBg="0"/>
      <p:bldP spid="331791" grpId="0" autoUpdateAnimBg="0"/>
      <p:bldP spid="331792" grpId="0" autoUpdateAnimBg="0"/>
      <p:bldP spid="331795" grpId="0" autoUpdateAnimBg="0"/>
      <p:bldP spid="331798" grpId="0" autoUpdateAnimBg="0"/>
      <p:bldP spid="33179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Allocation of Resources </a:t>
            </a:r>
            <a:br>
              <a:rPr lang="en-US" altLang="en-US"/>
            </a:br>
            <a:r>
              <a:rPr lang="en-US" altLang="en-US"/>
              <a:t>Between Present and Future</a:t>
            </a:r>
          </a:p>
        </p:txBody>
      </p:sp>
      <p:sp>
        <p:nvSpPr>
          <p:cNvPr id="51203" name="Rectangle 3"/>
          <p:cNvSpPr>
            <a:spLocks noGrp="1" noChangeArrowheads="1"/>
          </p:cNvSpPr>
          <p:nvPr>
            <p:ph type="body" idx="1"/>
          </p:nvPr>
        </p:nvSpPr>
        <p:spPr/>
        <p:txBody>
          <a:bodyPr/>
          <a:lstStyle/>
          <a:p>
            <a:r>
              <a:rPr lang="en-US" altLang="en-US">
                <a:solidFill>
                  <a:srgbClr val="365B98"/>
                </a:solidFill>
              </a:rPr>
              <a:t>How Does It Work in Practice?</a:t>
            </a:r>
            <a:endParaRPr lang="en-US" altLang="en-US"/>
          </a:p>
          <a:p>
            <a:pPr lvl="1"/>
            <a:r>
              <a:rPr lang="en-US" altLang="en-US"/>
              <a:t>Since interest rates are manipulated for many purposes, there is little reason to think that they represent a good evaluation of the future. </a:t>
            </a:r>
          </a:p>
          <a:p>
            <a:pPr lvl="1"/>
            <a:r>
              <a:rPr lang="en-US" altLang="en-US"/>
              <a:t>The market tends to devote too many resources to immediate consumption since today’s population may not be good judges of future needs.</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Line 2"/>
          <p:cNvSpPr>
            <a:spLocks noChangeShapeType="1"/>
          </p:cNvSpPr>
          <p:nvPr/>
        </p:nvSpPr>
        <p:spPr bwMode="auto">
          <a:xfrm>
            <a:off x="2659063" y="4138613"/>
            <a:ext cx="3427412" cy="0"/>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3" name="Line 3"/>
          <p:cNvSpPr>
            <a:spLocks noChangeShapeType="1"/>
          </p:cNvSpPr>
          <p:nvPr/>
        </p:nvSpPr>
        <p:spPr bwMode="auto">
          <a:xfrm>
            <a:off x="6111875" y="4137025"/>
            <a:ext cx="0" cy="1933575"/>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4" name="Rectangle 4"/>
          <p:cNvSpPr>
            <a:spLocks noChangeArrowheads="1"/>
          </p:cNvSpPr>
          <p:nvPr/>
        </p:nvSpPr>
        <p:spPr bwMode="auto">
          <a:xfrm>
            <a:off x="1817688" y="63500"/>
            <a:ext cx="7213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4400" b="1">
                <a:solidFill>
                  <a:srgbClr val="000099"/>
                </a:solidFill>
                <a:latin typeface="Times New Roman" panose="02020603050405020304" pitchFamily="18" charset="0"/>
              </a:rPr>
              <a:t>REGULATED MONOPOLY</a:t>
            </a:r>
          </a:p>
        </p:txBody>
      </p:sp>
      <p:sp>
        <p:nvSpPr>
          <p:cNvPr id="332805" name="Line 5"/>
          <p:cNvSpPr>
            <a:spLocks noChangeShapeType="1"/>
          </p:cNvSpPr>
          <p:nvPr/>
        </p:nvSpPr>
        <p:spPr bwMode="auto">
          <a:xfrm>
            <a:off x="2659063" y="1336675"/>
            <a:ext cx="2574925" cy="4130675"/>
          </a:xfrm>
          <a:prstGeom prst="line">
            <a:avLst/>
          </a:prstGeom>
          <a:noFill/>
          <a:ln w="7620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6" name="Line 6"/>
          <p:cNvSpPr>
            <a:spLocks noChangeShapeType="1"/>
          </p:cNvSpPr>
          <p:nvPr/>
        </p:nvSpPr>
        <p:spPr bwMode="auto">
          <a:xfrm>
            <a:off x="2640013" y="1282700"/>
            <a:ext cx="5199062" cy="42370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7" name="Rectangle 7"/>
          <p:cNvSpPr>
            <a:spLocks noChangeArrowheads="1"/>
          </p:cNvSpPr>
          <p:nvPr/>
        </p:nvSpPr>
        <p:spPr bwMode="auto">
          <a:xfrm>
            <a:off x="8399463" y="5908675"/>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grpSp>
        <p:nvGrpSpPr>
          <p:cNvPr id="332808" name="Group 8"/>
          <p:cNvGrpSpPr>
            <a:grpSpLocks/>
          </p:cNvGrpSpPr>
          <p:nvPr/>
        </p:nvGrpSpPr>
        <p:grpSpPr bwMode="auto">
          <a:xfrm>
            <a:off x="2608263" y="1195388"/>
            <a:ext cx="5719762" cy="4914900"/>
            <a:chOff x="1643" y="753"/>
            <a:chExt cx="3603" cy="3096"/>
          </a:xfrm>
        </p:grpSpPr>
        <p:sp>
          <p:nvSpPr>
            <p:cNvPr id="332809" name="Line 9"/>
            <p:cNvSpPr>
              <a:spLocks noChangeShapeType="1"/>
            </p:cNvSpPr>
            <p:nvPr/>
          </p:nvSpPr>
          <p:spPr bwMode="auto">
            <a:xfrm>
              <a:off x="1665" y="753"/>
              <a:ext cx="0" cy="309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0" name="Line 10"/>
            <p:cNvSpPr>
              <a:spLocks noChangeShapeType="1"/>
            </p:cNvSpPr>
            <p:nvPr/>
          </p:nvSpPr>
          <p:spPr bwMode="auto">
            <a:xfrm>
              <a:off x="1643" y="3841"/>
              <a:ext cx="3603"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2811" name="Rectangle 11"/>
          <p:cNvSpPr>
            <a:spLocks noChangeArrowheads="1"/>
          </p:cNvSpPr>
          <p:nvPr/>
        </p:nvSpPr>
        <p:spPr bwMode="auto">
          <a:xfrm>
            <a:off x="8234363" y="4989513"/>
            <a:ext cx="4381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D</a:t>
            </a:r>
          </a:p>
        </p:txBody>
      </p:sp>
      <p:sp>
        <p:nvSpPr>
          <p:cNvPr id="332812" name="Rectangle 12"/>
          <p:cNvSpPr>
            <a:spLocks noChangeArrowheads="1"/>
          </p:cNvSpPr>
          <p:nvPr/>
        </p:nvSpPr>
        <p:spPr bwMode="auto">
          <a:xfrm>
            <a:off x="5367338" y="5537200"/>
            <a:ext cx="7350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MR</a:t>
            </a:r>
          </a:p>
        </p:txBody>
      </p:sp>
      <p:sp>
        <p:nvSpPr>
          <p:cNvPr id="332813" name="Rectangle 13"/>
          <p:cNvSpPr>
            <a:spLocks noChangeArrowheads="1"/>
          </p:cNvSpPr>
          <p:nvPr/>
        </p:nvSpPr>
        <p:spPr bwMode="auto">
          <a:xfrm>
            <a:off x="7405688" y="4235450"/>
            <a:ext cx="7350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t>MC</a:t>
            </a:r>
          </a:p>
        </p:txBody>
      </p:sp>
      <p:sp>
        <p:nvSpPr>
          <p:cNvPr id="332814" name="Rectangle 14"/>
          <p:cNvSpPr>
            <a:spLocks noChangeArrowheads="1"/>
          </p:cNvSpPr>
          <p:nvPr/>
        </p:nvSpPr>
        <p:spPr bwMode="auto">
          <a:xfrm>
            <a:off x="7872413" y="3770313"/>
            <a:ext cx="9128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ATC</a:t>
            </a:r>
          </a:p>
        </p:txBody>
      </p:sp>
      <p:sp>
        <p:nvSpPr>
          <p:cNvPr id="332815" name="Rectangle 15"/>
          <p:cNvSpPr>
            <a:spLocks noChangeArrowheads="1"/>
          </p:cNvSpPr>
          <p:nvPr/>
        </p:nvSpPr>
        <p:spPr bwMode="auto">
          <a:xfrm>
            <a:off x="2160588" y="998538"/>
            <a:ext cx="417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P</a:t>
            </a:r>
          </a:p>
        </p:txBody>
      </p:sp>
      <p:sp>
        <p:nvSpPr>
          <p:cNvPr id="332816" name="Rectangle 16"/>
          <p:cNvSpPr>
            <a:spLocks noChangeArrowheads="1"/>
          </p:cNvSpPr>
          <p:nvPr/>
        </p:nvSpPr>
        <p:spPr bwMode="auto">
          <a:xfrm rot="16200000">
            <a:off x="573088" y="33416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Price and Costs</a:t>
            </a:r>
          </a:p>
        </p:txBody>
      </p:sp>
      <p:sp>
        <p:nvSpPr>
          <p:cNvPr id="332817" name="Freeform 17"/>
          <p:cNvSpPr>
            <a:spLocks/>
          </p:cNvSpPr>
          <p:nvPr/>
        </p:nvSpPr>
        <p:spPr bwMode="auto">
          <a:xfrm>
            <a:off x="2903538" y="4252913"/>
            <a:ext cx="4456112" cy="557212"/>
          </a:xfrm>
          <a:custGeom>
            <a:avLst/>
            <a:gdLst>
              <a:gd name="T0" fmla="*/ 0 w 2807"/>
              <a:gd name="T1" fmla="*/ 0 h 351"/>
              <a:gd name="T2" fmla="*/ 341 w 2807"/>
              <a:gd name="T3" fmla="*/ 145 h 351"/>
              <a:gd name="T4" fmla="*/ 690 w 2807"/>
              <a:gd name="T5" fmla="*/ 252 h 351"/>
              <a:gd name="T6" fmla="*/ 1042 w 2807"/>
              <a:gd name="T7" fmla="*/ 320 h 351"/>
              <a:gd name="T8" fmla="*/ 1398 w 2807"/>
              <a:gd name="T9" fmla="*/ 349 h 351"/>
              <a:gd name="T10" fmla="*/ 1487 w 2807"/>
              <a:gd name="T11" fmla="*/ 350 h 351"/>
              <a:gd name="T12" fmla="*/ 1576 w 2807"/>
              <a:gd name="T13" fmla="*/ 348 h 351"/>
              <a:gd name="T14" fmla="*/ 1754 w 2807"/>
              <a:gd name="T15" fmla="*/ 339 h 351"/>
              <a:gd name="T16" fmla="*/ 2109 w 2807"/>
              <a:gd name="T17" fmla="*/ 289 h 351"/>
              <a:gd name="T18" fmla="*/ 2460 w 2807"/>
              <a:gd name="T19" fmla="*/ 200 h 351"/>
              <a:gd name="T20" fmla="*/ 2806 w 2807"/>
              <a:gd name="T21" fmla="*/ 7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7" h="351">
                <a:moveTo>
                  <a:pt x="0" y="0"/>
                </a:moveTo>
                <a:lnTo>
                  <a:pt x="341" y="145"/>
                </a:lnTo>
                <a:lnTo>
                  <a:pt x="690" y="252"/>
                </a:lnTo>
                <a:lnTo>
                  <a:pt x="1042" y="320"/>
                </a:lnTo>
                <a:lnTo>
                  <a:pt x="1398" y="349"/>
                </a:lnTo>
                <a:lnTo>
                  <a:pt x="1487" y="350"/>
                </a:lnTo>
                <a:lnTo>
                  <a:pt x="1576" y="348"/>
                </a:lnTo>
                <a:lnTo>
                  <a:pt x="1754" y="339"/>
                </a:lnTo>
                <a:lnTo>
                  <a:pt x="2109" y="289"/>
                </a:lnTo>
                <a:lnTo>
                  <a:pt x="2460" y="200"/>
                </a:lnTo>
                <a:lnTo>
                  <a:pt x="2806" y="71"/>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818" name="Freeform 18"/>
          <p:cNvSpPr>
            <a:spLocks/>
          </p:cNvSpPr>
          <p:nvPr/>
        </p:nvSpPr>
        <p:spPr bwMode="auto">
          <a:xfrm>
            <a:off x="2773363" y="2779713"/>
            <a:ext cx="4994275" cy="1401762"/>
          </a:xfrm>
          <a:custGeom>
            <a:avLst/>
            <a:gdLst>
              <a:gd name="T0" fmla="*/ 0 w 3146"/>
              <a:gd name="T1" fmla="*/ 0 h 883"/>
              <a:gd name="T2" fmla="*/ 169 w 3146"/>
              <a:gd name="T3" fmla="*/ 125 h 883"/>
              <a:gd name="T4" fmla="*/ 344 w 3146"/>
              <a:gd name="T5" fmla="*/ 242 h 883"/>
              <a:gd name="T6" fmla="*/ 523 w 3146"/>
              <a:gd name="T7" fmla="*/ 348 h 883"/>
              <a:gd name="T8" fmla="*/ 708 w 3146"/>
              <a:gd name="T9" fmla="*/ 446 h 883"/>
              <a:gd name="T10" fmla="*/ 1089 w 3146"/>
              <a:gd name="T11" fmla="*/ 612 h 883"/>
              <a:gd name="T12" fmla="*/ 1485 w 3146"/>
              <a:gd name="T13" fmla="*/ 739 h 883"/>
              <a:gd name="T14" fmla="*/ 1890 w 3146"/>
              <a:gd name="T15" fmla="*/ 826 h 883"/>
              <a:gd name="T16" fmla="*/ 2305 w 3146"/>
              <a:gd name="T17" fmla="*/ 874 h 883"/>
              <a:gd name="T18" fmla="*/ 2514 w 3146"/>
              <a:gd name="T19" fmla="*/ 881 h 883"/>
              <a:gd name="T20" fmla="*/ 2618 w 3146"/>
              <a:gd name="T21" fmla="*/ 882 h 883"/>
              <a:gd name="T22" fmla="*/ 2723 w 3146"/>
              <a:gd name="T23" fmla="*/ 879 h 883"/>
              <a:gd name="T24" fmla="*/ 3145 w 3146"/>
              <a:gd name="T25" fmla="*/ 8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6" h="883">
                <a:moveTo>
                  <a:pt x="0" y="0"/>
                </a:moveTo>
                <a:lnTo>
                  <a:pt x="169" y="125"/>
                </a:lnTo>
                <a:lnTo>
                  <a:pt x="344" y="242"/>
                </a:lnTo>
                <a:lnTo>
                  <a:pt x="523" y="348"/>
                </a:lnTo>
                <a:lnTo>
                  <a:pt x="708" y="446"/>
                </a:lnTo>
                <a:lnTo>
                  <a:pt x="1089" y="612"/>
                </a:lnTo>
                <a:lnTo>
                  <a:pt x="1485" y="739"/>
                </a:lnTo>
                <a:lnTo>
                  <a:pt x="1890" y="826"/>
                </a:lnTo>
                <a:lnTo>
                  <a:pt x="2305" y="874"/>
                </a:lnTo>
                <a:lnTo>
                  <a:pt x="2514" y="881"/>
                </a:lnTo>
                <a:lnTo>
                  <a:pt x="2618" y="882"/>
                </a:lnTo>
                <a:lnTo>
                  <a:pt x="2723" y="879"/>
                </a:lnTo>
                <a:lnTo>
                  <a:pt x="3145" y="842"/>
                </a:lnTo>
              </a:path>
            </a:pathLst>
          </a:custGeom>
          <a:noFill/>
          <a:ln w="762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819" name="Oval 19"/>
          <p:cNvSpPr>
            <a:spLocks noChangeArrowheads="1"/>
          </p:cNvSpPr>
          <p:nvPr/>
        </p:nvSpPr>
        <p:spPr bwMode="auto">
          <a:xfrm>
            <a:off x="6002338" y="4008438"/>
            <a:ext cx="231775" cy="231775"/>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0" name="Rectangle 20"/>
          <p:cNvSpPr>
            <a:spLocks noChangeArrowheads="1"/>
          </p:cNvSpPr>
          <p:nvPr/>
        </p:nvSpPr>
        <p:spPr bwMode="auto">
          <a:xfrm>
            <a:off x="5260975" y="1649413"/>
            <a:ext cx="332263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800" b="1" i="1"/>
              <a:t>Fair-Return Price</a:t>
            </a:r>
          </a:p>
          <a:p>
            <a:pPr algn="ctr" eaLnBrk="0" hangingPunct="0"/>
            <a:r>
              <a:rPr lang="en-US" altLang="en-US" sz="2800" b="1" i="1"/>
              <a:t>Normal Profit Only</a:t>
            </a:r>
          </a:p>
        </p:txBody>
      </p:sp>
      <p:sp>
        <p:nvSpPr>
          <p:cNvPr id="332821" name="Line 21"/>
          <p:cNvSpPr>
            <a:spLocks noChangeShapeType="1"/>
          </p:cNvSpPr>
          <p:nvPr/>
        </p:nvSpPr>
        <p:spPr bwMode="auto">
          <a:xfrm>
            <a:off x="5813425" y="2547938"/>
            <a:ext cx="274638" cy="1384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2" name="Text Box 22"/>
          <p:cNvSpPr txBox="1">
            <a:spLocks noChangeArrowheads="1"/>
          </p:cNvSpPr>
          <p:nvPr/>
        </p:nvSpPr>
        <p:spPr bwMode="auto">
          <a:xfrm>
            <a:off x="5878513" y="6070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Q</a:t>
            </a:r>
            <a:r>
              <a:rPr lang="en-US" altLang="en-US" sz="2400" b="1" baseline="-25000"/>
              <a:t>f</a:t>
            </a:r>
          </a:p>
        </p:txBody>
      </p:sp>
      <p:sp>
        <p:nvSpPr>
          <p:cNvPr id="332823" name="Text Box 23"/>
          <p:cNvSpPr txBox="1">
            <a:spLocks noChangeArrowheads="1"/>
          </p:cNvSpPr>
          <p:nvPr/>
        </p:nvSpPr>
        <p:spPr bwMode="auto">
          <a:xfrm>
            <a:off x="2122488" y="3919538"/>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P</a:t>
            </a:r>
            <a:r>
              <a:rPr lang="en-US" altLang="en-US" sz="2400" b="1" baseline="-25000"/>
              <a:t>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2820"/>
                                        </p:tgtEl>
                                        <p:attrNameLst>
                                          <p:attrName>style.visibility</p:attrName>
                                        </p:attrNameLst>
                                      </p:cBhvr>
                                      <p:to>
                                        <p:strVal val="visible"/>
                                      </p:to>
                                    </p:set>
                                    <p:animEffect transition="in" filter="wipe(up)">
                                      <p:cBhvr>
                                        <p:cTn id="7" dur="500"/>
                                        <p:tgtEl>
                                          <p:spTgt spid="33282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32821"/>
                                        </p:tgtEl>
                                        <p:attrNameLst>
                                          <p:attrName>style.visibility</p:attrName>
                                        </p:attrNameLst>
                                      </p:cBhvr>
                                      <p:to>
                                        <p:strVal val="visible"/>
                                      </p:to>
                                    </p:set>
                                    <p:animEffect transition="in" filter="wipe(up)">
                                      <p:cBhvr>
                                        <p:cTn id="11" dur="500"/>
                                        <p:tgtEl>
                                          <p:spTgt spid="33282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32819"/>
                                        </p:tgtEl>
                                        <p:attrNameLst>
                                          <p:attrName>style.visibility</p:attrName>
                                        </p:attrNameLst>
                                      </p:cBhvr>
                                      <p:to>
                                        <p:strVal val="visible"/>
                                      </p:to>
                                    </p:set>
                                    <p:animEffect transition="in" filter="dissolve">
                                      <p:cBhvr>
                                        <p:cTn id="15" dur="500"/>
                                        <p:tgtEl>
                                          <p:spTgt spid="332819"/>
                                        </p:tgtEl>
                                      </p:cBhvr>
                                    </p:animEffect>
                                  </p:childTnLst>
                                  <p:subTnLst>
                                    <p:audio>
                                      <p:cMediaNode>
                                        <p:cTn display="0" masterRel="sameClick">
                                          <p:stCondLst>
                                            <p:cond evt="begin" delay="0">
                                              <p:tn val="13"/>
                                            </p:cond>
                                          </p:stCondLst>
                                          <p:endCondLst>
                                            <p:cond evt="onStopAudio" delay="0">
                                              <p:tgtEl>
                                                <p:sldTgt/>
                                              </p:tgtEl>
                                            </p:cond>
                                          </p:endCondLst>
                                        </p:cTn>
                                        <p:tgtEl>
                                          <p:sndTgt r:embed="rId2" name="DING.WAV"/>
                                        </p:tgtEl>
                                      </p:cMediaNode>
                                    </p:audio>
                                  </p:sub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2803"/>
                                        </p:tgtEl>
                                        <p:attrNameLst>
                                          <p:attrName>style.visibility</p:attrName>
                                        </p:attrNameLst>
                                      </p:cBhvr>
                                      <p:to>
                                        <p:strVal val="visible"/>
                                      </p:to>
                                    </p:set>
                                    <p:animEffect transition="in" filter="wipe(up)">
                                      <p:cBhvr>
                                        <p:cTn id="19" dur="500"/>
                                        <p:tgtEl>
                                          <p:spTgt spid="332803"/>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32822"/>
                                        </p:tgtEl>
                                        <p:attrNameLst>
                                          <p:attrName>style.visibility</p:attrName>
                                        </p:attrNameLst>
                                      </p:cBhvr>
                                      <p:to>
                                        <p:strVal val="visible"/>
                                      </p:to>
                                    </p:set>
                                    <p:animEffect transition="in" filter="dissolve">
                                      <p:cBhvr>
                                        <p:cTn id="23" dur="500"/>
                                        <p:tgtEl>
                                          <p:spTgt spid="332822"/>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332802"/>
                                        </p:tgtEl>
                                        <p:attrNameLst>
                                          <p:attrName>style.visibility</p:attrName>
                                        </p:attrNameLst>
                                      </p:cBhvr>
                                      <p:to>
                                        <p:strVal val="visible"/>
                                      </p:to>
                                    </p:set>
                                    <p:animEffect transition="in" filter="wipe(right)">
                                      <p:cBhvr>
                                        <p:cTn id="27" dur="500"/>
                                        <p:tgtEl>
                                          <p:spTgt spid="33280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32823"/>
                                        </p:tgtEl>
                                        <p:attrNameLst>
                                          <p:attrName>style.visibility</p:attrName>
                                        </p:attrNameLst>
                                      </p:cBhvr>
                                      <p:to>
                                        <p:strVal val="visible"/>
                                      </p:to>
                                    </p:set>
                                    <p:animEffect transition="in" filter="dissolve">
                                      <p:cBhvr>
                                        <p:cTn id="31" dur="500"/>
                                        <p:tgtEl>
                                          <p:spTgt spid="332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20" grpId="0" autoUpdateAnimBg="0"/>
      <p:bldP spid="332822" grpId="0" autoUpdateAnimBg="0"/>
      <p:bldP spid="332823" grpId="0"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Line 2"/>
          <p:cNvSpPr>
            <a:spLocks noChangeShapeType="1"/>
          </p:cNvSpPr>
          <p:nvPr/>
        </p:nvSpPr>
        <p:spPr bwMode="auto">
          <a:xfrm>
            <a:off x="2659063" y="4608513"/>
            <a:ext cx="4081462" cy="0"/>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27" name="Line 3"/>
          <p:cNvSpPr>
            <a:spLocks noChangeShapeType="1"/>
          </p:cNvSpPr>
          <p:nvPr/>
        </p:nvSpPr>
        <p:spPr bwMode="auto">
          <a:xfrm>
            <a:off x="6721475" y="4606925"/>
            <a:ext cx="0" cy="1463675"/>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28" name="Rectangle 4"/>
          <p:cNvSpPr>
            <a:spLocks noChangeArrowheads="1"/>
          </p:cNvSpPr>
          <p:nvPr/>
        </p:nvSpPr>
        <p:spPr bwMode="auto">
          <a:xfrm>
            <a:off x="1817688" y="63500"/>
            <a:ext cx="7213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4400" b="1">
                <a:solidFill>
                  <a:srgbClr val="000099"/>
                </a:solidFill>
                <a:latin typeface="Times New Roman" panose="02020603050405020304" pitchFamily="18" charset="0"/>
              </a:rPr>
              <a:t>REGULATED MONOPOLY</a:t>
            </a:r>
          </a:p>
        </p:txBody>
      </p:sp>
      <p:sp>
        <p:nvSpPr>
          <p:cNvPr id="333829" name="Line 5"/>
          <p:cNvSpPr>
            <a:spLocks noChangeShapeType="1"/>
          </p:cNvSpPr>
          <p:nvPr/>
        </p:nvSpPr>
        <p:spPr bwMode="auto">
          <a:xfrm>
            <a:off x="2659063" y="1336675"/>
            <a:ext cx="2574925" cy="4130675"/>
          </a:xfrm>
          <a:prstGeom prst="line">
            <a:avLst/>
          </a:prstGeom>
          <a:noFill/>
          <a:ln w="7620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30" name="Line 6"/>
          <p:cNvSpPr>
            <a:spLocks noChangeShapeType="1"/>
          </p:cNvSpPr>
          <p:nvPr/>
        </p:nvSpPr>
        <p:spPr bwMode="auto">
          <a:xfrm>
            <a:off x="2640013" y="1282700"/>
            <a:ext cx="5199062" cy="42370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31" name="Rectangle 7"/>
          <p:cNvSpPr>
            <a:spLocks noChangeArrowheads="1"/>
          </p:cNvSpPr>
          <p:nvPr/>
        </p:nvSpPr>
        <p:spPr bwMode="auto">
          <a:xfrm>
            <a:off x="8399463" y="5908675"/>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grpSp>
        <p:nvGrpSpPr>
          <p:cNvPr id="333832" name="Group 8"/>
          <p:cNvGrpSpPr>
            <a:grpSpLocks/>
          </p:cNvGrpSpPr>
          <p:nvPr/>
        </p:nvGrpSpPr>
        <p:grpSpPr bwMode="auto">
          <a:xfrm>
            <a:off x="2608263" y="1195388"/>
            <a:ext cx="5719762" cy="4914900"/>
            <a:chOff x="1643" y="753"/>
            <a:chExt cx="3603" cy="3096"/>
          </a:xfrm>
        </p:grpSpPr>
        <p:sp>
          <p:nvSpPr>
            <p:cNvPr id="333833" name="Line 9"/>
            <p:cNvSpPr>
              <a:spLocks noChangeShapeType="1"/>
            </p:cNvSpPr>
            <p:nvPr/>
          </p:nvSpPr>
          <p:spPr bwMode="auto">
            <a:xfrm>
              <a:off x="1665" y="753"/>
              <a:ext cx="0" cy="309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34" name="Line 10"/>
            <p:cNvSpPr>
              <a:spLocks noChangeShapeType="1"/>
            </p:cNvSpPr>
            <p:nvPr/>
          </p:nvSpPr>
          <p:spPr bwMode="auto">
            <a:xfrm>
              <a:off x="1643" y="3841"/>
              <a:ext cx="3603"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3835" name="Rectangle 11"/>
          <p:cNvSpPr>
            <a:spLocks noChangeArrowheads="1"/>
          </p:cNvSpPr>
          <p:nvPr/>
        </p:nvSpPr>
        <p:spPr bwMode="auto">
          <a:xfrm>
            <a:off x="8234363" y="4989513"/>
            <a:ext cx="4381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D</a:t>
            </a:r>
          </a:p>
        </p:txBody>
      </p:sp>
      <p:sp>
        <p:nvSpPr>
          <p:cNvPr id="333836" name="Rectangle 12"/>
          <p:cNvSpPr>
            <a:spLocks noChangeArrowheads="1"/>
          </p:cNvSpPr>
          <p:nvPr/>
        </p:nvSpPr>
        <p:spPr bwMode="auto">
          <a:xfrm>
            <a:off x="5367338" y="5537200"/>
            <a:ext cx="7350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MR</a:t>
            </a:r>
          </a:p>
        </p:txBody>
      </p:sp>
      <p:sp>
        <p:nvSpPr>
          <p:cNvPr id="333837" name="Rectangle 13"/>
          <p:cNvSpPr>
            <a:spLocks noChangeArrowheads="1"/>
          </p:cNvSpPr>
          <p:nvPr/>
        </p:nvSpPr>
        <p:spPr bwMode="auto">
          <a:xfrm>
            <a:off x="7405688" y="4235450"/>
            <a:ext cx="7350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t>MC</a:t>
            </a:r>
          </a:p>
        </p:txBody>
      </p:sp>
      <p:sp>
        <p:nvSpPr>
          <p:cNvPr id="333838" name="Rectangle 14"/>
          <p:cNvSpPr>
            <a:spLocks noChangeArrowheads="1"/>
          </p:cNvSpPr>
          <p:nvPr/>
        </p:nvSpPr>
        <p:spPr bwMode="auto">
          <a:xfrm>
            <a:off x="7872413" y="3770313"/>
            <a:ext cx="9128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ATC</a:t>
            </a:r>
          </a:p>
        </p:txBody>
      </p:sp>
      <p:sp>
        <p:nvSpPr>
          <p:cNvPr id="333839" name="Rectangle 15"/>
          <p:cNvSpPr>
            <a:spLocks noChangeArrowheads="1"/>
          </p:cNvSpPr>
          <p:nvPr/>
        </p:nvSpPr>
        <p:spPr bwMode="auto">
          <a:xfrm>
            <a:off x="2160588" y="998538"/>
            <a:ext cx="417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P</a:t>
            </a:r>
          </a:p>
        </p:txBody>
      </p:sp>
      <p:sp>
        <p:nvSpPr>
          <p:cNvPr id="333840" name="Rectangle 16"/>
          <p:cNvSpPr>
            <a:spLocks noChangeArrowheads="1"/>
          </p:cNvSpPr>
          <p:nvPr/>
        </p:nvSpPr>
        <p:spPr bwMode="auto">
          <a:xfrm rot="16200000">
            <a:off x="573088" y="33416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Price and Costs</a:t>
            </a:r>
          </a:p>
        </p:txBody>
      </p:sp>
      <p:sp>
        <p:nvSpPr>
          <p:cNvPr id="333841" name="Freeform 17"/>
          <p:cNvSpPr>
            <a:spLocks/>
          </p:cNvSpPr>
          <p:nvPr/>
        </p:nvSpPr>
        <p:spPr bwMode="auto">
          <a:xfrm>
            <a:off x="2903538" y="4252913"/>
            <a:ext cx="4456112" cy="557212"/>
          </a:xfrm>
          <a:custGeom>
            <a:avLst/>
            <a:gdLst>
              <a:gd name="T0" fmla="*/ 0 w 2807"/>
              <a:gd name="T1" fmla="*/ 0 h 351"/>
              <a:gd name="T2" fmla="*/ 341 w 2807"/>
              <a:gd name="T3" fmla="*/ 145 h 351"/>
              <a:gd name="T4" fmla="*/ 690 w 2807"/>
              <a:gd name="T5" fmla="*/ 252 h 351"/>
              <a:gd name="T6" fmla="*/ 1042 w 2807"/>
              <a:gd name="T7" fmla="*/ 320 h 351"/>
              <a:gd name="T8" fmla="*/ 1398 w 2807"/>
              <a:gd name="T9" fmla="*/ 349 h 351"/>
              <a:gd name="T10" fmla="*/ 1487 w 2807"/>
              <a:gd name="T11" fmla="*/ 350 h 351"/>
              <a:gd name="T12" fmla="*/ 1576 w 2807"/>
              <a:gd name="T13" fmla="*/ 348 h 351"/>
              <a:gd name="T14" fmla="*/ 1754 w 2807"/>
              <a:gd name="T15" fmla="*/ 339 h 351"/>
              <a:gd name="T16" fmla="*/ 2109 w 2807"/>
              <a:gd name="T17" fmla="*/ 289 h 351"/>
              <a:gd name="T18" fmla="*/ 2460 w 2807"/>
              <a:gd name="T19" fmla="*/ 200 h 351"/>
              <a:gd name="T20" fmla="*/ 2806 w 2807"/>
              <a:gd name="T21" fmla="*/ 7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7" h="351">
                <a:moveTo>
                  <a:pt x="0" y="0"/>
                </a:moveTo>
                <a:lnTo>
                  <a:pt x="341" y="145"/>
                </a:lnTo>
                <a:lnTo>
                  <a:pt x="690" y="252"/>
                </a:lnTo>
                <a:lnTo>
                  <a:pt x="1042" y="320"/>
                </a:lnTo>
                <a:lnTo>
                  <a:pt x="1398" y="349"/>
                </a:lnTo>
                <a:lnTo>
                  <a:pt x="1487" y="350"/>
                </a:lnTo>
                <a:lnTo>
                  <a:pt x="1576" y="348"/>
                </a:lnTo>
                <a:lnTo>
                  <a:pt x="1754" y="339"/>
                </a:lnTo>
                <a:lnTo>
                  <a:pt x="2109" y="289"/>
                </a:lnTo>
                <a:lnTo>
                  <a:pt x="2460" y="200"/>
                </a:lnTo>
                <a:lnTo>
                  <a:pt x="2806" y="71"/>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42" name="Freeform 18"/>
          <p:cNvSpPr>
            <a:spLocks/>
          </p:cNvSpPr>
          <p:nvPr/>
        </p:nvSpPr>
        <p:spPr bwMode="auto">
          <a:xfrm>
            <a:off x="2773363" y="2779713"/>
            <a:ext cx="4994275" cy="1401762"/>
          </a:xfrm>
          <a:custGeom>
            <a:avLst/>
            <a:gdLst>
              <a:gd name="T0" fmla="*/ 0 w 3146"/>
              <a:gd name="T1" fmla="*/ 0 h 883"/>
              <a:gd name="T2" fmla="*/ 169 w 3146"/>
              <a:gd name="T3" fmla="*/ 125 h 883"/>
              <a:gd name="T4" fmla="*/ 344 w 3146"/>
              <a:gd name="T5" fmla="*/ 242 h 883"/>
              <a:gd name="T6" fmla="*/ 523 w 3146"/>
              <a:gd name="T7" fmla="*/ 348 h 883"/>
              <a:gd name="T8" fmla="*/ 708 w 3146"/>
              <a:gd name="T9" fmla="*/ 446 h 883"/>
              <a:gd name="T10" fmla="*/ 1089 w 3146"/>
              <a:gd name="T11" fmla="*/ 612 h 883"/>
              <a:gd name="T12" fmla="*/ 1485 w 3146"/>
              <a:gd name="T13" fmla="*/ 739 h 883"/>
              <a:gd name="T14" fmla="*/ 1890 w 3146"/>
              <a:gd name="T15" fmla="*/ 826 h 883"/>
              <a:gd name="T16" fmla="*/ 2305 w 3146"/>
              <a:gd name="T17" fmla="*/ 874 h 883"/>
              <a:gd name="T18" fmla="*/ 2514 w 3146"/>
              <a:gd name="T19" fmla="*/ 881 h 883"/>
              <a:gd name="T20" fmla="*/ 2618 w 3146"/>
              <a:gd name="T21" fmla="*/ 882 h 883"/>
              <a:gd name="T22" fmla="*/ 2723 w 3146"/>
              <a:gd name="T23" fmla="*/ 879 h 883"/>
              <a:gd name="T24" fmla="*/ 3145 w 3146"/>
              <a:gd name="T25" fmla="*/ 8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6" h="883">
                <a:moveTo>
                  <a:pt x="0" y="0"/>
                </a:moveTo>
                <a:lnTo>
                  <a:pt x="169" y="125"/>
                </a:lnTo>
                <a:lnTo>
                  <a:pt x="344" y="242"/>
                </a:lnTo>
                <a:lnTo>
                  <a:pt x="523" y="348"/>
                </a:lnTo>
                <a:lnTo>
                  <a:pt x="708" y="446"/>
                </a:lnTo>
                <a:lnTo>
                  <a:pt x="1089" y="612"/>
                </a:lnTo>
                <a:lnTo>
                  <a:pt x="1485" y="739"/>
                </a:lnTo>
                <a:lnTo>
                  <a:pt x="1890" y="826"/>
                </a:lnTo>
                <a:lnTo>
                  <a:pt x="2305" y="874"/>
                </a:lnTo>
                <a:lnTo>
                  <a:pt x="2514" y="881"/>
                </a:lnTo>
                <a:lnTo>
                  <a:pt x="2618" y="882"/>
                </a:lnTo>
                <a:lnTo>
                  <a:pt x="2723" y="879"/>
                </a:lnTo>
                <a:lnTo>
                  <a:pt x="3145" y="842"/>
                </a:lnTo>
              </a:path>
            </a:pathLst>
          </a:custGeom>
          <a:noFill/>
          <a:ln w="762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43" name="Oval 19"/>
          <p:cNvSpPr>
            <a:spLocks noChangeArrowheads="1"/>
          </p:cNvSpPr>
          <p:nvPr/>
        </p:nvSpPr>
        <p:spPr bwMode="auto">
          <a:xfrm>
            <a:off x="6618288" y="4483100"/>
            <a:ext cx="231775" cy="231775"/>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44" name="Rectangle 20"/>
          <p:cNvSpPr>
            <a:spLocks noChangeArrowheads="1"/>
          </p:cNvSpPr>
          <p:nvPr/>
        </p:nvSpPr>
        <p:spPr bwMode="auto">
          <a:xfrm>
            <a:off x="5945188" y="2601913"/>
            <a:ext cx="3205162"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800" b="1" i="1"/>
              <a:t>Socially-Optimum</a:t>
            </a:r>
          </a:p>
          <a:p>
            <a:pPr algn="ctr" eaLnBrk="0" hangingPunct="0"/>
            <a:r>
              <a:rPr lang="en-US" altLang="en-US" sz="2800" b="1" i="1"/>
              <a:t>Price</a:t>
            </a:r>
          </a:p>
          <a:p>
            <a:pPr algn="ctr" eaLnBrk="0" hangingPunct="0"/>
            <a:r>
              <a:rPr lang="en-US" altLang="en-US" sz="2800" b="1" i="1"/>
              <a:t>P = MC</a:t>
            </a:r>
          </a:p>
        </p:txBody>
      </p:sp>
      <p:sp>
        <p:nvSpPr>
          <p:cNvPr id="333845" name="Line 21"/>
          <p:cNvSpPr>
            <a:spLocks noChangeShapeType="1"/>
          </p:cNvSpPr>
          <p:nvPr/>
        </p:nvSpPr>
        <p:spPr bwMode="auto">
          <a:xfrm flipH="1">
            <a:off x="6832600" y="3879850"/>
            <a:ext cx="430213" cy="547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3846" name="Text Box 22"/>
          <p:cNvSpPr txBox="1">
            <a:spLocks noChangeArrowheads="1"/>
          </p:cNvSpPr>
          <p:nvPr/>
        </p:nvSpPr>
        <p:spPr bwMode="auto">
          <a:xfrm>
            <a:off x="6505575" y="6070600"/>
            <a:ext cx="500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Q</a:t>
            </a:r>
            <a:r>
              <a:rPr lang="en-US" altLang="en-US" sz="2400" b="1" baseline="-25000"/>
              <a:t>r</a:t>
            </a:r>
          </a:p>
        </p:txBody>
      </p:sp>
      <p:sp>
        <p:nvSpPr>
          <p:cNvPr id="333847" name="Text Box 23"/>
          <p:cNvSpPr txBox="1">
            <a:spLocks noChangeArrowheads="1"/>
          </p:cNvSpPr>
          <p:nvPr/>
        </p:nvSpPr>
        <p:spPr bwMode="auto">
          <a:xfrm>
            <a:off x="2122488" y="4389438"/>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P</a:t>
            </a:r>
            <a:r>
              <a:rPr lang="en-US" altLang="en-US" sz="2400" b="1" baseline="-25000"/>
              <a:t>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3844"/>
                                        </p:tgtEl>
                                        <p:attrNameLst>
                                          <p:attrName>style.visibility</p:attrName>
                                        </p:attrNameLst>
                                      </p:cBhvr>
                                      <p:to>
                                        <p:strVal val="visible"/>
                                      </p:to>
                                    </p:set>
                                    <p:animEffect transition="in" filter="wipe(up)">
                                      <p:cBhvr>
                                        <p:cTn id="7" dur="500"/>
                                        <p:tgtEl>
                                          <p:spTgt spid="333844"/>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33845"/>
                                        </p:tgtEl>
                                        <p:attrNameLst>
                                          <p:attrName>style.visibility</p:attrName>
                                        </p:attrNameLst>
                                      </p:cBhvr>
                                      <p:to>
                                        <p:strVal val="visible"/>
                                      </p:to>
                                    </p:set>
                                    <p:animEffect transition="in" filter="wipe(right)">
                                      <p:cBhvr>
                                        <p:cTn id="11" dur="500"/>
                                        <p:tgtEl>
                                          <p:spTgt spid="33384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33843"/>
                                        </p:tgtEl>
                                        <p:attrNameLst>
                                          <p:attrName>style.visibility</p:attrName>
                                        </p:attrNameLst>
                                      </p:cBhvr>
                                      <p:to>
                                        <p:strVal val="visible"/>
                                      </p:to>
                                    </p:set>
                                    <p:animEffect transition="in" filter="dissolve">
                                      <p:cBhvr>
                                        <p:cTn id="15" dur="500"/>
                                        <p:tgtEl>
                                          <p:spTgt spid="333843"/>
                                        </p:tgtEl>
                                      </p:cBhvr>
                                    </p:animEffect>
                                  </p:childTnLst>
                                  <p:subTnLst>
                                    <p:audio>
                                      <p:cMediaNode>
                                        <p:cTn display="0" masterRel="sameClick">
                                          <p:stCondLst>
                                            <p:cond evt="begin" delay="0">
                                              <p:tn val="13"/>
                                            </p:cond>
                                          </p:stCondLst>
                                          <p:endCondLst>
                                            <p:cond evt="onStopAudio" delay="0">
                                              <p:tgtEl>
                                                <p:sldTgt/>
                                              </p:tgtEl>
                                            </p:cond>
                                          </p:endCondLst>
                                        </p:cTn>
                                        <p:tgtEl>
                                          <p:sndTgt r:embed="rId2" name="DING.WAV"/>
                                        </p:tgtEl>
                                      </p:cMediaNode>
                                    </p:audio>
                                  </p:sub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3827"/>
                                        </p:tgtEl>
                                        <p:attrNameLst>
                                          <p:attrName>style.visibility</p:attrName>
                                        </p:attrNameLst>
                                      </p:cBhvr>
                                      <p:to>
                                        <p:strVal val="visible"/>
                                      </p:to>
                                    </p:set>
                                    <p:animEffect transition="in" filter="wipe(up)">
                                      <p:cBhvr>
                                        <p:cTn id="19" dur="500"/>
                                        <p:tgtEl>
                                          <p:spTgt spid="333827"/>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33846"/>
                                        </p:tgtEl>
                                        <p:attrNameLst>
                                          <p:attrName>style.visibility</p:attrName>
                                        </p:attrNameLst>
                                      </p:cBhvr>
                                      <p:to>
                                        <p:strVal val="visible"/>
                                      </p:to>
                                    </p:set>
                                    <p:animEffect transition="in" filter="dissolve">
                                      <p:cBhvr>
                                        <p:cTn id="23" dur="500"/>
                                        <p:tgtEl>
                                          <p:spTgt spid="333846"/>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333826"/>
                                        </p:tgtEl>
                                        <p:attrNameLst>
                                          <p:attrName>style.visibility</p:attrName>
                                        </p:attrNameLst>
                                      </p:cBhvr>
                                      <p:to>
                                        <p:strVal val="visible"/>
                                      </p:to>
                                    </p:set>
                                    <p:animEffect transition="in" filter="wipe(right)">
                                      <p:cBhvr>
                                        <p:cTn id="27" dur="500"/>
                                        <p:tgtEl>
                                          <p:spTgt spid="333826"/>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33847"/>
                                        </p:tgtEl>
                                        <p:attrNameLst>
                                          <p:attrName>style.visibility</p:attrName>
                                        </p:attrNameLst>
                                      </p:cBhvr>
                                      <p:to>
                                        <p:strVal val="visible"/>
                                      </p:to>
                                    </p:set>
                                    <p:animEffect transition="in" filter="dissolve">
                                      <p:cBhvr>
                                        <p:cTn id="31" dur="500"/>
                                        <p:tgtEl>
                                          <p:spTgt spid="333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44" grpId="0" autoUpdateAnimBg="0"/>
      <p:bldP spid="333846" grpId="0" autoUpdateAnimBg="0"/>
      <p:bldP spid="333847" grpId="0"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Line 2"/>
          <p:cNvSpPr>
            <a:spLocks noChangeShapeType="1"/>
          </p:cNvSpPr>
          <p:nvPr/>
        </p:nvSpPr>
        <p:spPr bwMode="auto">
          <a:xfrm>
            <a:off x="2659063" y="4608513"/>
            <a:ext cx="4081462" cy="0"/>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1" name="Line 3"/>
          <p:cNvSpPr>
            <a:spLocks noChangeShapeType="1"/>
          </p:cNvSpPr>
          <p:nvPr/>
        </p:nvSpPr>
        <p:spPr bwMode="auto">
          <a:xfrm>
            <a:off x="2659063" y="3021013"/>
            <a:ext cx="2108200" cy="0"/>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2" name="Line 4"/>
          <p:cNvSpPr>
            <a:spLocks noChangeShapeType="1"/>
          </p:cNvSpPr>
          <p:nvPr/>
        </p:nvSpPr>
        <p:spPr bwMode="auto">
          <a:xfrm>
            <a:off x="2659063" y="4138613"/>
            <a:ext cx="3427412" cy="0"/>
          </a:xfrm>
          <a:prstGeom prst="line">
            <a:avLst/>
          </a:prstGeom>
          <a:noFill/>
          <a:ln w="381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3" name="Line 5"/>
          <p:cNvSpPr>
            <a:spLocks noChangeShapeType="1"/>
          </p:cNvSpPr>
          <p:nvPr/>
        </p:nvSpPr>
        <p:spPr bwMode="auto">
          <a:xfrm>
            <a:off x="6721475" y="4606925"/>
            <a:ext cx="0" cy="1463675"/>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4" name="Line 6"/>
          <p:cNvSpPr>
            <a:spLocks noChangeShapeType="1"/>
          </p:cNvSpPr>
          <p:nvPr/>
        </p:nvSpPr>
        <p:spPr bwMode="auto">
          <a:xfrm>
            <a:off x="6111875" y="4137025"/>
            <a:ext cx="0" cy="1933575"/>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5" name="Rectangle 7"/>
          <p:cNvSpPr>
            <a:spLocks noChangeArrowheads="1"/>
          </p:cNvSpPr>
          <p:nvPr/>
        </p:nvSpPr>
        <p:spPr bwMode="auto">
          <a:xfrm>
            <a:off x="1817688" y="63500"/>
            <a:ext cx="721360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4400" b="1">
                <a:solidFill>
                  <a:srgbClr val="000099"/>
                </a:solidFill>
                <a:latin typeface="Times New Roman" panose="02020603050405020304" pitchFamily="18" charset="0"/>
              </a:rPr>
              <a:t>REGULATED MONOPOLY</a:t>
            </a:r>
          </a:p>
        </p:txBody>
      </p:sp>
      <p:sp>
        <p:nvSpPr>
          <p:cNvPr id="334856" name="Line 8"/>
          <p:cNvSpPr>
            <a:spLocks noChangeShapeType="1"/>
          </p:cNvSpPr>
          <p:nvPr/>
        </p:nvSpPr>
        <p:spPr bwMode="auto">
          <a:xfrm>
            <a:off x="4791075" y="3025775"/>
            <a:ext cx="0" cy="3044825"/>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7" name="Line 9"/>
          <p:cNvSpPr>
            <a:spLocks noChangeShapeType="1"/>
          </p:cNvSpPr>
          <p:nvPr/>
        </p:nvSpPr>
        <p:spPr bwMode="auto">
          <a:xfrm>
            <a:off x="2659063" y="1336675"/>
            <a:ext cx="2574925" cy="4130675"/>
          </a:xfrm>
          <a:prstGeom prst="line">
            <a:avLst/>
          </a:prstGeom>
          <a:noFill/>
          <a:ln w="7620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8" name="Line 10"/>
          <p:cNvSpPr>
            <a:spLocks noChangeShapeType="1"/>
          </p:cNvSpPr>
          <p:nvPr/>
        </p:nvSpPr>
        <p:spPr bwMode="auto">
          <a:xfrm>
            <a:off x="2640013" y="1282700"/>
            <a:ext cx="5199062" cy="42370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59" name="Rectangle 11"/>
          <p:cNvSpPr>
            <a:spLocks noChangeArrowheads="1"/>
          </p:cNvSpPr>
          <p:nvPr/>
        </p:nvSpPr>
        <p:spPr bwMode="auto">
          <a:xfrm>
            <a:off x="8399463" y="5908675"/>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grpSp>
        <p:nvGrpSpPr>
          <p:cNvPr id="334860" name="Group 12"/>
          <p:cNvGrpSpPr>
            <a:grpSpLocks/>
          </p:cNvGrpSpPr>
          <p:nvPr/>
        </p:nvGrpSpPr>
        <p:grpSpPr bwMode="auto">
          <a:xfrm>
            <a:off x="2608263" y="1195388"/>
            <a:ext cx="5719762" cy="4914900"/>
            <a:chOff x="1643" y="753"/>
            <a:chExt cx="3603" cy="3096"/>
          </a:xfrm>
        </p:grpSpPr>
        <p:sp>
          <p:nvSpPr>
            <p:cNvPr id="334861" name="Line 13"/>
            <p:cNvSpPr>
              <a:spLocks noChangeShapeType="1"/>
            </p:cNvSpPr>
            <p:nvPr/>
          </p:nvSpPr>
          <p:spPr bwMode="auto">
            <a:xfrm>
              <a:off x="1665" y="753"/>
              <a:ext cx="0" cy="3096"/>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62" name="Line 14"/>
            <p:cNvSpPr>
              <a:spLocks noChangeShapeType="1"/>
            </p:cNvSpPr>
            <p:nvPr/>
          </p:nvSpPr>
          <p:spPr bwMode="auto">
            <a:xfrm>
              <a:off x="1643" y="3841"/>
              <a:ext cx="3603"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4863" name="Rectangle 15"/>
          <p:cNvSpPr>
            <a:spLocks noChangeArrowheads="1"/>
          </p:cNvSpPr>
          <p:nvPr/>
        </p:nvSpPr>
        <p:spPr bwMode="auto">
          <a:xfrm>
            <a:off x="8234363" y="4989513"/>
            <a:ext cx="4381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D</a:t>
            </a:r>
          </a:p>
        </p:txBody>
      </p:sp>
      <p:sp>
        <p:nvSpPr>
          <p:cNvPr id="334864" name="Rectangle 16"/>
          <p:cNvSpPr>
            <a:spLocks noChangeArrowheads="1"/>
          </p:cNvSpPr>
          <p:nvPr/>
        </p:nvSpPr>
        <p:spPr bwMode="auto">
          <a:xfrm>
            <a:off x="5367338" y="5537200"/>
            <a:ext cx="7350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MR</a:t>
            </a:r>
          </a:p>
        </p:txBody>
      </p:sp>
      <p:sp>
        <p:nvSpPr>
          <p:cNvPr id="334865" name="Rectangle 17"/>
          <p:cNvSpPr>
            <a:spLocks noChangeArrowheads="1"/>
          </p:cNvSpPr>
          <p:nvPr/>
        </p:nvSpPr>
        <p:spPr bwMode="auto">
          <a:xfrm>
            <a:off x="7405688" y="4235450"/>
            <a:ext cx="7350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t>MC</a:t>
            </a:r>
          </a:p>
        </p:txBody>
      </p:sp>
      <p:sp>
        <p:nvSpPr>
          <p:cNvPr id="334866" name="Rectangle 18"/>
          <p:cNvSpPr>
            <a:spLocks noChangeArrowheads="1"/>
          </p:cNvSpPr>
          <p:nvPr/>
        </p:nvSpPr>
        <p:spPr bwMode="auto">
          <a:xfrm>
            <a:off x="7872413" y="3770313"/>
            <a:ext cx="9128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ATC</a:t>
            </a:r>
          </a:p>
        </p:txBody>
      </p:sp>
      <p:sp>
        <p:nvSpPr>
          <p:cNvPr id="334867" name="Rectangle 19"/>
          <p:cNvSpPr>
            <a:spLocks noChangeArrowheads="1"/>
          </p:cNvSpPr>
          <p:nvPr/>
        </p:nvSpPr>
        <p:spPr bwMode="auto">
          <a:xfrm>
            <a:off x="2160588" y="998538"/>
            <a:ext cx="417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P</a:t>
            </a:r>
          </a:p>
        </p:txBody>
      </p:sp>
      <p:sp>
        <p:nvSpPr>
          <p:cNvPr id="334868" name="Rectangle 20"/>
          <p:cNvSpPr>
            <a:spLocks noChangeArrowheads="1"/>
          </p:cNvSpPr>
          <p:nvPr/>
        </p:nvSpPr>
        <p:spPr bwMode="auto">
          <a:xfrm rot="16200000">
            <a:off x="573088" y="33416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Price and Costs</a:t>
            </a:r>
          </a:p>
        </p:txBody>
      </p:sp>
      <p:sp>
        <p:nvSpPr>
          <p:cNvPr id="334869" name="Freeform 21"/>
          <p:cNvSpPr>
            <a:spLocks/>
          </p:cNvSpPr>
          <p:nvPr/>
        </p:nvSpPr>
        <p:spPr bwMode="auto">
          <a:xfrm>
            <a:off x="2903538" y="4252913"/>
            <a:ext cx="4456112" cy="557212"/>
          </a:xfrm>
          <a:custGeom>
            <a:avLst/>
            <a:gdLst>
              <a:gd name="T0" fmla="*/ 0 w 2807"/>
              <a:gd name="T1" fmla="*/ 0 h 351"/>
              <a:gd name="T2" fmla="*/ 341 w 2807"/>
              <a:gd name="T3" fmla="*/ 145 h 351"/>
              <a:gd name="T4" fmla="*/ 690 w 2807"/>
              <a:gd name="T5" fmla="*/ 252 h 351"/>
              <a:gd name="T6" fmla="*/ 1042 w 2807"/>
              <a:gd name="T7" fmla="*/ 320 h 351"/>
              <a:gd name="T8" fmla="*/ 1398 w 2807"/>
              <a:gd name="T9" fmla="*/ 349 h 351"/>
              <a:gd name="T10" fmla="*/ 1487 w 2807"/>
              <a:gd name="T11" fmla="*/ 350 h 351"/>
              <a:gd name="T12" fmla="*/ 1576 w 2807"/>
              <a:gd name="T13" fmla="*/ 348 h 351"/>
              <a:gd name="T14" fmla="*/ 1754 w 2807"/>
              <a:gd name="T15" fmla="*/ 339 h 351"/>
              <a:gd name="T16" fmla="*/ 2109 w 2807"/>
              <a:gd name="T17" fmla="*/ 289 h 351"/>
              <a:gd name="T18" fmla="*/ 2460 w 2807"/>
              <a:gd name="T19" fmla="*/ 200 h 351"/>
              <a:gd name="T20" fmla="*/ 2806 w 2807"/>
              <a:gd name="T21" fmla="*/ 7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7" h="351">
                <a:moveTo>
                  <a:pt x="0" y="0"/>
                </a:moveTo>
                <a:lnTo>
                  <a:pt x="341" y="145"/>
                </a:lnTo>
                <a:lnTo>
                  <a:pt x="690" y="252"/>
                </a:lnTo>
                <a:lnTo>
                  <a:pt x="1042" y="320"/>
                </a:lnTo>
                <a:lnTo>
                  <a:pt x="1398" y="349"/>
                </a:lnTo>
                <a:lnTo>
                  <a:pt x="1487" y="350"/>
                </a:lnTo>
                <a:lnTo>
                  <a:pt x="1576" y="348"/>
                </a:lnTo>
                <a:lnTo>
                  <a:pt x="1754" y="339"/>
                </a:lnTo>
                <a:lnTo>
                  <a:pt x="2109" y="289"/>
                </a:lnTo>
                <a:lnTo>
                  <a:pt x="2460" y="200"/>
                </a:lnTo>
                <a:lnTo>
                  <a:pt x="2806" y="71"/>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870" name="Freeform 22"/>
          <p:cNvSpPr>
            <a:spLocks/>
          </p:cNvSpPr>
          <p:nvPr/>
        </p:nvSpPr>
        <p:spPr bwMode="auto">
          <a:xfrm>
            <a:off x="2773363" y="2779713"/>
            <a:ext cx="4994275" cy="1401762"/>
          </a:xfrm>
          <a:custGeom>
            <a:avLst/>
            <a:gdLst>
              <a:gd name="T0" fmla="*/ 0 w 3146"/>
              <a:gd name="T1" fmla="*/ 0 h 883"/>
              <a:gd name="T2" fmla="*/ 169 w 3146"/>
              <a:gd name="T3" fmla="*/ 125 h 883"/>
              <a:gd name="T4" fmla="*/ 344 w 3146"/>
              <a:gd name="T5" fmla="*/ 242 h 883"/>
              <a:gd name="T6" fmla="*/ 523 w 3146"/>
              <a:gd name="T7" fmla="*/ 348 h 883"/>
              <a:gd name="T8" fmla="*/ 708 w 3146"/>
              <a:gd name="T9" fmla="*/ 446 h 883"/>
              <a:gd name="T10" fmla="*/ 1089 w 3146"/>
              <a:gd name="T11" fmla="*/ 612 h 883"/>
              <a:gd name="T12" fmla="*/ 1485 w 3146"/>
              <a:gd name="T13" fmla="*/ 739 h 883"/>
              <a:gd name="T14" fmla="*/ 1890 w 3146"/>
              <a:gd name="T15" fmla="*/ 826 h 883"/>
              <a:gd name="T16" fmla="*/ 2305 w 3146"/>
              <a:gd name="T17" fmla="*/ 874 h 883"/>
              <a:gd name="T18" fmla="*/ 2514 w 3146"/>
              <a:gd name="T19" fmla="*/ 881 h 883"/>
              <a:gd name="T20" fmla="*/ 2618 w 3146"/>
              <a:gd name="T21" fmla="*/ 882 h 883"/>
              <a:gd name="T22" fmla="*/ 2723 w 3146"/>
              <a:gd name="T23" fmla="*/ 879 h 883"/>
              <a:gd name="T24" fmla="*/ 3145 w 3146"/>
              <a:gd name="T25" fmla="*/ 84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6" h="883">
                <a:moveTo>
                  <a:pt x="0" y="0"/>
                </a:moveTo>
                <a:lnTo>
                  <a:pt x="169" y="125"/>
                </a:lnTo>
                <a:lnTo>
                  <a:pt x="344" y="242"/>
                </a:lnTo>
                <a:lnTo>
                  <a:pt x="523" y="348"/>
                </a:lnTo>
                <a:lnTo>
                  <a:pt x="708" y="446"/>
                </a:lnTo>
                <a:lnTo>
                  <a:pt x="1089" y="612"/>
                </a:lnTo>
                <a:lnTo>
                  <a:pt x="1485" y="739"/>
                </a:lnTo>
                <a:lnTo>
                  <a:pt x="1890" y="826"/>
                </a:lnTo>
                <a:lnTo>
                  <a:pt x="2305" y="874"/>
                </a:lnTo>
                <a:lnTo>
                  <a:pt x="2514" y="881"/>
                </a:lnTo>
                <a:lnTo>
                  <a:pt x="2618" y="882"/>
                </a:lnTo>
                <a:lnTo>
                  <a:pt x="2723" y="879"/>
                </a:lnTo>
                <a:lnTo>
                  <a:pt x="3145" y="842"/>
                </a:lnTo>
              </a:path>
            </a:pathLst>
          </a:custGeom>
          <a:noFill/>
          <a:ln w="762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871" name="Rectangle 23"/>
          <p:cNvSpPr>
            <a:spLocks noChangeArrowheads="1"/>
          </p:cNvSpPr>
          <p:nvPr/>
        </p:nvSpPr>
        <p:spPr bwMode="auto">
          <a:xfrm>
            <a:off x="3965575" y="1319213"/>
            <a:ext cx="1693863"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800" b="1" i="1">
                <a:solidFill>
                  <a:srgbClr val="000099"/>
                </a:solidFill>
              </a:rPr>
              <a:t>MR = MC</a:t>
            </a:r>
          </a:p>
        </p:txBody>
      </p:sp>
      <p:sp>
        <p:nvSpPr>
          <p:cNvPr id="334872" name="Line 24"/>
          <p:cNvSpPr>
            <a:spLocks noChangeShapeType="1"/>
          </p:cNvSpPr>
          <p:nvPr/>
        </p:nvSpPr>
        <p:spPr bwMode="auto">
          <a:xfrm flipH="1">
            <a:off x="4806950" y="1851025"/>
            <a:ext cx="0" cy="9683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3" name="Oval 25"/>
          <p:cNvSpPr>
            <a:spLocks noChangeArrowheads="1"/>
          </p:cNvSpPr>
          <p:nvPr/>
        </p:nvSpPr>
        <p:spPr bwMode="auto">
          <a:xfrm>
            <a:off x="6618288" y="4483100"/>
            <a:ext cx="231775" cy="231775"/>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4" name="Oval 26"/>
          <p:cNvSpPr>
            <a:spLocks noChangeArrowheads="1"/>
          </p:cNvSpPr>
          <p:nvPr/>
        </p:nvSpPr>
        <p:spPr bwMode="auto">
          <a:xfrm>
            <a:off x="6002338" y="4008438"/>
            <a:ext cx="231775" cy="231775"/>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5" name="Oval 27"/>
          <p:cNvSpPr>
            <a:spLocks noChangeArrowheads="1"/>
          </p:cNvSpPr>
          <p:nvPr/>
        </p:nvSpPr>
        <p:spPr bwMode="auto">
          <a:xfrm>
            <a:off x="4686300" y="2897188"/>
            <a:ext cx="231775" cy="231775"/>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6" name="Rectangle 28"/>
          <p:cNvSpPr>
            <a:spLocks noChangeArrowheads="1"/>
          </p:cNvSpPr>
          <p:nvPr/>
        </p:nvSpPr>
        <p:spPr bwMode="auto">
          <a:xfrm>
            <a:off x="5387975" y="2068513"/>
            <a:ext cx="306863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800" b="1" i="1">
                <a:solidFill>
                  <a:srgbClr val="000099"/>
                </a:solidFill>
              </a:rPr>
              <a:t>Fair-Return Price</a:t>
            </a:r>
          </a:p>
        </p:txBody>
      </p:sp>
      <p:sp>
        <p:nvSpPr>
          <p:cNvPr id="334877" name="Rectangle 29"/>
          <p:cNvSpPr>
            <a:spLocks noChangeArrowheads="1"/>
          </p:cNvSpPr>
          <p:nvPr/>
        </p:nvSpPr>
        <p:spPr bwMode="auto">
          <a:xfrm>
            <a:off x="5945188" y="2995613"/>
            <a:ext cx="32051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800" b="1" i="1">
                <a:solidFill>
                  <a:srgbClr val="000099"/>
                </a:solidFill>
              </a:rPr>
              <a:t>Socially-Optimum</a:t>
            </a:r>
          </a:p>
          <a:p>
            <a:pPr algn="ctr" eaLnBrk="0" hangingPunct="0"/>
            <a:r>
              <a:rPr lang="en-US" altLang="en-US" sz="2800" b="1" i="1">
                <a:solidFill>
                  <a:srgbClr val="000099"/>
                </a:solidFill>
              </a:rPr>
              <a:t>Price</a:t>
            </a:r>
          </a:p>
        </p:txBody>
      </p:sp>
      <p:sp>
        <p:nvSpPr>
          <p:cNvPr id="334878" name="Line 30"/>
          <p:cNvSpPr>
            <a:spLocks noChangeShapeType="1"/>
          </p:cNvSpPr>
          <p:nvPr/>
        </p:nvSpPr>
        <p:spPr bwMode="auto">
          <a:xfrm>
            <a:off x="5813425" y="2547938"/>
            <a:ext cx="274638" cy="1384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79" name="Line 31"/>
          <p:cNvSpPr>
            <a:spLocks noChangeShapeType="1"/>
          </p:cNvSpPr>
          <p:nvPr/>
        </p:nvSpPr>
        <p:spPr bwMode="auto">
          <a:xfrm flipH="1">
            <a:off x="6832600" y="3879850"/>
            <a:ext cx="430213" cy="547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4880" name="Text Box 32"/>
          <p:cNvSpPr txBox="1">
            <a:spLocks noChangeArrowheads="1"/>
          </p:cNvSpPr>
          <p:nvPr/>
        </p:nvSpPr>
        <p:spPr bwMode="auto">
          <a:xfrm>
            <a:off x="4500563" y="6070600"/>
            <a:ext cx="60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Q</a:t>
            </a:r>
            <a:r>
              <a:rPr lang="en-US" altLang="en-US" sz="2400" b="1" baseline="-25000"/>
              <a:t>m</a:t>
            </a:r>
          </a:p>
        </p:txBody>
      </p:sp>
      <p:sp>
        <p:nvSpPr>
          <p:cNvPr id="334881" name="Text Box 33"/>
          <p:cNvSpPr txBox="1">
            <a:spLocks noChangeArrowheads="1"/>
          </p:cNvSpPr>
          <p:nvPr/>
        </p:nvSpPr>
        <p:spPr bwMode="auto">
          <a:xfrm>
            <a:off x="5878513" y="6070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Q</a:t>
            </a:r>
            <a:r>
              <a:rPr lang="en-US" altLang="en-US" sz="2400" b="1" baseline="-25000"/>
              <a:t>f</a:t>
            </a:r>
          </a:p>
        </p:txBody>
      </p:sp>
      <p:sp>
        <p:nvSpPr>
          <p:cNvPr id="334882" name="Text Box 34"/>
          <p:cNvSpPr txBox="1">
            <a:spLocks noChangeArrowheads="1"/>
          </p:cNvSpPr>
          <p:nvPr/>
        </p:nvSpPr>
        <p:spPr bwMode="auto">
          <a:xfrm>
            <a:off x="6505575" y="6070600"/>
            <a:ext cx="500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Q</a:t>
            </a:r>
            <a:r>
              <a:rPr lang="en-US" altLang="en-US" sz="2400" b="1" baseline="-25000"/>
              <a:t>r</a:t>
            </a:r>
          </a:p>
        </p:txBody>
      </p:sp>
      <p:sp>
        <p:nvSpPr>
          <p:cNvPr id="334883" name="Text Box 35"/>
          <p:cNvSpPr txBox="1">
            <a:spLocks noChangeArrowheads="1"/>
          </p:cNvSpPr>
          <p:nvPr/>
        </p:nvSpPr>
        <p:spPr bwMode="auto">
          <a:xfrm>
            <a:off x="3629025" y="714375"/>
            <a:ext cx="50958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4000" b="1" i="1">
                <a:solidFill>
                  <a:srgbClr val="CC0000"/>
                </a:solidFill>
                <a:latin typeface="Times New Roman" panose="02020603050405020304" pitchFamily="18" charset="0"/>
              </a:rPr>
              <a:t>Dilemma of Regulation</a:t>
            </a:r>
          </a:p>
          <a:p>
            <a:pPr algn="r"/>
            <a:r>
              <a:rPr lang="en-US" altLang="en-US" sz="4000" b="1" i="1">
                <a:solidFill>
                  <a:srgbClr val="CC0000"/>
                </a:solidFill>
                <a:latin typeface="Times New Roman" panose="02020603050405020304" pitchFamily="18" charset="0"/>
              </a:rPr>
              <a:t>Which Price?</a:t>
            </a:r>
          </a:p>
        </p:txBody>
      </p:sp>
      <p:sp>
        <p:nvSpPr>
          <p:cNvPr id="334884" name="Text Box 36"/>
          <p:cNvSpPr txBox="1">
            <a:spLocks noChangeArrowheads="1"/>
          </p:cNvSpPr>
          <p:nvPr/>
        </p:nvSpPr>
        <p:spPr bwMode="auto">
          <a:xfrm>
            <a:off x="2122488" y="2801938"/>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P</a:t>
            </a:r>
            <a:r>
              <a:rPr lang="en-US" altLang="en-US" sz="2400" b="1" baseline="-25000"/>
              <a:t>m</a:t>
            </a:r>
          </a:p>
        </p:txBody>
      </p:sp>
      <p:sp>
        <p:nvSpPr>
          <p:cNvPr id="334885" name="Text Box 37"/>
          <p:cNvSpPr txBox="1">
            <a:spLocks noChangeArrowheads="1"/>
          </p:cNvSpPr>
          <p:nvPr/>
        </p:nvSpPr>
        <p:spPr bwMode="auto">
          <a:xfrm>
            <a:off x="2122488" y="3919538"/>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P</a:t>
            </a:r>
            <a:r>
              <a:rPr lang="en-US" altLang="en-US" sz="2400" b="1" baseline="-25000"/>
              <a:t>f</a:t>
            </a:r>
          </a:p>
        </p:txBody>
      </p:sp>
      <p:sp>
        <p:nvSpPr>
          <p:cNvPr id="334886" name="Text Box 38"/>
          <p:cNvSpPr txBox="1">
            <a:spLocks noChangeArrowheads="1"/>
          </p:cNvSpPr>
          <p:nvPr/>
        </p:nvSpPr>
        <p:spPr bwMode="auto">
          <a:xfrm>
            <a:off x="2122488" y="4389438"/>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P</a:t>
            </a:r>
            <a:r>
              <a:rPr lang="en-US" altLang="en-US" sz="2400" b="1" baseline="-25000"/>
              <a:t>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4883"/>
                                        </p:tgtEl>
                                        <p:attrNameLst>
                                          <p:attrName>style.visibility</p:attrName>
                                        </p:attrNameLst>
                                      </p:cBhvr>
                                      <p:to>
                                        <p:strVal val="visible"/>
                                      </p:to>
                                    </p:set>
                                    <p:animEffect transition="in" filter="wipe(left)">
                                      <p:cBhvr>
                                        <p:cTn id="7" dur="500"/>
                                        <p:tgtEl>
                                          <p:spTgt spid="334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83" grpId="0"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9" name="Picture 5" descr="image" title="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617220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descr="Steve Jobs"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733800"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475" name="Picture 3" descr="Homeless Vietnam Veteran"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57200"/>
            <a:ext cx="4572000" cy="4551363"/>
          </a:xfrm>
          <a:prstGeom prst="rect">
            <a:avLst/>
          </a:prstGeom>
          <a:noFill/>
          <a:extLst>
            <a:ext uri="{909E8E84-426E-40DD-AFC4-6F175D3DCCD1}">
              <a14:hiddenFill xmlns:a14="http://schemas.microsoft.com/office/drawing/2010/main">
                <a:solidFill>
                  <a:srgbClr val="FFFFFF"/>
                </a:solidFill>
              </a14:hiddenFill>
            </a:ext>
          </a:extLst>
        </p:spPr>
      </p:pic>
      <p:pic>
        <p:nvPicPr>
          <p:cNvPr id="361476" name="Picture 4" descr="050407parishilton200"/>
          <p:cNvPicPr>
            <a:picLocks noGrp="1" noChangeAspect="1" noChangeArrowheads="1"/>
          </p:cNvPicPr>
          <p:nvPr>
            <p:ph/>
          </p:nvPr>
        </p:nvPicPr>
        <p:blipFill>
          <a:blip r:embed="rId4">
            <a:extLst>
              <a:ext uri="{28A0092B-C50C-407E-A947-70E740481C1C}">
                <a14:useLocalDpi xmlns:a14="http://schemas.microsoft.com/office/drawing/2010/main" val="0"/>
              </a:ext>
            </a:extLst>
          </a:blip>
          <a:srcRect l="47144"/>
          <a:stretch>
            <a:fillRect/>
          </a:stretch>
        </p:blipFill>
        <p:spPr>
          <a:xfrm>
            <a:off x="-304800" y="0"/>
            <a:ext cx="2309813"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1477" name="Rectangle 5"/>
          <p:cNvSpPr>
            <a:spLocks noChangeArrowheads="1"/>
          </p:cNvSpPr>
          <p:nvPr/>
        </p:nvSpPr>
        <p:spPr bwMode="auto">
          <a:xfrm>
            <a:off x="457200" y="51054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a:t>Poverty and Inequality</a:t>
            </a:r>
          </a:p>
        </p:txBody>
      </p:sp>
      <p:sp>
        <p:nvSpPr>
          <p:cNvPr id="2" name="Rectangle 1"/>
          <p:cNvSpPr/>
          <p:nvPr/>
        </p:nvSpPr>
        <p:spPr>
          <a:xfrm>
            <a:off x="4165478" y="3244334"/>
            <a:ext cx="813043" cy="369332"/>
          </a:xfrm>
          <a:prstGeom prst="rect">
            <a:avLst/>
          </a:prstGeom>
        </p:spPr>
        <p:txBody>
          <a:bodyPr wrap="none">
            <a:spAutoFit/>
          </a:bodyPr>
          <a:lstStyle/>
          <a:p>
            <a:r>
              <a:rPr lang="en-US" dirty="0" smtClean="0"/>
              <a:t>image</a:t>
            </a:r>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ltLang="en-US" sz="4000"/>
              <a:t/>
            </a:r>
            <a:br>
              <a:rPr lang="en-US" altLang="en-US" sz="4000"/>
            </a:br>
            <a:endParaRPr lang="en-US" altLang="en-US" sz="4000">
              <a:solidFill>
                <a:srgbClr val="FF3300"/>
              </a:solidFill>
            </a:endParaRPr>
          </a:p>
        </p:txBody>
      </p:sp>
      <p:sp>
        <p:nvSpPr>
          <p:cNvPr id="377859" name="Rectangle 3"/>
          <p:cNvSpPr>
            <a:spLocks noGrp="1" noChangeArrowheads="1"/>
          </p:cNvSpPr>
          <p:nvPr>
            <p:ph type="body" idx="1"/>
          </p:nvPr>
        </p:nvSpPr>
        <p:spPr>
          <a:xfrm>
            <a:off x="304800" y="304800"/>
            <a:ext cx="8382000" cy="5821363"/>
          </a:xfrm>
        </p:spPr>
        <p:txBody>
          <a:bodyPr/>
          <a:lstStyle/>
          <a:p>
            <a:pPr>
              <a:buFontTx/>
              <a:buNone/>
            </a:pPr>
            <a:r>
              <a:rPr lang="en-US" altLang="en-US" sz="4000" dirty="0"/>
              <a:t>Progressive tax rates, universal healthcare, and social programs  =</a:t>
            </a:r>
          </a:p>
          <a:p>
            <a:pPr>
              <a:buFontTx/>
              <a:buNone/>
            </a:pPr>
            <a:endParaRPr lang="en-US" altLang="en-US" sz="4000" dirty="0"/>
          </a:p>
          <a:p>
            <a:pPr>
              <a:buFontTx/>
              <a:buNone/>
            </a:pPr>
            <a:r>
              <a:rPr lang="en-US" altLang="en-US" sz="4000" dirty="0">
                <a:solidFill>
                  <a:srgbClr val="C00000"/>
                </a:solidFill>
              </a:rPr>
              <a:t>SOCIALISM?!?!?</a:t>
            </a:r>
          </a:p>
          <a:p>
            <a:pPr>
              <a:buFontTx/>
              <a:buNone/>
            </a:pPr>
            <a:endParaRPr lang="en-US" altLang="en-US" sz="4000" dirty="0">
              <a:solidFill>
                <a:srgbClr val="FF3300"/>
              </a:solidFill>
            </a:endParaRPr>
          </a:p>
          <a:p>
            <a:pPr>
              <a:buFontTx/>
              <a:buNone/>
            </a:pPr>
            <a:r>
              <a:rPr lang="en-US" altLang="en-US" sz="4000" dirty="0">
                <a:solidFill>
                  <a:srgbClr val="FF3300"/>
                </a:solidFill>
              </a:rPr>
              <a:t>					</a:t>
            </a:r>
            <a:r>
              <a:rPr lang="en-US" altLang="en-US" sz="4000" dirty="0"/>
              <a:t>-or-</a:t>
            </a:r>
          </a:p>
          <a:p>
            <a:pPr>
              <a:buFontTx/>
              <a:buNone/>
            </a:pPr>
            <a:endParaRPr lang="en-US" altLang="en-US" sz="4000" dirty="0"/>
          </a:p>
          <a:p>
            <a:pPr>
              <a:buFontTx/>
              <a:buNone/>
            </a:pPr>
            <a:r>
              <a:rPr lang="en-US" altLang="en-US" sz="4000" dirty="0">
                <a:solidFill>
                  <a:schemeClr val="accent2"/>
                </a:solidFill>
              </a:rPr>
              <a:t>A Level Playing Field</a:t>
            </a:r>
          </a:p>
          <a:p>
            <a:pPr>
              <a:buFontTx/>
              <a:buNone/>
            </a:pPr>
            <a:endParaRPr lang="en-US" altLang="en-US" sz="4000" dirty="0">
              <a:solidFill>
                <a:schemeClr val="accent2"/>
              </a:solidFill>
            </a:endParaRPr>
          </a:p>
          <a:p>
            <a:pPr>
              <a:buFontTx/>
              <a:buNone/>
            </a:pPr>
            <a:endParaRPr lang="en-US" altLang="en-US" sz="6000" dirty="0">
              <a:solidFill>
                <a:srgbClr val="FF3300"/>
              </a:solidFil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ltLang="en-US"/>
              <a:t>The Facts:  Poverty</a:t>
            </a:r>
          </a:p>
        </p:txBody>
      </p:sp>
      <p:sp>
        <p:nvSpPr>
          <p:cNvPr id="293891" name="Rectangle 3"/>
          <p:cNvSpPr>
            <a:spLocks noGrp="1" noChangeArrowheads="1"/>
          </p:cNvSpPr>
          <p:nvPr>
            <p:ph type="body" idx="1"/>
          </p:nvPr>
        </p:nvSpPr>
        <p:spPr/>
        <p:txBody>
          <a:bodyPr/>
          <a:lstStyle/>
          <a:p>
            <a:r>
              <a:rPr lang="en-US" altLang="en-US"/>
              <a:t>President Johnson declared a “War on Poverty” in 1964.</a:t>
            </a:r>
          </a:p>
          <a:p>
            <a:r>
              <a:rPr lang="en-US" altLang="en-US"/>
              <a:t>Yet by 1983, the poverty rate was back to what it had been in the 1960s. </a:t>
            </a: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ltLang="en-US"/>
              <a:t>Microeconomics of Poverty</a:t>
            </a:r>
          </a:p>
        </p:txBody>
      </p:sp>
      <p:sp>
        <p:nvSpPr>
          <p:cNvPr id="295939" name="Rectangle 3"/>
          <p:cNvSpPr>
            <a:spLocks noGrp="1" noChangeArrowheads="1"/>
          </p:cNvSpPr>
          <p:nvPr>
            <p:ph type="body" idx="1"/>
          </p:nvPr>
        </p:nvSpPr>
        <p:spPr/>
        <p:txBody>
          <a:bodyPr/>
          <a:lstStyle/>
          <a:p>
            <a:r>
              <a:rPr lang="en-US" altLang="en-US">
                <a:solidFill>
                  <a:srgbClr val="365B98"/>
                </a:solidFill>
              </a:rPr>
              <a:t>Absolute versus Relative Poverty</a:t>
            </a:r>
            <a:endParaRPr lang="en-US" altLang="en-US"/>
          </a:p>
          <a:p>
            <a:pPr lvl="1"/>
            <a:r>
              <a:rPr lang="en-US" altLang="en-US"/>
              <a:t>Two concepts of poverty:</a:t>
            </a:r>
          </a:p>
          <a:p>
            <a:pPr lvl="2"/>
            <a:r>
              <a:rPr lang="en-US" altLang="en-US"/>
              <a:t>Absolute poverty defined in terms of a minimum standard of living</a:t>
            </a:r>
          </a:p>
          <a:p>
            <a:pPr lvl="3"/>
            <a:r>
              <a:rPr lang="en-US" altLang="en-US"/>
              <a:t>$1 a day</a:t>
            </a:r>
          </a:p>
          <a:p>
            <a:pPr lvl="3"/>
            <a:r>
              <a:rPr lang="en-US" altLang="en-US"/>
              <a:t>$10,000 in U.S. per annum</a:t>
            </a:r>
          </a:p>
          <a:p>
            <a:pPr lvl="3"/>
            <a:endParaRPr lang="en-US" altLang="en-US"/>
          </a:p>
          <a:p>
            <a:pPr lvl="2"/>
            <a:r>
              <a:rPr lang="en-US" altLang="en-US"/>
              <a:t>Relative poverty defined in terms of average income</a:t>
            </a:r>
          </a:p>
          <a:p>
            <a:pPr lvl="2"/>
            <a:r>
              <a:rPr lang="en-US" altLang="en-US"/>
              <a:t>Below 50% of population</a:t>
            </a: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ltLang="en-US"/>
              <a:t>The Facts:  Inequality</a:t>
            </a:r>
          </a:p>
        </p:txBody>
      </p:sp>
      <p:sp>
        <p:nvSpPr>
          <p:cNvPr id="296963" name="Rectangle 3"/>
          <p:cNvSpPr>
            <a:spLocks noGrp="1" noChangeArrowheads="1"/>
          </p:cNvSpPr>
          <p:nvPr>
            <p:ph type="body" idx="1"/>
          </p:nvPr>
        </p:nvSpPr>
        <p:spPr/>
        <p:txBody>
          <a:bodyPr/>
          <a:lstStyle/>
          <a:p>
            <a:r>
              <a:rPr lang="en-US" altLang="en-US"/>
              <a:t>A market system such as the United States generates considerable inequality in the distribution of personal incomes.</a:t>
            </a:r>
          </a:p>
          <a:p>
            <a:r>
              <a:rPr lang="en-US" altLang="en-US"/>
              <a:t>The poorest 20 percent of Americans earn only about 5 percent of personal incomes.</a:t>
            </a: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image" title="image"/>
          <p:cNvGrpSpPr/>
          <p:nvPr/>
        </p:nvGrpSpPr>
        <p:grpSpPr>
          <a:xfrm>
            <a:off x="785813" y="1547813"/>
            <a:ext cx="7970837" cy="5037137"/>
            <a:chOff x="785813" y="1547813"/>
            <a:chExt cx="7970837" cy="5037137"/>
          </a:xfrm>
        </p:grpSpPr>
        <p:sp>
          <p:nvSpPr>
            <p:cNvPr id="300034" name="Rectangle 2"/>
            <p:cNvSpPr>
              <a:spLocks noChangeArrowheads="1"/>
            </p:cNvSpPr>
            <p:nvPr/>
          </p:nvSpPr>
          <p:spPr bwMode="auto">
            <a:xfrm>
              <a:off x="787400" y="1547813"/>
              <a:ext cx="7680325" cy="5037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35" name="Line 3"/>
            <p:cNvSpPr>
              <a:spLocks noChangeShapeType="1"/>
            </p:cNvSpPr>
            <p:nvPr/>
          </p:nvSpPr>
          <p:spPr bwMode="auto">
            <a:xfrm>
              <a:off x="846455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36" name="Line 4"/>
            <p:cNvSpPr>
              <a:spLocks noChangeShapeType="1"/>
            </p:cNvSpPr>
            <p:nvPr/>
          </p:nvSpPr>
          <p:spPr bwMode="auto">
            <a:xfrm>
              <a:off x="785813" y="6438900"/>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37" name="Line 5"/>
            <p:cNvSpPr>
              <a:spLocks noChangeShapeType="1"/>
            </p:cNvSpPr>
            <p:nvPr/>
          </p:nvSpPr>
          <p:spPr bwMode="auto">
            <a:xfrm>
              <a:off x="785813" y="629443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38" name="Line 6"/>
            <p:cNvSpPr>
              <a:spLocks noChangeShapeType="1"/>
            </p:cNvSpPr>
            <p:nvPr/>
          </p:nvSpPr>
          <p:spPr bwMode="auto">
            <a:xfrm>
              <a:off x="785813" y="6003925"/>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39" name="Line 7"/>
            <p:cNvSpPr>
              <a:spLocks noChangeShapeType="1"/>
            </p:cNvSpPr>
            <p:nvPr/>
          </p:nvSpPr>
          <p:spPr bwMode="auto">
            <a:xfrm>
              <a:off x="785813" y="5857875"/>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0" name="Line 8"/>
            <p:cNvSpPr>
              <a:spLocks noChangeShapeType="1"/>
            </p:cNvSpPr>
            <p:nvPr/>
          </p:nvSpPr>
          <p:spPr bwMode="auto">
            <a:xfrm>
              <a:off x="785813" y="5713413"/>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1" name="Line 9"/>
            <p:cNvSpPr>
              <a:spLocks noChangeShapeType="1"/>
            </p:cNvSpPr>
            <p:nvPr/>
          </p:nvSpPr>
          <p:spPr bwMode="auto">
            <a:xfrm>
              <a:off x="785813" y="5567363"/>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2" name="Line 10"/>
            <p:cNvSpPr>
              <a:spLocks noChangeShapeType="1"/>
            </p:cNvSpPr>
            <p:nvPr/>
          </p:nvSpPr>
          <p:spPr bwMode="auto">
            <a:xfrm>
              <a:off x="785813" y="5422900"/>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3" name="Line 11"/>
            <p:cNvSpPr>
              <a:spLocks noChangeShapeType="1"/>
            </p:cNvSpPr>
            <p:nvPr/>
          </p:nvSpPr>
          <p:spPr bwMode="auto">
            <a:xfrm>
              <a:off x="785813" y="5276850"/>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4" name="Line 12"/>
            <p:cNvSpPr>
              <a:spLocks noChangeShapeType="1"/>
            </p:cNvSpPr>
            <p:nvPr/>
          </p:nvSpPr>
          <p:spPr bwMode="auto">
            <a:xfrm>
              <a:off x="785813" y="513238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5" name="Line 13"/>
            <p:cNvSpPr>
              <a:spLocks noChangeShapeType="1"/>
            </p:cNvSpPr>
            <p:nvPr/>
          </p:nvSpPr>
          <p:spPr bwMode="auto">
            <a:xfrm>
              <a:off x="785813" y="498633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6" name="Line 14"/>
            <p:cNvSpPr>
              <a:spLocks noChangeShapeType="1"/>
            </p:cNvSpPr>
            <p:nvPr/>
          </p:nvSpPr>
          <p:spPr bwMode="auto">
            <a:xfrm>
              <a:off x="785813" y="484028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7" name="Line 15"/>
            <p:cNvSpPr>
              <a:spLocks noChangeShapeType="1"/>
            </p:cNvSpPr>
            <p:nvPr/>
          </p:nvSpPr>
          <p:spPr bwMode="auto">
            <a:xfrm>
              <a:off x="785813" y="4695825"/>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8" name="Line 16"/>
            <p:cNvSpPr>
              <a:spLocks noChangeShapeType="1"/>
            </p:cNvSpPr>
            <p:nvPr/>
          </p:nvSpPr>
          <p:spPr bwMode="auto">
            <a:xfrm>
              <a:off x="785813" y="4549775"/>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49" name="Line 17"/>
            <p:cNvSpPr>
              <a:spLocks noChangeShapeType="1"/>
            </p:cNvSpPr>
            <p:nvPr/>
          </p:nvSpPr>
          <p:spPr bwMode="auto">
            <a:xfrm>
              <a:off x="785813" y="4405313"/>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0" name="Line 18"/>
            <p:cNvSpPr>
              <a:spLocks noChangeShapeType="1"/>
            </p:cNvSpPr>
            <p:nvPr/>
          </p:nvSpPr>
          <p:spPr bwMode="auto">
            <a:xfrm>
              <a:off x="785813" y="4259263"/>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1" name="Line 19"/>
            <p:cNvSpPr>
              <a:spLocks noChangeShapeType="1"/>
            </p:cNvSpPr>
            <p:nvPr/>
          </p:nvSpPr>
          <p:spPr bwMode="auto">
            <a:xfrm>
              <a:off x="785813" y="4114800"/>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2" name="Line 20"/>
            <p:cNvSpPr>
              <a:spLocks noChangeShapeType="1"/>
            </p:cNvSpPr>
            <p:nvPr/>
          </p:nvSpPr>
          <p:spPr bwMode="auto">
            <a:xfrm>
              <a:off x="785813" y="3968750"/>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3" name="Line 21"/>
            <p:cNvSpPr>
              <a:spLocks noChangeShapeType="1"/>
            </p:cNvSpPr>
            <p:nvPr/>
          </p:nvSpPr>
          <p:spPr bwMode="auto">
            <a:xfrm>
              <a:off x="785813" y="382428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4" name="Line 22"/>
            <p:cNvSpPr>
              <a:spLocks noChangeShapeType="1"/>
            </p:cNvSpPr>
            <p:nvPr/>
          </p:nvSpPr>
          <p:spPr bwMode="auto">
            <a:xfrm>
              <a:off x="785813" y="367823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5" name="Line 23"/>
            <p:cNvSpPr>
              <a:spLocks noChangeShapeType="1"/>
            </p:cNvSpPr>
            <p:nvPr/>
          </p:nvSpPr>
          <p:spPr bwMode="auto">
            <a:xfrm>
              <a:off x="785813" y="3533775"/>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6" name="Line 24"/>
            <p:cNvSpPr>
              <a:spLocks noChangeShapeType="1"/>
            </p:cNvSpPr>
            <p:nvPr/>
          </p:nvSpPr>
          <p:spPr bwMode="auto">
            <a:xfrm>
              <a:off x="785813" y="3387725"/>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7" name="Line 25"/>
            <p:cNvSpPr>
              <a:spLocks noChangeShapeType="1"/>
            </p:cNvSpPr>
            <p:nvPr/>
          </p:nvSpPr>
          <p:spPr bwMode="auto">
            <a:xfrm>
              <a:off x="785813" y="3230563"/>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8" name="Line 26"/>
            <p:cNvSpPr>
              <a:spLocks noChangeShapeType="1"/>
            </p:cNvSpPr>
            <p:nvPr/>
          </p:nvSpPr>
          <p:spPr bwMode="auto">
            <a:xfrm>
              <a:off x="785813" y="3086100"/>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59" name="Line 27"/>
            <p:cNvSpPr>
              <a:spLocks noChangeShapeType="1"/>
            </p:cNvSpPr>
            <p:nvPr/>
          </p:nvSpPr>
          <p:spPr bwMode="auto">
            <a:xfrm>
              <a:off x="785813" y="2940050"/>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0" name="Line 28"/>
            <p:cNvSpPr>
              <a:spLocks noChangeShapeType="1"/>
            </p:cNvSpPr>
            <p:nvPr/>
          </p:nvSpPr>
          <p:spPr bwMode="auto">
            <a:xfrm>
              <a:off x="785813" y="279558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1" name="Line 29"/>
            <p:cNvSpPr>
              <a:spLocks noChangeShapeType="1"/>
            </p:cNvSpPr>
            <p:nvPr/>
          </p:nvSpPr>
          <p:spPr bwMode="auto">
            <a:xfrm>
              <a:off x="785813" y="264953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2" name="Line 30"/>
            <p:cNvSpPr>
              <a:spLocks noChangeShapeType="1"/>
            </p:cNvSpPr>
            <p:nvPr/>
          </p:nvSpPr>
          <p:spPr bwMode="auto">
            <a:xfrm>
              <a:off x="785813" y="2492375"/>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3" name="Line 31"/>
            <p:cNvSpPr>
              <a:spLocks noChangeShapeType="1"/>
            </p:cNvSpPr>
            <p:nvPr/>
          </p:nvSpPr>
          <p:spPr bwMode="auto">
            <a:xfrm>
              <a:off x="785813" y="2335213"/>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4" name="Line 32"/>
            <p:cNvSpPr>
              <a:spLocks noChangeShapeType="1"/>
            </p:cNvSpPr>
            <p:nvPr/>
          </p:nvSpPr>
          <p:spPr bwMode="auto">
            <a:xfrm>
              <a:off x="785813" y="2178050"/>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5" name="Line 33"/>
            <p:cNvSpPr>
              <a:spLocks noChangeShapeType="1"/>
            </p:cNvSpPr>
            <p:nvPr/>
          </p:nvSpPr>
          <p:spPr bwMode="auto">
            <a:xfrm>
              <a:off x="785813" y="2032000"/>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6" name="Line 34"/>
            <p:cNvSpPr>
              <a:spLocks noChangeShapeType="1"/>
            </p:cNvSpPr>
            <p:nvPr/>
          </p:nvSpPr>
          <p:spPr bwMode="auto">
            <a:xfrm>
              <a:off x="785813" y="186213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7" name="Line 35"/>
            <p:cNvSpPr>
              <a:spLocks noChangeShapeType="1"/>
            </p:cNvSpPr>
            <p:nvPr/>
          </p:nvSpPr>
          <p:spPr bwMode="auto">
            <a:xfrm>
              <a:off x="785813" y="1704975"/>
              <a:ext cx="7969250" cy="15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8" name="Line 36"/>
            <p:cNvSpPr>
              <a:spLocks noChangeShapeType="1"/>
            </p:cNvSpPr>
            <p:nvPr/>
          </p:nvSpPr>
          <p:spPr bwMode="auto">
            <a:xfrm>
              <a:off x="78581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69" name="Line 37"/>
            <p:cNvSpPr>
              <a:spLocks noChangeShapeType="1"/>
            </p:cNvSpPr>
            <p:nvPr/>
          </p:nvSpPr>
          <p:spPr bwMode="auto">
            <a:xfrm>
              <a:off x="93027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0" name="Line 38"/>
            <p:cNvSpPr>
              <a:spLocks noChangeShapeType="1"/>
            </p:cNvSpPr>
            <p:nvPr/>
          </p:nvSpPr>
          <p:spPr bwMode="auto">
            <a:xfrm>
              <a:off x="107632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1" name="Line 39"/>
            <p:cNvSpPr>
              <a:spLocks noChangeShapeType="1"/>
            </p:cNvSpPr>
            <p:nvPr/>
          </p:nvSpPr>
          <p:spPr bwMode="auto">
            <a:xfrm>
              <a:off x="122078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2" name="Line 40"/>
            <p:cNvSpPr>
              <a:spLocks noChangeShapeType="1"/>
            </p:cNvSpPr>
            <p:nvPr/>
          </p:nvSpPr>
          <p:spPr bwMode="auto">
            <a:xfrm>
              <a:off x="136683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3" name="Line 41"/>
            <p:cNvSpPr>
              <a:spLocks noChangeShapeType="1"/>
            </p:cNvSpPr>
            <p:nvPr/>
          </p:nvSpPr>
          <p:spPr bwMode="auto">
            <a:xfrm>
              <a:off x="151130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4" name="Line 42"/>
            <p:cNvSpPr>
              <a:spLocks noChangeShapeType="1"/>
            </p:cNvSpPr>
            <p:nvPr/>
          </p:nvSpPr>
          <p:spPr bwMode="auto">
            <a:xfrm>
              <a:off x="165735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5" name="Line 43"/>
            <p:cNvSpPr>
              <a:spLocks noChangeShapeType="1"/>
            </p:cNvSpPr>
            <p:nvPr/>
          </p:nvSpPr>
          <p:spPr bwMode="auto">
            <a:xfrm>
              <a:off x="180181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6" name="Line 44"/>
            <p:cNvSpPr>
              <a:spLocks noChangeShapeType="1"/>
            </p:cNvSpPr>
            <p:nvPr/>
          </p:nvSpPr>
          <p:spPr bwMode="auto">
            <a:xfrm>
              <a:off x="194627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7" name="Line 45"/>
            <p:cNvSpPr>
              <a:spLocks noChangeShapeType="1"/>
            </p:cNvSpPr>
            <p:nvPr/>
          </p:nvSpPr>
          <p:spPr bwMode="auto">
            <a:xfrm>
              <a:off x="209232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8" name="Line 46"/>
            <p:cNvSpPr>
              <a:spLocks noChangeShapeType="1"/>
            </p:cNvSpPr>
            <p:nvPr/>
          </p:nvSpPr>
          <p:spPr bwMode="auto">
            <a:xfrm>
              <a:off x="223678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79" name="Line 47"/>
            <p:cNvSpPr>
              <a:spLocks noChangeShapeType="1"/>
            </p:cNvSpPr>
            <p:nvPr/>
          </p:nvSpPr>
          <p:spPr bwMode="auto">
            <a:xfrm>
              <a:off x="238283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0" name="Line 48"/>
            <p:cNvSpPr>
              <a:spLocks noChangeShapeType="1"/>
            </p:cNvSpPr>
            <p:nvPr/>
          </p:nvSpPr>
          <p:spPr bwMode="auto">
            <a:xfrm>
              <a:off x="252730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1" name="Line 49"/>
            <p:cNvSpPr>
              <a:spLocks noChangeShapeType="1"/>
            </p:cNvSpPr>
            <p:nvPr/>
          </p:nvSpPr>
          <p:spPr bwMode="auto">
            <a:xfrm>
              <a:off x="267335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2" name="Line 50"/>
            <p:cNvSpPr>
              <a:spLocks noChangeShapeType="1"/>
            </p:cNvSpPr>
            <p:nvPr/>
          </p:nvSpPr>
          <p:spPr bwMode="auto">
            <a:xfrm>
              <a:off x="281781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3" name="Line 51"/>
            <p:cNvSpPr>
              <a:spLocks noChangeShapeType="1"/>
            </p:cNvSpPr>
            <p:nvPr/>
          </p:nvSpPr>
          <p:spPr bwMode="auto">
            <a:xfrm>
              <a:off x="296227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4" name="Line 52"/>
            <p:cNvSpPr>
              <a:spLocks noChangeShapeType="1"/>
            </p:cNvSpPr>
            <p:nvPr/>
          </p:nvSpPr>
          <p:spPr bwMode="auto">
            <a:xfrm>
              <a:off x="310832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5" name="Line 53"/>
            <p:cNvSpPr>
              <a:spLocks noChangeShapeType="1"/>
            </p:cNvSpPr>
            <p:nvPr/>
          </p:nvSpPr>
          <p:spPr bwMode="auto">
            <a:xfrm>
              <a:off x="325278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6" name="Line 54"/>
            <p:cNvSpPr>
              <a:spLocks noChangeShapeType="1"/>
            </p:cNvSpPr>
            <p:nvPr/>
          </p:nvSpPr>
          <p:spPr bwMode="auto">
            <a:xfrm>
              <a:off x="339883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7" name="Line 55"/>
            <p:cNvSpPr>
              <a:spLocks noChangeShapeType="1"/>
            </p:cNvSpPr>
            <p:nvPr/>
          </p:nvSpPr>
          <p:spPr bwMode="auto">
            <a:xfrm>
              <a:off x="354330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8" name="Line 56"/>
            <p:cNvSpPr>
              <a:spLocks noChangeShapeType="1"/>
            </p:cNvSpPr>
            <p:nvPr/>
          </p:nvSpPr>
          <p:spPr bwMode="auto">
            <a:xfrm>
              <a:off x="368935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89" name="Line 57"/>
            <p:cNvSpPr>
              <a:spLocks noChangeShapeType="1"/>
            </p:cNvSpPr>
            <p:nvPr/>
          </p:nvSpPr>
          <p:spPr bwMode="auto">
            <a:xfrm>
              <a:off x="383381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0" name="Line 58"/>
            <p:cNvSpPr>
              <a:spLocks noChangeShapeType="1"/>
            </p:cNvSpPr>
            <p:nvPr/>
          </p:nvSpPr>
          <p:spPr bwMode="auto">
            <a:xfrm>
              <a:off x="397827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1" name="Line 59"/>
            <p:cNvSpPr>
              <a:spLocks noChangeShapeType="1"/>
            </p:cNvSpPr>
            <p:nvPr/>
          </p:nvSpPr>
          <p:spPr bwMode="auto">
            <a:xfrm>
              <a:off x="412432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2" name="Line 60"/>
            <p:cNvSpPr>
              <a:spLocks noChangeShapeType="1"/>
            </p:cNvSpPr>
            <p:nvPr/>
          </p:nvSpPr>
          <p:spPr bwMode="auto">
            <a:xfrm>
              <a:off x="426878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3" name="Line 61"/>
            <p:cNvSpPr>
              <a:spLocks noChangeShapeType="1"/>
            </p:cNvSpPr>
            <p:nvPr/>
          </p:nvSpPr>
          <p:spPr bwMode="auto">
            <a:xfrm>
              <a:off x="441483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4" name="Line 62"/>
            <p:cNvSpPr>
              <a:spLocks noChangeShapeType="1"/>
            </p:cNvSpPr>
            <p:nvPr/>
          </p:nvSpPr>
          <p:spPr bwMode="auto">
            <a:xfrm>
              <a:off x="455930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5" name="Line 63"/>
            <p:cNvSpPr>
              <a:spLocks noChangeShapeType="1"/>
            </p:cNvSpPr>
            <p:nvPr/>
          </p:nvSpPr>
          <p:spPr bwMode="auto">
            <a:xfrm>
              <a:off x="470535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6" name="Line 64"/>
            <p:cNvSpPr>
              <a:spLocks noChangeShapeType="1"/>
            </p:cNvSpPr>
            <p:nvPr/>
          </p:nvSpPr>
          <p:spPr bwMode="auto">
            <a:xfrm>
              <a:off x="484981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7" name="Line 65"/>
            <p:cNvSpPr>
              <a:spLocks noChangeShapeType="1"/>
            </p:cNvSpPr>
            <p:nvPr/>
          </p:nvSpPr>
          <p:spPr bwMode="auto">
            <a:xfrm>
              <a:off x="499586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8" name="Line 66"/>
            <p:cNvSpPr>
              <a:spLocks noChangeShapeType="1"/>
            </p:cNvSpPr>
            <p:nvPr/>
          </p:nvSpPr>
          <p:spPr bwMode="auto">
            <a:xfrm>
              <a:off x="514032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99" name="Line 67"/>
            <p:cNvSpPr>
              <a:spLocks noChangeShapeType="1"/>
            </p:cNvSpPr>
            <p:nvPr/>
          </p:nvSpPr>
          <p:spPr bwMode="auto">
            <a:xfrm>
              <a:off x="528478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0" name="Line 68"/>
            <p:cNvSpPr>
              <a:spLocks noChangeShapeType="1"/>
            </p:cNvSpPr>
            <p:nvPr/>
          </p:nvSpPr>
          <p:spPr bwMode="auto">
            <a:xfrm>
              <a:off x="543083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1" name="Line 69"/>
            <p:cNvSpPr>
              <a:spLocks noChangeShapeType="1"/>
            </p:cNvSpPr>
            <p:nvPr/>
          </p:nvSpPr>
          <p:spPr bwMode="auto">
            <a:xfrm>
              <a:off x="557530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2" name="Line 70"/>
            <p:cNvSpPr>
              <a:spLocks noChangeShapeType="1"/>
            </p:cNvSpPr>
            <p:nvPr/>
          </p:nvSpPr>
          <p:spPr bwMode="auto">
            <a:xfrm>
              <a:off x="572135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3" name="Line 71"/>
            <p:cNvSpPr>
              <a:spLocks noChangeShapeType="1"/>
            </p:cNvSpPr>
            <p:nvPr/>
          </p:nvSpPr>
          <p:spPr bwMode="auto">
            <a:xfrm>
              <a:off x="586581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4" name="Line 72"/>
            <p:cNvSpPr>
              <a:spLocks noChangeShapeType="1"/>
            </p:cNvSpPr>
            <p:nvPr/>
          </p:nvSpPr>
          <p:spPr bwMode="auto">
            <a:xfrm>
              <a:off x="601186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5" name="Line 73"/>
            <p:cNvSpPr>
              <a:spLocks noChangeShapeType="1"/>
            </p:cNvSpPr>
            <p:nvPr/>
          </p:nvSpPr>
          <p:spPr bwMode="auto">
            <a:xfrm>
              <a:off x="628967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6" name="Line 74"/>
            <p:cNvSpPr>
              <a:spLocks noChangeShapeType="1"/>
            </p:cNvSpPr>
            <p:nvPr/>
          </p:nvSpPr>
          <p:spPr bwMode="auto">
            <a:xfrm>
              <a:off x="643413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7" name="Line 75"/>
            <p:cNvSpPr>
              <a:spLocks noChangeShapeType="1"/>
            </p:cNvSpPr>
            <p:nvPr/>
          </p:nvSpPr>
          <p:spPr bwMode="auto">
            <a:xfrm>
              <a:off x="658018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8" name="Line 76"/>
            <p:cNvSpPr>
              <a:spLocks noChangeShapeType="1"/>
            </p:cNvSpPr>
            <p:nvPr/>
          </p:nvSpPr>
          <p:spPr bwMode="auto">
            <a:xfrm>
              <a:off x="672465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09" name="Line 77"/>
            <p:cNvSpPr>
              <a:spLocks noChangeShapeType="1"/>
            </p:cNvSpPr>
            <p:nvPr/>
          </p:nvSpPr>
          <p:spPr bwMode="auto">
            <a:xfrm>
              <a:off x="687070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0" name="Line 78"/>
            <p:cNvSpPr>
              <a:spLocks noChangeShapeType="1"/>
            </p:cNvSpPr>
            <p:nvPr/>
          </p:nvSpPr>
          <p:spPr bwMode="auto">
            <a:xfrm>
              <a:off x="701516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1" name="Line 79"/>
            <p:cNvSpPr>
              <a:spLocks noChangeShapeType="1"/>
            </p:cNvSpPr>
            <p:nvPr/>
          </p:nvSpPr>
          <p:spPr bwMode="auto">
            <a:xfrm>
              <a:off x="715962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2" name="Line 80"/>
            <p:cNvSpPr>
              <a:spLocks noChangeShapeType="1"/>
            </p:cNvSpPr>
            <p:nvPr/>
          </p:nvSpPr>
          <p:spPr bwMode="auto">
            <a:xfrm>
              <a:off x="730567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3" name="Line 81"/>
            <p:cNvSpPr>
              <a:spLocks noChangeShapeType="1"/>
            </p:cNvSpPr>
            <p:nvPr/>
          </p:nvSpPr>
          <p:spPr bwMode="auto">
            <a:xfrm>
              <a:off x="745013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4" name="Line 82"/>
            <p:cNvSpPr>
              <a:spLocks noChangeShapeType="1"/>
            </p:cNvSpPr>
            <p:nvPr/>
          </p:nvSpPr>
          <p:spPr bwMode="auto">
            <a:xfrm>
              <a:off x="7596188"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5" name="Line 83"/>
            <p:cNvSpPr>
              <a:spLocks noChangeShapeType="1"/>
            </p:cNvSpPr>
            <p:nvPr/>
          </p:nvSpPr>
          <p:spPr bwMode="auto">
            <a:xfrm>
              <a:off x="774065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6" name="Line 84"/>
            <p:cNvSpPr>
              <a:spLocks noChangeShapeType="1"/>
            </p:cNvSpPr>
            <p:nvPr/>
          </p:nvSpPr>
          <p:spPr bwMode="auto">
            <a:xfrm>
              <a:off x="788670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7" name="Line 85"/>
            <p:cNvSpPr>
              <a:spLocks noChangeShapeType="1"/>
            </p:cNvSpPr>
            <p:nvPr/>
          </p:nvSpPr>
          <p:spPr bwMode="auto">
            <a:xfrm>
              <a:off x="803116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8" name="Line 86"/>
            <p:cNvSpPr>
              <a:spLocks noChangeShapeType="1"/>
            </p:cNvSpPr>
            <p:nvPr/>
          </p:nvSpPr>
          <p:spPr bwMode="auto">
            <a:xfrm>
              <a:off x="817721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19" name="Line 87"/>
            <p:cNvSpPr>
              <a:spLocks noChangeShapeType="1"/>
            </p:cNvSpPr>
            <p:nvPr/>
          </p:nvSpPr>
          <p:spPr bwMode="auto">
            <a:xfrm>
              <a:off x="832167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0" name="Line 88"/>
            <p:cNvSpPr>
              <a:spLocks noChangeShapeType="1"/>
            </p:cNvSpPr>
            <p:nvPr/>
          </p:nvSpPr>
          <p:spPr bwMode="auto">
            <a:xfrm>
              <a:off x="6156325"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1" name="Rectangle 89"/>
            <p:cNvSpPr>
              <a:spLocks noChangeArrowheads="1"/>
            </p:cNvSpPr>
            <p:nvPr/>
          </p:nvSpPr>
          <p:spPr bwMode="auto">
            <a:xfrm>
              <a:off x="785813" y="1547813"/>
              <a:ext cx="7969250" cy="5037137"/>
            </a:xfrm>
            <a:prstGeom prst="rect">
              <a:avLst/>
            </a:prstGeom>
            <a:noFill/>
            <a:ln w="12700">
              <a:solidFill>
                <a:srgbClr val="B3E3E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122" name="Line 90"/>
            <p:cNvSpPr>
              <a:spLocks noChangeShapeType="1"/>
            </p:cNvSpPr>
            <p:nvPr/>
          </p:nvSpPr>
          <p:spPr bwMode="auto">
            <a:xfrm flipH="1">
              <a:off x="1366838" y="1704975"/>
              <a:ext cx="12065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3" name="Line 91"/>
            <p:cNvSpPr>
              <a:spLocks noChangeShapeType="1"/>
            </p:cNvSpPr>
            <p:nvPr/>
          </p:nvSpPr>
          <p:spPr bwMode="auto">
            <a:xfrm flipH="1">
              <a:off x="1366838" y="2178050"/>
              <a:ext cx="12065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4" name="Line 92"/>
            <p:cNvSpPr>
              <a:spLocks noChangeShapeType="1"/>
            </p:cNvSpPr>
            <p:nvPr/>
          </p:nvSpPr>
          <p:spPr bwMode="auto">
            <a:xfrm flipH="1">
              <a:off x="1366838" y="2649538"/>
              <a:ext cx="12065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5" name="Line 93"/>
            <p:cNvSpPr>
              <a:spLocks noChangeShapeType="1"/>
            </p:cNvSpPr>
            <p:nvPr/>
          </p:nvSpPr>
          <p:spPr bwMode="auto">
            <a:xfrm flipH="1">
              <a:off x="1366838" y="3968750"/>
              <a:ext cx="12065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6" name="Line 94"/>
            <p:cNvSpPr>
              <a:spLocks noChangeShapeType="1"/>
            </p:cNvSpPr>
            <p:nvPr/>
          </p:nvSpPr>
          <p:spPr bwMode="auto">
            <a:xfrm flipH="1">
              <a:off x="1366838" y="3086100"/>
              <a:ext cx="12065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7" name="Line 95"/>
            <p:cNvSpPr>
              <a:spLocks noChangeShapeType="1"/>
            </p:cNvSpPr>
            <p:nvPr/>
          </p:nvSpPr>
          <p:spPr bwMode="auto">
            <a:xfrm flipH="1">
              <a:off x="1377950" y="3533775"/>
              <a:ext cx="109538"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8" name="Line 96"/>
            <p:cNvSpPr>
              <a:spLocks noChangeShapeType="1"/>
            </p:cNvSpPr>
            <p:nvPr/>
          </p:nvSpPr>
          <p:spPr bwMode="auto">
            <a:xfrm flipH="1">
              <a:off x="1366838" y="4405313"/>
              <a:ext cx="12065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29" name="Line 97"/>
            <p:cNvSpPr>
              <a:spLocks noChangeShapeType="1"/>
            </p:cNvSpPr>
            <p:nvPr/>
          </p:nvSpPr>
          <p:spPr bwMode="auto">
            <a:xfrm flipH="1">
              <a:off x="1366838" y="4840288"/>
              <a:ext cx="12065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0" name="Line 98"/>
            <p:cNvSpPr>
              <a:spLocks noChangeShapeType="1"/>
            </p:cNvSpPr>
            <p:nvPr/>
          </p:nvSpPr>
          <p:spPr bwMode="auto">
            <a:xfrm flipH="1">
              <a:off x="1377950" y="5700713"/>
              <a:ext cx="109538"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1" name="Line 99"/>
            <p:cNvSpPr>
              <a:spLocks noChangeShapeType="1"/>
            </p:cNvSpPr>
            <p:nvPr/>
          </p:nvSpPr>
          <p:spPr bwMode="auto">
            <a:xfrm flipH="1">
              <a:off x="1377950" y="5276850"/>
              <a:ext cx="109538"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2" name="Line 100"/>
            <p:cNvSpPr>
              <a:spLocks noChangeShapeType="1"/>
            </p:cNvSpPr>
            <p:nvPr/>
          </p:nvSpPr>
          <p:spPr bwMode="auto">
            <a:xfrm flipV="1">
              <a:off x="1366838" y="1704975"/>
              <a:ext cx="1587" cy="4116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3" name="Line 101"/>
            <p:cNvSpPr>
              <a:spLocks noChangeShapeType="1"/>
            </p:cNvSpPr>
            <p:nvPr/>
          </p:nvSpPr>
          <p:spPr bwMode="auto">
            <a:xfrm>
              <a:off x="6434138"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4" name="Line 102"/>
            <p:cNvSpPr>
              <a:spLocks noChangeShapeType="1"/>
            </p:cNvSpPr>
            <p:nvPr/>
          </p:nvSpPr>
          <p:spPr bwMode="auto">
            <a:xfrm>
              <a:off x="6156325"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5" name="Line 103"/>
            <p:cNvSpPr>
              <a:spLocks noChangeShapeType="1"/>
            </p:cNvSpPr>
            <p:nvPr/>
          </p:nvSpPr>
          <p:spPr bwMode="auto">
            <a:xfrm>
              <a:off x="5865813"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6" name="Line 104"/>
            <p:cNvSpPr>
              <a:spLocks noChangeShapeType="1"/>
            </p:cNvSpPr>
            <p:nvPr/>
          </p:nvSpPr>
          <p:spPr bwMode="auto">
            <a:xfrm>
              <a:off x="7015163"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7" name="Line 105"/>
            <p:cNvSpPr>
              <a:spLocks noChangeShapeType="1"/>
            </p:cNvSpPr>
            <p:nvPr/>
          </p:nvSpPr>
          <p:spPr bwMode="auto">
            <a:xfrm>
              <a:off x="6724650"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8" name="Line 106"/>
            <p:cNvSpPr>
              <a:spLocks noChangeShapeType="1"/>
            </p:cNvSpPr>
            <p:nvPr/>
          </p:nvSpPr>
          <p:spPr bwMode="auto">
            <a:xfrm>
              <a:off x="7305675"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39" name="Line 107"/>
            <p:cNvSpPr>
              <a:spLocks noChangeShapeType="1"/>
            </p:cNvSpPr>
            <p:nvPr/>
          </p:nvSpPr>
          <p:spPr bwMode="auto">
            <a:xfrm>
              <a:off x="7886700"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0" name="Line 108"/>
            <p:cNvSpPr>
              <a:spLocks noChangeShapeType="1"/>
            </p:cNvSpPr>
            <p:nvPr/>
          </p:nvSpPr>
          <p:spPr bwMode="auto">
            <a:xfrm>
              <a:off x="8175625" y="6051550"/>
              <a:ext cx="1588" cy="1095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1" name="Line 109"/>
            <p:cNvSpPr>
              <a:spLocks noChangeShapeType="1"/>
            </p:cNvSpPr>
            <p:nvPr/>
          </p:nvSpPr>
          <p:spPr bwMode="auto">
            <a:xfrm>
              <a:off x="7596188"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2" name="Line 110"/>
            <p:cNvSpPr>
              <a:spLocks noChangeShapeType="1"/>
            </p:cNvSpPr>
            <p:nvPr/>
          </p:nvSpPr>
          <p:spPr bwMode="auto">
            <a:xfrm>
              <a:off x="5575300"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3" name="Line 111"/>
            <p:cNvSpPr>
              <a:spLocks noChangeShapeType="1"/>
            </p:cNvSpPr>
            <p:nvPr/>
          </p:nvSpPr>
          <p:spPr bwMode="auto">
            <a:xfrm>
              <a:off x="5284788"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4" name="Line 112"/>
            <p:cNvSpPr>
              <a:spLocks noChangeShapeType="1"/>
            </p:cNvSpPr>
            <p:nvPr/>
          </p:nvSpPr>
          <p:spPr bwMode="auto">
            <a:xfrm>
              <a:off x="4995863"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5" name="Line 113"/>
            <p:cNvSpPr>
              <a:spLocks noChangeShapeType="1"/>
            </p:cNvSpPr>
            <p:nvPr/>
          </p:nvSpPr>
          <p:spPr bwMode="auto">
            <a:xfrm>
              <a:off x="4705350"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6" name="Line 114"/>
            <p:cNvSpPr>
              <a:spLocks noChangeShapeType="1"/>
            </p:cNvSpPr>
            <p:nvPr/>
          </p:nvSpPr>
          <p:spPr bwMode="auto">
            <a:xfrm>
              <a:off x="4414838"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7" name="Line 115"/>
            <p:cNvSpPr>
              <a:spLocks noChangeShapeType="1"/>
            </p:cNvSpPr>
            <p:nvPr/>
          </p:nvSpPr>
          <p:spPr bwMode="auto">
            <a:xfrm>
              <a:off x="4124325"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8" name="Line 116"/>
            <p:cNvSpPr>
              <a:spLocks noChangeShapeType="1"/>
            </p:cNvSpPr>
            <p:nvPr/>
          </p:nvSpPr>
          <p:spPr bwMode="auto">
            <a:xfrm>
              <a:off x="3833813"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49" name="Line 117"/>
            <p:cNvSpPr>
              <a:spLocks noChangeShapeType="1"/>
            </p:cNvSpPr>
            <p:nvPr/>
          </p:nvSpPr>
          <p:spPr bwMode="auto">
            <a:xfrm>
              <a:off x="3543300"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50" name="Line 118"/>
            <p:cNvSpPr>
              <a:spLocks noChangeShapeType="1"/>
            </p:cNvSpPr>
            <p:nvPr/>
          </p:nvSpPr>
          <p:spPr bwMode="auto">
            <a:xfrm>
              <a:off x="3252788"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51" name="Line 119"/>
            <p:cNvSpPr>
              <a:spLocks noChangeShapeType="1"/>
            </p:cNvSpPr>
            <p:nvPr/>
          </p:nvSpPr>
          <p:spPr bwMode="auto">
            <a:xfrm>
              <a:off x="2962275"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52" name="Line 120"/>
            <p:cNvSpPr>
              <a:spLocks noChangeShapeType="1"/>
            </p:cNvSpPr>
            <p:nvPr/>
          </p:nvSpPr>
          <p:spPr bwMode="auto">
            <a:xfrm>
              <a:off x="2673350"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53" name="Line 121"/>
            <p:cNvSpPr>
              <a:spLocks noChangeShapeType="1"/>
            </p:cNvSpPr>
            <p:nvPr/>
          </p:nvSpPr>
          <p:spPr bwMode="auto">
            <a:xfrm>
              <a:off x="2382838"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54" name="Line 122"/>
            <p:cNvSpPr>
              <a:spLocks noChangeShapeType="1"/>
            </p:cNvSpPr>
            <p:nvPr/>
          </p:nvSpPr>
          <p:spPr bwMode="auto">
            <a:xfrm>
              <a:off x="2092325" y="6051550"/>
              <a:ext cx="1588"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55" name="Line 123"/>
            <p:cNvSpPr>
              <a:spLocks noChangeShapeType="1"/>
            </p:cNvSpPr>
            <p:nvPr/>
          </p:nvSpPr>
          <p:spPr bwMode="auto">
            <a:xfrm>
              <a:off x="1801813" y="6051550"/>
              <a:ext cx="1587" cy="96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56" name="Line 124"/>
            <p:cNvSpPr>
              <a:spLocks noChangeShapeType="1"/>
            </p:cNvSpPr>
            <p:nvPr/>
          </p:nvSpPr>
          <p:spPr bwMode="auto">
            <a:xfrm>
              <a:off x="1511300" y="6051550"/>
              <a:ext cx="1588" cy="96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157" name="Freeform 125"/>
            <p:cNvSpPr>
              <a:spLocks/>
            </p:cNvSpPr>
            <p:nvPr/>
          </p:nvSpPr>
          <p:spPr bwMode="auto">
            <a:xfrm>
              <a:off x="1257300" y="5821363"/>
              <a:ext cx="206375" cy="327025"/>
            </a:xfrm>
            <a:custGeom>
              <a:avLst/>
              <a:gdLst>
                <a:gd name="T0" fmla="*/ 69 w 130"/>
                <a:gd name="T1" fmla="*/ 206 h 206"/>
                <a:gd name="T2" fmla="*/ 69 w 130"/>
                <a:gd name="T3" fmla="*/ 122 h 206"/>
                <a:gd name="T4" fmla="*/ 0 w 130"/>
                <a:gd name="T5" fmla="*/ 92 h 206"/>
                <a:gd name="T6" fmla="*/ 130 w 130"/>
                <a:gd name="T7" fmla="*/ 31 h 206"/>
                <a:gd name="T8" fmla="*/ 69 w 130"/>
                <a:gd name="T9" fmla="*/ 0 h 206"/>
                <a:gd name="T10" fmla="*/ 69 w 130"/>
                <a:gd name="T11" fmla="*/ 0 h 206"/>
              </a:gdLst>
              <a:ahLst/>
              <a:cxnLst>
                <a:cxn ang="0">
                  <a:pos x="T0" y="T1"/>
                </a:cxn>
                <a:cxn ang="0">
                  <a:pos x="T2" y="T3"/>
                </a:cxn>
                <a:cxn ang="0">
                  <a:pos x="T4" y="T5"/>
                </a:cxn>
                <a:cxn ang="0">
                  <a:pos x="T6" y="T7"/>
                </a:cxn>
                <a:cxn ang="0">
                  <a:pos x="T8" y="T9"/>
                </a:cxn>
                <a:cxn ang="0">
                  <a:pos x="T10" y="T11"/>
                </a:cxn>
              </a:cxnLst>
              <a:rect l="0" t="0" r="r" b="b"/>
              <a:pathLst>
                <a:path w="130" h="206">
                  <a:moveTo>
                    <a:pt x="69" y="206"/>
                  </a:moveTo>
                  <a:lnTo>
                    <a:pt x="69" y="122"/>
                  </a:lnTo>
                  <a:lnTo>
                    <a:pt x="0" y="92"/>
                  </a:lnTo>
                  <a:lnTo>
                    <a:pt x="130" y="31"/>
                  </a:lnTo>
                  <a:lnTo>
                    <a:pt x="69" y="0"/>
                  </a:lnTo>
                  <a:lnTo>
                    <a:pt x="69" y="0"/>
                  </a:ln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158" name="Rectangle 126"/>
            <p:cNvSpPr>
              <a:spLocks noChangeArrowheads="1"/>
            </p:cNvSpPr>
            <p:nvPr/>
          </p:nvSpPr>
          <p:spPr bwMode="auto">
            <a:xfrm rot="16200000">
              <a:off x="-222250" y="3486150"/>
              <a:ext cx="2286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Percentage of Persons Who Are Poor </a:t>
              </a:r>
              <a:endParaRPr lang="en-US" altLang="en-US" sz="2400">
                <a:latin typeface="Times New Roman" panose="02020603050405020304" pitchFamily="18" charset="0"/>
              </a:endParaRPr>
            </a:p>
          </p:txBody>
        </p:sp>
        <p:grpSp>
          <p:nvGrpSpPr>
            <p:cNvPr id="300159" name="Group 127"/>
            <p:cNvGrpSpPr>
              <a:grpSpLocks/>
            </p:cNvGrpSpPr>
            <p:nvPr/>
          </p:nvGrpSpPr>
          <p:grpSpPr bwMode="auto">
            <a:xfrm>
              <a:off x="5924550" y="3097213"/>
              <a:ext cx="739775" cy="1441450"/>
              <a:chOff x="3732" y="1951"/>
              <a:chExt cx="466" cy="908"/>
            </a:xfrm>
          </p:grpSpPr>
          <p:sp>
            <p:nvSpPr>
              <p:cNvPr id="300160" name="Freeform 128"/>
              <p:cNvSpPr>
                <a:spLocks/>
              </p:cNvSpPr>
              <p:nvPr/>
            </p:nvSpPr>
            <p:spPr bwMode="auto">
              <a:xfrm>
                <a:off x="4175" y="1989"/>
                <a:ext cx="23" cy="870"/>
              </a:xfrm>
              <a:custGeom>
                <a:avLst/>
                <a:gdLst>
                  <a:gd name="T0" fmla="*/ 0 w 23"/>
                  <a:gd name="T1" fmla="*/ 0 h 870"/>
                  <a:gd name="T2" fmla="*/ 23 w 23"/>
                  <a:gd name="T3" fmla="*/ 0 h 870"/>
                  <a:gd name="T4" fmla="*/ 23 w 23"/>
                  <a:gd name="T5" fmla="*/ 870 h 870"/>
                </a:gdLst>
                <a:ahLst/>
                <a:cxnLst>
                  <a:cxn ang="0">
                    <a:pos x="T0" y="T1"/>
                  </a:cxn>
                  <a:cxn ang="0">
                    <a:pos x="T2" y="T3"/>
                  </a:cxn>
                  <a:cxn ang="0">
                    <a:pos x="T4" y="T5"/>
                  </a:cxn>
                </a:cxnLst>
                <a:rect l="0" t="0" r="r" b="b"/>
                <a:pathLst>
                  <a:path w="23" h="870">
                    <a:moveTo>
                      <a:pt x="0" y="0"/>
                    </a:moveTo>
                    <a:lnTo>
                      <a:pt x="23" y="0"/>
                    </a:lnTo>
                    <a:lnTo>
                      <a:pt x="23" y="87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0161" name="Group 129"/>
              <p:cNvGrpSpPr>
                <a:grpSpLocks/>
              </p:cNvGrpSpPr>
              <p:nvPr/>
            </p:nvGrpSpPr>
            <p:grpSpPr bwMode="auto">
              <a:xfrm>
                <a:off x="3732" y="1951"/>
                <a:ext cx="456" cy="189"/>
                <a:chOff x="3732" y="1951"/>
                <a:chExt cx="456" cy="189"/>
              </a:xfrm>
            </p:grpSpPr>
            <p:sp>
              <p:nvSpPr>
                <p:cNvPr id="300162" name="Rectangle 130"/>
                <p:cNvSpPr>
                  <a:spLocks noChangeArrowheads="1"/>
                </p:cNvSpPr>
                <p:nvPr/>
              </p:nvSpPr>
              <p:spPr bwMode="auto">
                <a:xfrm>
                  <a:off x="3732" y="1951"/>
                  <a:ext cx="4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1990–1991 </a:t>
                  </a:r>
                  <a:endParaRPr lang="en-US" altLang="en-US" sz="2400">
                    <a:latin typeface="Times New Roman" panose="02020603050405020304" pitchFamily="18" charset="0"/>
                  </a:endParaRPr>
                </a:p>
              </p:txBody>
            </p:sp>
            <p:sp>
              <p:nvSpPr>
                <p:cNvPr id="300163" name="Rectangle 131"/>
                <p:cNvSpPr>
                  <a:spLocks noChangeArrowheads="1"/>
                </p:cNvSpPr>
                <p:nvPr/>
              </p:nvSpPr>
              <p:spPr bwMode="auto">
                <a:xfrm>
                  <a:off x="3732" y="2044"/>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recession </a:t>
                  </a:r>
                  <a:endParaRPr lang="en-US" altLang="en-US" sz="2400">
                    <a:latin typeface="Times New Roman" panose="02020603050405020304" pitchFamily="18" charset="0"/>
                  </a:endParaRPr>
                </a:p>
              </p:txBody>
            </p:sp>
          </p:grpSp>
        </p:grpSp>
        <p:grpSp>
          <p:nvGrpSpPr>
            <p:cNvPr id="300164" name="Group 132"/>
            <p:cNvGrpSpPr>
              <a:grpSpLocks/>
            </p:cNvGrpSpPr>
            <p:nvPr/>
          </p:nvGrpSpPr>
          <p:grpSpPr bwMode="auto">
            <a:xfrm>
              <a:off x="4605338" y="3309938"/>
              <a:ext cx="765175" cy="1082675"/>
              <a:chOff x="2901" y="2085"/>
              <a:chExt cx="482" cy="682"/>
            </a:xfrm>
          </p:grpSpPr>
          <p:sp>
            <p:nvSpPr>
              <p:cNvPr id="300165" name="Freeform 133"/>
              <p:cNvSpPr>
                <a:spLocks/>
              </p:cNvSpPr>
              <p:nvPr/>
            </p:nvSpPr>
            <p:spPr bwMode="auto">
              <a:xfrm>
                <a:off x="3352" y="2134"/>
                <a:ext cx="31" cy="633"/>
              </a:xfrm>
              <a:custGeom>
                <a:avLst/>
                <a:gdLst>
                  <a:gd name="T0" fmla="*/ 0 w 31"/>
                  <a:gd name="T1" fmla="*/ 0 h 633"/>
                  <a:gd name="T2" fmla="*/ 31 w 31"/>
                  <a:gd name="T3" fmla="*/ 0 h 633"/>
                  <a:gd name="T4" fmla="*/ 31 w 31"/>
                  <a:gd name="T5" fmla="*/ 633 h 633"/>
                </a:gdLst>
                <a:ahLst/>
                <a:cxnLst>
                  <a:cxn ang="0">
                    <a:pos x="T0" y="T1"/>
                  </a:cxn>
                  <a:cxn ang="0">
                    <a:pos x="T2" y="T3"/>
                  </a:cxn>
                  <a:cxn ang="0">
                    <a:pos x="T4" y="T5"/>
                  </a:cxn>
                </a:cxnLst>
                <a:rect l="0" t="0" r="r" b="b"/>
                <a:pathLst>
                  <a:path w="31" h="633">
                    <a:moveTo>
                      <a:pt x="0" y="0"/>
                    </a:moveTo>
                    <a:lnTo>
                      <a:pt x="31" y="0"/>
                    </a:lnTo>
                    <a:lnTo>
                      <a:pt x="31" y="63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0166" name="Group 134"/>
              <p:cNvGrpSpPr>
                <a:grpSpLocks/>
              </p:cNvGrpSpPr>
              <p:nvPr/>
            </p:nvGrpSpPr>
            <p:grpSpPr bwMode="auto">
              <a:xfrm>
                <a:off x="2901" y="2085"/>
                <a:ext cx="456" cy="188"/>
                <a:chOff x="2901" y="2085"/>
                <a:chExt cx="456" cy="188"/>
              </a:xfrm>
            </p:grpSpPr>
            <p:sp>
              <p:nvSpPr>
                <p:cNvPr id="300167" name="Rectangle 135"/>
                <p:cNvSpPr>
                  <a:spLocks noChangeArrowheads="1"/>
                </p:cNvSpPr>
                <p:nvPr/>
              </p:nvSpPr>
              <p:spPr bwMode="auto">
                <a:xfrm>
                  <a:off x="2901" y="2085"/>
                  <a:ext cx="4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1981–1982 </a:t>
                  </a:r>
                  <a:endParaRPr lang="en-US" altLang="en-US" sz="2400">
                    <a:latin typeface="Times New Roman" panose="02020603050405020304" pitchFamily="18" charset="0"/>
                  </a:endParaRPr>
                </a:p>
              </p:txBody>
            </p:sp>
            <p:sp>
              <p:nvSpPr>
                <p:cNvPr id="300168" name="Rectangle 136"/>
                <p:cNvSpPr>
                  <a:spLocks noChangeArrowheads="1"/>
                </p:cNvSpPr>
                <p:nvPr/>
              </p:nvSpPr>
              <p:spPr bwMode="auto">
                <a:xfrm>
                  <a:off x="2901" y="2177"/>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recession </a:t>
                  </a:r>
                  <a:endParaRPr lang="en-US" altLang="en-US" sz="2400">
                    <a:latin typeface="Times New Roman" panose="02020603050405020304" pitchFamily="18" charset="0"/>
                  </a:endParaRPr>
                </a:p>
              </p:txBody>
            </p:sp>
          </p:grpSp>
        </p:grpSp>
        <p:grpSp>
          <p:nvGrpSpPr>
            <p:cNvPr id="300169" name="Group 137"/>
            <p:cNvGrpSpPr>
              <a:grpSpLocks/>
            </p:cNvGrpSpPr>
            <p:nvPr/>
          </p:nvGrpSpPr>
          <p:grpSpPr bwMode="auto">
            <a:xfrm>
              <a:off x="2817813" y="2657475"/>
              <a:ext cx="1265237" cy="863600"/>
              <a:chOff x="1775" y="1674"/>
              <a:chExt cx="797" cy="544"/>
            </a:xfrm>
          </p:grpSpPr>
          <p:sp>
            <p:nvSpPr>
              <p:cNvPr id="300170" name="Freeform 138"/>
              <p:cNvSpPr>
                <a:spLocks/>
              </p:cNvSpPr>
              <p:nvPr/>
            </p:nvSpPr>
            <p:spPr bwMode="auto">
              <a:xfrm>
                <a:off x="1775" y="1723"/>
                <a:ext cx="23" cy="495"/>
              </a:xfrm>
              <a:custGeom>
                <a:avLst/>
                <a:gdLst>
                  <a:gd name="T0" fmla="*/ 23 w 23"/>
                  <a:gd name="T1" fmla="*/ 0 h 495"/>
                  <a:gd name="T2" fmla="*/ 0 w 23"/>
                  <a:gd name="T3" fmla="*/ 0 h 495"/>
                  <a:gd name="T4" fmla="*/ 0 w 23"/>
                  <a:gd name="T5" fmla="*/ 495 h 495"/>
                </a:gdLst>
                <a:ahLst/>
                <a:cxnLst>
                  <a:cxn ang="0">
                    <a:pos x="T0" y="T1"/>
                  </a:cxn>
                  <a:cxn ang="0">
                    <a:pos x="T2" y="T3"/>
                  </a:cxn>
                  <a:cxn ang="0">
                    <a:pos x="T4" y="T5"/>
                  </a:cxn>
                </a:cxnLst>
                <a:rect l="0" t="0" r="r" b="b"/>
                <a:pathLst>
                  <a:path w="23" h="495">
                    <a:moveTo>
                      <a:pt x="23" y="0"/>
                    </a:moveTo>
                    <a:lnTo>
                      <a:pt x="0" y="0"/>
                    </a:lnTo>
                    <a:lnTo>
                      <a:pt x="0" y="4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0171" name="Group 139"/>
              <p:cNvGrpSpPr>
                <a:grpSpLocks/>
              </p:cNvGrpSpPr>
              <p:nvPr/>
            </p:nvGrpSpPr>
            <p:grpSpPr bwMode="auto">
              <a:xfrm>
                <a:off x="1804" y="1674"/>
                <a:ext cx="768" cy="189"/>
                <a:chOff x="1804" y="1674"/>
                <a:chExt cx="768" cy="189"/>
              </a:xfrm>
            </p:grpSpPr>
            <p:sp>
              <p:nvSpPr>
                <p:cNvPr id="300172" name="Rectangle 140"/>
                <p:cNvSpPr>
                  <a:spLocks noChangeArrowheads="1"/>
                </p:cNvSpPr>
                <p:nvPr/>
              </p:nvSpPr>
              <p:spPr bwMode="auto">
                <a:xfrm>
                  <a:off x="1804" y="1674"/>
                  <a:ext cx="56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Declaration of </a:t>
                  </a:r>
                  <a:endParaRPr lang="en-US" altLang="en-US" sz="2400">
                    <a:latin typeface="Times New Roman" panose="02020603050405020304" pitchFamily="18" charset="0"/>
                  </a:endParaRPr>
                </a:p>
              </p:txBody>
            </p:sp>
            <p:sp>
              <p:nvSpPr>
                <p:cNvPr id="300173" name="Rectangle 141"/>
                <p:cNvSpPr>
                  <a:spLocks noChangeArrowheads="1"/>
                </p:cNvSpPr>
                <p:nvPr/>
              </p:nvSpPr>
              <p:spPr bwMode="auto">
                <a:xfrm>
                  <a:off x="1804" y="1767"/>
                  <a:ext cx="76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the War on Poverty </a:t>
                  </a:r>
                  <a:endParaRPr lang="en-US" altLang="en-US" sz="2400">
                    <a:latin typeface="Times New Roman" panose="02020603050405020304" pitchFamily="18" charset="0"/>
                  </a:endParaRPr>
                </a:p>
              </p:txBody>
            </p:sp>
          </p:grpSp>
        </p:grpSp>
        <p:grpSp>
          <p:nvGrpSpPr>
            <p:cNvPr id="300174" name="Group 142"/>
            <p:cNvGrpSpPr>
              <a:grpSpLocks/>
            </p:cNvGrpSpPr>
            <p:nvPr/>
          </p:nvGrpSpPr>
          <p:grpSpPr bwMode="auto">
            <a:xfrm>
              <a:off x="3592513" y="3879850"/>
              <a:ext cx="760412" cy="996950"/>
              <a:chOff x="2263" y="2444"/>
              <a:chExt cx="479" cy="628"/>
            </a:xfrm>
          </p:grpSpPr>
          <p:sp>
            <p:nvSpPr>
              <p:cNvPr id="300175" name="Freeform 143"/>
              <p:cNvSpPr>
                <a:spLocks/>
              </p:cNvSpPr>
              <p:nvPr/>
            </p:nvSpPr>
            <p:spPr bwMode="auto">
              <a:xfrm>
                <a:off x="2263" y="2478"/>
                <a:ext cx="30" cy="594"/>
              </a:xfrm>
              <a:custGeom>
                <a:avLst/>
                <a:gdLst>
                  <a:gd name="T0" fmla="*/ 30 w 30"/>
                  <a:gd name="T1" fmla="*/ 0 h 594"/>
                  <a:gd name="T2" fmla="*/ 0 w 30"/>
                  <a:gd name="T3" fmla="*/ 0 h 594"/>
                  <a:gd name="T4" fmla="*/ 0 w 30"/>
                  <a:gd name="T5" fmla="*/ 594 h 594"/>
                </a:gdLst>
                <a:ahLst/>
                <a:cxnLst>
                  <a:cxn ang="0">
                    <a:pos x="T0" y="T1"/>
                  </a:cxn>
                  <a:cxn ang="0">
                    <a:pos x="T2" y="T3"/>
                  </a:cxn>
                  <a:cxn ang="0">
                    <a:pos x="T4" y="T5"/>
                  </a:cxn>
                </a:cxnLst>
                <a:rect l="0" t="0" r="r" b="b"/>
                <a:pathLst>
                  <a:path w="30" h="594">
                    <a:moveTo>
                      <a:pt x="30" y="0"/>
                    </a:moveTo>
                    <a:lnTo>
                      <a:pt x="0" y="0"/>
                    </a:lnTo>
                    <a:lnTo>
                      <a:pt x="0" y="59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0176" name="Group 144"/>
              <p:cNvGrpSpPr>
                <a:grpSpLocks/>
              </p:cNvGrpSpPr>
              <p:nvPr/>
            </p:nvGrpSpPr>
            <p:grpSpPr bwMode="auto">
              <a:xfrm>
                <a:off x="2286" y="2444"/>
                <a:ext cx="456" cy="188"/>
                <a:chOff x="2286" y="2444"/>
                <a:chExt cx="456" cy="188"/>
              </a:xfrm>
            </p:grpSpPr>
            <p:sp>
              <p:nvSpPr>
                <p:cNvPr id="300177" name="Rectangle 145"/>
                <p:cNvSpPr>
                  <a:spLocks noChangeArrowheads="1"/>
                </p:cNvSpPr>
                <p:nvPr/>
              </p:nvSpPr>
              <p:spPr bwMode="auto">
                <a:xfrm>
                  <a:off x="2286" y="2444"/>
                  <a:ext cx="4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1969–1970 </a:t>
                  </a:r>
                  <a:endParaRPr lang="en-US" altLang="en-US" sz="2400">
                    <a:latin typeface="Times New Roman" panose="02020603050405020304" pitchFamily="18" charset="0"/>
                  </a:endParaRPr>
                </a:p>
              </p:txBody>
            </p:sp>
            <p:sp>
              <p:nvSpPr>
                <p:cNvPr id="300178" name="Rectangle 146"/>
                <p:cNvSpPr>
                  <a:spLocks noChangeArrowheads="1"/>
                </p:cNvSpPr>
                <p:nvPr/>
              </p:nvSpPr>
              <p:spPr bwMode="auto">
                <a:xfrm>
                  <a:off x="2286" y="2536"/>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recession </a:t>
                  </a:r>
                  <a:endParaRPr lang="en-US" altLang="en-US" sz="2400">
                    <a:latin typeface="Times New Roman" panose="02020603050405020304" pitchFamily="18" charset="0"/>
                  </a:endParaRPr>
                </a:p>
              </p:txBody>
            </p:sp>
          </p:grpSp>
        </p:grpSp>
        <p:grpSp>
          <p:nvGrpSpPr>
            <p:cNvPr id="300179" name="Group 147"/>
            <p:cNvGrpSpPr>
              <a:grpSpLocks/>
            </p:cNvGrpSpPr>
            <p:nvPr/>
          </p:nvGrpSpPr>
          <p:grpSpPr bwMode="auto">
            <a:xfrm>
              <a:off x="4341813" y="4237038"/>
              <a:ext cx="776287" cy="822325"/>
              <a:chOff x="2735" y="2669"/>
              <a:chExt cx="489" cy="518"/>
            </a:xfrm>
          </p:grpSpPr>
          <p:sp>
            <p:nvSpPr>
              <p:cNvPr id="300180" name="Freeform 148"/>
              <p:cNvSpPr>
                <a:spLocks/>
              </p:cNvSpPr>
              <p:nvPr/>
            </p:nvSpPr>
            <p:spPr bwMode="auto">
              <a:xfrm>
                <a:off x="2735" y="2699"/>
                <a:ext cx="23" cy="488"/>
              </a:xfrm>
              <a:custGeom>
                <a:avLst/>
                <a:gdLst>
                  <a:gd name="T0" fmla="*/ 23 w 23"/>
                  <a:gd name="T1" fmla="*/ 0 h 488"/>
                  <a:gd name="T2" fmla="*/ 0 w 23"/>
                  <a:gd name="T3" fmla="*/ 0 h 488"/>
                  <a:gd name="T4" fmla="*/ 0 w 23"/>
                  <a:gd name="T5" fmla="*/ 488 h 488"/>
                </a:gdLst>
                <a:ahLst/>
                <a:cxnLst>
                  <a:cxn ang="0">
                    <a:pos x="T0" y="T1"/>
                  </a:cxn>
                  <a:cxn ang="0">
                    <a:pos x="T2" y="T3"/>
                  </a:cxn>
                  <a:cxn ang="0">
                    <a:pos x="T4" y="T5"/>
                  </a:cxn>
                </a:cxnLst>
                <a:rect l="0" t="0" r="r" b="b"/>
                <a:pathLst>
                  <a:path w="23" h="488">
                    <a:moveTo>
                      <a:pt x="23" y="0"/>
                    </a:moveTo>
                    <a:lnTo>
                      <a:pt x="0" y="0"/>
                    </a:lnTo>
                    <a:lnTo>
                      <a:pt x="0" y="48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0181" name="Group 149"/>
              <p:cNvGrpSpPr>
                <a:grpSpLocks/>
              </p:cNvGrpSpPr>
              <p:nvPr/>
            </p:nvGrpSpPr>
            <p:grpSpPr bwMode="auto">
              <a:xfrm>
                <a:off x="2768" y="2669"/>
                <a:ext cx="456" cy="188"/>
                <a:chOff x="2768" y="2669"/>
                <a:chExt cx="456" cy="188"/>
              </a:xfrm>
            </p:grpSpPr>
            <p:sp>
              <p:nvSpPr>
                <p:cNvPr id="300182" name="Rectangle 150"/>
                <p:cNvSpPr>
                  <a:spLocks noChangeArrowheads="1"/>
                </p:cNvSpPr>
                <p:nvPr/>
              </p:nvSpPr>
              <p:spPr bwMode="auto">
                <a:xfrm>
                  <a:off x="2768" y="2669"/>
                  <a:ext cx="4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1974–1975 </a:t>
                  </a:r>
                  <a:endParaRPr lang="en-US" altLang="en-US" sz="2400">
                    <a:latin typeface="Times New Roman" panose="02020603050405020304" pitchFamily="18" charset="0"/>
                  </a:endParaRPr>
                </a:p>
              </p:txBody>
            </p:sp>
            <p:sp>
              <p:nvSpPr>
                <p:cNvPr id="300183" name="Rectangle 151"/>
                <p:cNvSpPr>
                  <a:spLocks noChangeArrowheads="1"/>
                </p:cNvSpPr>
                <p:nvPr/>
              </p:nvSpPr>
              <p:spPr bwMode="auto">
                <a:xfrm>
                  <a:off x="2768" y="2761"/>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recession </a:t>
                  </a:r>
                  <a:endParaRPr lang="en-US" altLang="en-US" sz="2400">
                    <a:latin typeface="Times New Roman" panose="02020603050405020304" pitchFamily="18" charset="0"/>
                  </a:endParaRPr>
                </a:p>
              </p:txBody>
            </p:sp>
          </p:grpSp>
        </p:grpSp>
        <p:grpSp>
          <p:nvGrpSpPr>
            <p:cNvPr id="300184" name="Group 152"/>
            <p:cNvGrpSpPr>
              <a:grpSpLocks/>
            </p:cNvGrpSpPr>
            <p:nvPr/>
          </p:nvGrpSpPr>
          <p:grpSpPr bwMode="auto">
            <a:xfrm>
              <a:off x="5208588" y="5116513"/>
              <a:ext cx="990600" cy="298450"/>
              <a:chOff x="3281" y="3223"/>
              <a:chExt cx="624" cy="188"/>
            </a:xfrm>
          </p:grpSpPr>
          <p:sp>
            <p:nvSpPr>
              <p:cNvPr id="300185" name="Rectangle 153"/>
              <p:cNvSpPr>
                <a:spLocks noChangeArrowheads="1"/>
              </p:cNvSpPr>
              <p:nvPr/>
            </p:nvSpPr>
            <p:spPr bwMode="auto">
              <a:xfrm>
                <a:off x="3281" y="3223"/>
                <a:ext cx="38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FF1919"/>
                    </a:solidFill>
                  </a:rPr>
                  <a:t>Including </a:t>
                </a:r>
                <a:endParaRPr lang="en-US" altLang="en-US" sz="2400">
                  <a:latin typeface="Times New Roman" panose="02020603050405020304" pitchFamily="18" charset="0"/>
                </a:endParaRPr>
              </a:p>
            </p:txBody>
          </p:sp>
          <p:sp>
            <p:nvSpPr>
              <p:cNvPr id="300186" name="Rectangle 154"/>
              <p:cNvSpPr>
                <a:spLocks noChangeArrowheads="1"/>
              </p:cNvSpPr>
              <p:nvPr/>
            </p:nvSpPr>
            <p:spPr bwMode="auto">
              <a:xfrm>
                <a:off x="3281" y="3315"/>
                <a:ext cx="62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FF1919"/>
                    </a:solidFill>
                  </a:rPr>
                  <a:t>in-kind benefits </a:t>
                </a:r>
                <a:endParaRPr lang="en-US" altLang="en-US" sz="2400">
                  <a:latin typeface="Times New Roman" panose="02020603050405020304" pitchFamily="18" charset="0"/>
                </a:endParaRPr>
              </a:p>
            </p:txBody>
          </p:sp>
        </p:grpSp>
        <p:grpSp>
          <p:nvGrpSpPr>
            <p:cNvPr id="300187" name="Group 155"/>
            <p:cNvGrpSpPr>
              <a:grpSpLocks/>
            </p:cNvGrpSpPr>
            <p:nvPr/>
          </p:nvGrpSpPr>
          <p:grpSpPr bwMode="auto">
            <a:xfrm>
              <a:off x="1887538" y="3814763"/>
              <a:ext cx="901700" cy="444500"/>
              <a:chOff x="1189" y="2403"/>
              <a:chExt cx="568" cy="280"/>
            </a:xfrm>
          </p:grpSpPr>
          <p:sp>
            <p:nvSpPr>
              <p:cNvPr id="300188" name="Rectangle 156"/>
              <p:cNvSpPr>
                <a:spLocks noChangeArrowheads="1"/>
              </p:cNvSpPr>
              <p:nvPr/>
            </p:nvSpPr>
            <p:spPr bwMode="auto">
              <a:xfrm>
                <a:off x="1189" y="2403"/>
                <a:ext cx="56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FF1919"/>
                    </a:solidFill>
                  </a:rPr>
                  <a:t>Percentage of </a:t>
                </a:r>
                <a:endParaRPr lang="en-US" altLang="en-US" sz="2400">
                  <a:latin typeface="Times New Roman" panose="02020603050405020304" pitchFamily="18" charset="0"/>
                </a:endParaRPr>
              </a:p>
            </p:txBody>
          </p:sp>
          <p:sp>
            <p:nvSpPr>
              <p:cNvPr id="300189" name="Rectangle 157"/>
              <p:cNvSpPr>
                <a:spLocks noChangeArrowheads="1"/>
              </p:cNvSpPr>
              <p:nvPr/>
            </p:nvSpPr>
            <p:spPr bwMode="auto">
              <a:xfrm>
                <a:off x="1189" y="2495"/>
                <a:ext cx="5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FF1919"/>
                    </a:solidFill>
                  </a:rPr>
                  <a:t>persons who </a:t>
                </a:r>
                <a:endParaRPr lang="en-US" altLang="en-US" sz="2400">
                  <a:latin typeface="Times New Roman" panose="02020603050405020304" pitchFamily="18" charset="0"/>
                </a:endParaRPr>
              </a:p>
            </p:txBody>
          </p:sp>
          <p:sp>
            <p:nvSpPr>
              <p:cNvPr id="300190" name="Rectangle 158"/>
              <p:cNvSpPr>
                <a:spLocks noChangeArrowheads="1"/>
              </p:cNvSpPr>
              <p:nvPr/>
            </p:nvSpPr>
            <p:spPr bwMode="auto">
              <a:xfrm>
                <a:off x="1189" y="2587"/>
                <a:ext cx="35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FF1919"/>
                    </a:solidFill>
                  </a:rPr>
                  <a:t>are poor </a:t>
                </a:r>
                <a:endParaRPr lang="en-US" altLang="en-US" sz="2400">
                  <a:latin typeface="Times New Roman" panose="02020603050405020304" pitchFamily="18" charset="0"/>
                </a:endParaRPr>
              </a:p>
            </p:txBody>
          </p:sp>
        </p:grpSp>
        <p:sp>
          <p:nvSpPr>
            <p:cNvPr id="300191" name="Rectangle 159"/>
            <p:cNvSpPr>
              <a:spLocks noChangeArrowheads="1"/>
            </p:cNvSpPr>
            <p:nvPr/>
          </p:nvSpPr>
          <p:spPr bwMode="auto">
            <a:xfrm>
              <a:off x="1154113" y="565308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8 </a:t>
              </a:r>
              <a:endParaRPr lang="en-US" altLang="en-US" sz="2400">
                <a:latin typeface="Times New Roman" panose="02020603050405020304" pitchFamily="18" charset="0"/>
              </a:endParaRPr>
            </a:p>
          </p:txBody>
        </p:sp>
        <p:sp>
          <p:nvSpPr>
            <p:cNvPr id="300192" name="Rectangle 160"/>
            <p:cNvSpPr>
              <a:spLocks noChangeArrowheads="1"/>
            </p:cNvSpPr>
            <p:nvPr/>
          </p:nvSpPr>
          <p:spPr bwMode="auto">
            <a:xfrm>
              <a:off x="1073150" y="5213350"/>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10 </a:t>
              </a:r>
              <a:endParaRPr lang="en-US" altLang="en-US" sz="2400">
                <a:latin typeface="Times New Roman" panose="02020603050405020304" pitchFamily="18" charset="0"/>
              </a:endParaRPr>
            </a:p>
          </p:txBody>
        </p:sp>
        <p:sp>
          <p:nvSpPr>
            <p:cNvPr id="300193" name="Rectangle 161"/>
            <p:cNvSpPr>
              <a:spLocks noChangeArrowheads="1"/>
            </p:cNvSpPr>
            <p:nvPr/>
          </p:nvSpPr>
          <p:spPr bwMode="auto">
            <a:xfrm>
              <a:off x="1073150" y="4775200"/>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12 </a:t>
              </a:r>
              <a:endParaRPr lang="en-US" altLang="en-US" sz="2400">
                <a:latin typeface="Times New Roman" panose="02020603050405020304" pitchFamily="18" charset="0"/>
              </a:endParaRPr>
            </a:p>
          </p:txBody>
        </p:sp>
        <p:sp>
          <p:nvSpPr>
            <p:cNvPr id="300194" name="Rectangle 162"/>
            <p:cNvSpPr>
              <a:spLocks noChangeArrowheads="1"/>
            </p:cNvSpPr>
            <p:nvPr/>
          </p:nvSpPr>
          <p:spPr bwMode="auto">
            <a:xfrm>
              <a:off x="1073150" y="4335463"/>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14 </a:t>
              </a:r>
              <a:endParaRPr lang="en-US" altLang="en-US" sz="2400">
                <a:latin typeface="Times New Roman" panose="02020603050405020304" pitchFamily="18" charset="0"/>
              </a:endParaRPr>
            </a:p>
          </p:txBody>
        </p:sp>
        <p:sp>
          <p:nvSpPr>
            <p:cNvPr id="300195" name="Rectangle 163"/>
            <p:cNvSpPr>
              <a:spLocks noChangeArrowheads="1"/>
            </p:cNvSpPr>
            <p:nvPr/>
          </p:nvSpPr>
          <p:spPr bwMode="auto">
            <a:xfrm>
              <a:off x="1073150" y="3895725"/>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16 </a:t>
              </a:r>
              <a:endParaRPr lang="en-US" altLang="en-US" sz="2400">
                <a:latin typeface="Times New Roman" panose="02020603050405020304" pitchFamily="18" charset="0"/>
              </a:endParaRPr>
            </a:p>
          </p:txBody>
        </p:sp>
        <p:sp>
          <p:nvSpPr>
            <p:cNvPr id="300196" name="Rectangle 164"/>
            <p:cNvSpPr>
              <a:spLocks noChangeArrowheads="1"/>
            </p:cNvSpPr>
            <p:nvPr/>
          </p:nvSpPr>
          <p:spPr bwMode="auto">
            <a:xfrm>
              <a:off x="1073150" y="3440113"/>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18 </a:t>
              </a:r>
              <a:endParaRPr lang="en-US" altLang="en-US" sz="2400">
                <a:latin typeface="Times New Roman" panose="02020603050405020304" pitchFamily="18" charset="0"/>
              </a:endParaRPr>
            </a:p>
          </p:txBody>
        </p:sp>
        <p:sp>
          <p:nvSpPr>
            <p:cNvPr id="300197" name="Rectangle 165"/>
            <p:cNvSpPr>
              <a:spLocks noChangeArrowheads="1"/>
            </p:cNvSpPr>
            <p:nvPr/>
          </p:nvSpPr>
          <p:spPr bwMode="auto">
            <a:xfrm>
              <a:off x="1073150" y="3000375"/>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20 </a:t>
              </a:r>
              <a:endParaRPr lang="en-US" altLang="en-US" sz="2400">
                <a:latin typeface="Times New Roman" panose="02020603050405020304" pitchFamily="18" charset="0"/>
              </a:endParaRPr>
            </a:p>
          </p:txBody>
        </p:sp>
        <p:sp>
          <p:nvSpPr>
            <p:cNvPr id="300198" name="Rectangle 166"/>
            <p:cNvSpPr>
              <a:spLocks noChangeArrowheads="1"/>
            </p:cNvSpPr>
            <p:nvPr/>
          </p:nvSpPr>
          <p:spPr bwMode="auto">
            <a:xfrm>
              <a:off x="1073150" y="2544763"/>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22 </a:t>
              </a:r>
              <a:endParaRPr lang="en-US" altLang="en-US" sz="2400">
                <a:latin typeface="Times New Roman" panose="02020603050405020304" pitchFamily="18" charset="0"/>
              </a:endParaRPr>
            </a:p>
          </p:txBody>
        </p:sp>
        <p:sp>
          <p:nvSpPr>
            <p:cNvPr id="300199" name="Rectangle 167"/>
            <p:cNvSpPr>
              <a:spLocks noChangeArrowheads="1"/>
            </p:cNvSpPr>
            <p:nvPr/>
          </p:nvSpPr>
          <p:spPr bwMode="auto">
            <a:xfrm>
              <a:off x="1073150" y="2089150"/>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24 </a:t>
              </a:r>
              <a:endParaRPr lang="en-US" altLang="en-US" sz="2400">
                <a:latin typeface="Times New Roman" panose="02020603050405020304" pitchFamily="18" charset="0"/>
              </a:endParaRPr>
            </a:p>
          </p:txBody>
        </p:sp>
        <p:sp>
          <p:nvSpPr>
            <p:cNvPr id="300200" name="Rectangle 168"/>
            <p:cNvSpPr>
              <a:spLocks noChangeArrowheads="1"/>
            </p:cNvSpPr>
            <p:nvPr/>
          </p:nvSpPr>
          <p:spPr bwMode="auto">
            <a:xfrm>
              <a:off x="1073150" y="1616075"/>
              <a:ext cx="174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t>26 </a:t>
              </a:r>
              <a:endParaRPr lang="en-US" altLang="en-US" sz="2400">
                <a:latin typeface="Times New Roman" panose="02020603050405020304" pitchFamily="18" charset="0"/>
              </a:endParaRPr>
            </a:p>
          </p:txBody>
        </p:sp>
        <p:sp>
          <p:nvSpPr>
            <p:cNvPr id="300201" name="Rectangle 169"/>
            <p:cNvSpPr>
              <a:spLocks noChangeArrowheads="1"/>
            </p:cNvSpPr>
            <p:nvPr/>
          </p:nvSpPr>
          <p:spPr bwMode="auto">
            <a:xfrm>
              <a:off x="7747000"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1999 </a:t>
              </a:r>
              <a:endParaRPr lang="en-US" altLang="en-US" sz="2400">
                <a:latin typeface="Times New Roman" panose="02020603050405020304" pitchFamily="18" charset="0"/>
              </a:endParaRPr>
            </a:p>
          </p:txBody>
        </p:sp>
        <p:sp>
          <p:nvSpPr>
            <p:cNvPr id="300202" name="Rectangle 170"/>
            <p:cNvSpPr>
              <a:spLocks noChangeArrowheads="1"/>
            </p:cNvSpPr>
            <p:nvPr/>
          </p:nvSpPr>
          <p:spPr bwMode="auto">
            <a:xfrm>
              <a:off x="7161213"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1995 </a:t>
              </a:r>
              <a:endParaRPr lang="en-US" altLang="en-US" sz="2400">
                <a:latin typeface="Times New Roman" panose="02020603050405020304" pitchFamily="18" charset="0"/>
              </a:endParaRPr>
            </a:p>
          </p:txBody>
        </p:sp>
        <p:sp>
          <p:nvSpPr>
            <p:cNvPr id="300203" name="Rectangle 171"/>
            <p:cNvSpPr>
              <a:spLocks noChangeArrowheads="1"/>
            </p:cNvSpPr>
            <p:nvPr/>
          </p:nvSpPr>
          <p:spPr bwMode="auto">
            <a:xfrm>
              <a:off x="1301750"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1955 </a:t>
              </a:r>
              <a:endParaRPr lang="en-US" altLang="en-US" sz="2400">
                <a:latin typeface="Times New Roman" panose="02020603050405020304" pitchFamily="18" charset="0"/>
              </a:endParaRPr>
            </a:p>
          </p:txBody>
        </p:sp>
        <p:sp>
          <p:nvSpPr>
            <p:cNvPr id="300204" name="Rectangle 172"/>
            <p:cNvSpPr>
              <a:spLocks noChangeArrowheads="1"/>
            </p:cNvSpPr>
            <p:nvPr/>
          </p:nvSpPr>
          <p:spPr bwMode="auto">
            <a:xfrm>
              <a:off x="1887538"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1959 </a:t>
              </a:r>
              <a:endParaRPr lang="en-US" altLang="en-US" sz="2400">
                <a:latin typeface="Times New Roman" panose="02020603050405020304" pitchFamily="18" charset="0"/>
              </a:endParaRPr>
            </a:p>
          </p:txBody>
        </p:sp>
        <p:sp>
          <p:nvSpPr>
            <p:cNvPr id="300205" name="Rectangle 173"/>
            <p:cNvSpPr>
              <a:spLocks noChangeArrowheads="1"/>
            </p:cNvSpPr>
            <p:nvPr/>
          </p:nvSpPr>
          <p:spPr bwMode="auto">
            <a:xfrm>
              <a:off x="2473325"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1963 </a:t>
              </a:r>
              <a:endParaRPr lang="en-US" altLang="en-US" sz="2400">
                <a:latin typeface="Times New Roman" panose="02020603050405020304" pitchFamily="18" charset="0"/>
              </a:endParaRPr>
            </a:p>
          </p:txBody>
        </p:sp>
        <p:sp>
          <p:nvSpPr>
            <p:cNvPr id="300206" name="Rectangle 174"/>
            <p:cNvSpPr>
              <a:spLocks noChangeArrowheads="1"/>
            </p:cNvSpPr>
            <p:nvPr/>
          </p:nvSpPr>
          <p:spPr bwMode="auto">
            <a:xfrm>
              <a:off x="3059113"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1967 </a:t>
              </a:r>
              <a:endParaRPr lang="en-US" altLang="en-US" sz="2400">
                <a:latin typeface="Times New Roman" panose="02020603050405020304" pitchFamily="18" charset="0"/>
              </a:endParaRPr>
            </a:p>
          </p:txBody>
        </p:sp>
        <p:sp>
          <p:nvSpPr>
            <p:cNvPr id="300207" name="Rectangle 175"/>
            <p:cNvSpPr>
              <a:spLocks noChangeArrowheads="1"/>
            </p:cNvSpPr>
            <p:nvPr/>
          </p:nvSpPr>
          <p:spPr bwMode="auto">
            <a:xfrm>
              <a:off x="3644900"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1971 </a:t>
              </a:r>
              <a:endParaRPr lang="en-US" altLang="en-US" sz="2400">
                <a:latin typeface="Times New Roman" panose="02020603050405020304" pitchFamily="18" charset="0"/>
              </a:endParaRPr>
            </a:p>
          </p:txBody>
        </p:sp>
        <p:sp>
          <p:nvSpPr>
            <p:cNvPr id="300208" name="Rectangle 176"/>
            <p:cNvSpPr>
              <a:spLocks noChangeArrowheads="1"/>
            </p:cNvSpPr>
            <p:nvPr/>
          </p:nvSpPr>
          <p:spPr bwMode="auto">
            <a:xfrm>
              <a:off x="4230688"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1975 </a:t>
              </a:r>
              <a:endParaRPr lang="en-US" altLang="en-US" sz="2400">
                <a:latin typeface="Times New Roman" panose="02020603050405020304" pitchFamily="18" charset="0"/>
              </a:endParaRPr>
            </a:p>
          </p:txBody>
        </p:sp>
        <p:sp>
          <p:nvSpPr>
            <p:cNvPr id="300209" name="Rectangle 177"/>
            <p:cNvSpPr>
              <a:spLocks noChangeArrowheads="1"/>
            </p:cNvSpPr>
            <p:nvPr/>
          </p:nvSpPr>
          <p:spPr bwMode="auto">
            <a:xfrm>
              <a:off x="4818063"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1979 </a:t>
              </a:r>
              <a:endParaRPr lang="en-US" altLang="en-US" sz="2400">
                <a:latin typeface="Times New Roman" panose="02020603050405020304" pitchFamily="18" charset="0"/>
              </a:endParaRPr>
            </a:p>
          </p:txBody>
        </p:sp>
        <p:sp>
          <p:nvSpPr>
            <p:cNvPr id="300210" name="Rectangle 178"/>
            <p:cNvSpPr>
              <a:spLocks noChangeArrowheads="1"/>
            </p:cNvSpPr>
            <p:nvPr/>
          </p:nvSpPr>
          <p:spPr bwMode="auto">
            <a:xfrm>
              <a:off x="5403850"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1983 </a:t>
              </a:r>
              <a:endParaRPr lang="en-US" altLang="en-US" sz="2400">
                <a:latin typeface="Times New Roman" panose="02020603050405020304" pitchFamily="18" charset="0"/>
              </a:endParaRPr>
            </a:p>
          </p:txBody>
        </p:sp>
        <p:sp>
          <p:nvSpPr>
            <p:cNvPr id="300211" name="Rectangle 179"/>
            <p:cNvSpPr>
              <a:spLocks noChangeArrowheads="1"/>
            </p:cNvSpPr>
            <p:nvPr/>
          </p:nvSpPr>
          <p:spPr bwMode="auto">
            <a:xfrm>
              <a:off x="6575425"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1991 </a:t>
              </a:r>
              <a:endParaRPr lang="en-US" altLang="en-US" sz="2400">
                <a:latin typeface="Times New Roman" panose="02020603050405020304" pitchFamily="18" charset="0"/>
              </a:endParaRPr>
            </a:p>
          </p:txBody>
        </p:sp>
        <p:sp>
          <p:nvSpPr>
            <p:cNvPr id="300212" name="Rectangle 180"/>
            <p:cNvSpPr>
              <a:spLocks noChangeArrowheads="1"/>
            </p:cNvSpPr>
            <p:nvPr/>
          </p:nvSpPr>
          <p:spPr bwMode="auto">
            <a:xfrm>
              <a:off x="5989638" y="6207125"/>
              <a:ext cx="342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1987 </a:t>
              </a:r>
              <a:endParaRPr lang="en-US" altLang="en-US" sz="2400">
                <a:latin typeface="Times New Roman" panose="02020603050405020304" pitchFamily="18" charset="0"/>
              </a:endParaRPr>
            </a:p>
          </p:txBody>
        </p:sp>
        <p:sp>
          <p:nvSpPr>
            <p:cNvPr id="300213" name="Line 181"/>
            <p:cNvSpPr>
              <a:spLocks noChangeShapeType="1"/>
            </p:cNvSpPr>
            <p:nvPr/>
          </p:nvSpPr>
          <p:spPr bwMode="auto">
            <a:xfrm>
              <a:off x="8610600" y="1547813"/>
              <a:ext cx="1588"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14" name="Line 182"/>
            <p:cNvSpPr>
              <a:spLocks noChangeShapeType="1"/>
            </p:cNvSpPr>
            <p:nvPr/>
          </p:nvSpPr>
          <p:spPr bwMode="auto">
            <a:xfrm>
              <a:off x="8755063" y="1547813"/>
              <a:ext cx="1587" cy="503713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15" name="Line 183"/>
            <p:cNvSpPr>
              <a:spLocks noChangeShapeType="1"/>
            </p:cNvSpPr>
            <p:nvPr/>
          </p:nvSpPr>
          <p:spPr bwMode="auto">
            <a:xfrm>
              <a:off x="785813" y="6148388"/>
              <a:ext cx="796925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16" name="Line 184"/>
            <p:cNvSpPr>
              <a:spLocks noChangeShapeType="1"/>
            </p:cNvSpPr>
            <p:nvPr/>
          </p:nvSpPr>
          <p:spPr bwMode="auto">
            <a:xfrm flipH="1">
              <a:off x="1366838" y="6148388"/>
              <a:ext cx="70993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17" name="Line 185"/>
            <p:cNvSpPr>
              <a:spLocks noChangeShapeType="1"/>
            </p:cNvSpPr>
            <p:nvPr/>
          </p:nvSpPr>
          <p:spPr bwMode="auto">
            <a:xfrm>
              <a:off x="8462963" y="6051550"/>
              <a:ext cx="1587" cy="1095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218" name="Rectangle 186"/>
            <p:cNvSpPr>
              <a:spLocks noChangeArrowheads="1"/>
            </p:cNvSpPr>
            <p:nvPr/>
          </p:nvSpPr>
          <p:spPr bwMode="auto">
            <a:xfrm>
              <a:off x="8315325" y="6207125"/>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2003</a:t>
              </a:r>
              <a:endParaRPr lang="en-US" altLang="en-US" sz="2400">
                <a:latin typeface="Times New Roman" panose="02020603050405020304" pitchFamily="18" charset="0"/>
              </a:endParaRPr>
            </a:p>
          </p:txBody>
        </p:sp>
        <p:sp>
          <p:nvSpPr>
            <p:cNvPr id="300219" name="Freeform 187"/>
            <p:cNvSpPr>
              <a:spLocks/>
            </p:cNvSpPr>
            <p:nvPr/>
          </p:nvSpPr>
          <p:spPr bwMode="auto">
            <a:xfrm>
              <a:off x="1498600" y="2017713"/>
              <a:ext cx="6965950" cy="3081337"/>
            </a:xfrm>
            <a:custGeom>
              <a:avLst/>
              <a:gdLst>
                <a:gd name="T0" fmla="*/ 0 w 4388"/>
                <a:gd name="T1" fmla="*/ 0 h 1941"/>
                <a:gd name="T2" fmla="*/ 102 w 4388"/>
                <a:gd name="T3" fmla="*/ 336 h 1941"/>
                <a:gd name="T4" fmla="*/ 285 w 4388"/>
                <a:gd name="T5" fmla="*/ 264 h 1941"/>
                <a:gd name="T6" fmla="*/ 366 w 4388"/>
                <a:gd name="T7" fmla="*/ 488 h 1941"/>
                <a:gd name="T8" fmla="*/ 468 w 4388"/>
                <a:gd name="T9" fmla="*/ 498 h 1941"/>
                <a:gd name="T10" fmla="*/ 559 w 4388"/>
                <a:gd name="T11" fmla="*/ 539 h 1941"/>
                <a:gd name="T12" fmla="*/ 651 w 4388"/>
                <a:gd name="T13" fmla="*/ 671 h 1941"/>
                <a:gd name="T14" fmla="*/ 712 w 4388"/>
                <a:gd name="T15" fmla="*/ 844 h 1941"/>
                <a:gd name="T16" fmla="*/ 824 w 4388"/>
                <a:gd name="T17" fmla="*/ 955 h 1941"/>
                <a:gd name="T18" fmla="*/ 915 w 4388"/>
                <a:gd name="T19" fmla="*/ 1077 h 1941"/>
                <a:gd name="T20" fmla="*/ 996 w 4388"/>
                <a:gd name="T21" fmla="*/ 1453 h 1941"/>
                <a:gd name="T22" fmla="*/ 1098 w 4388"/>
                <a:gd name="T23" fmla="*/ 1565 h 1941"/>
                <a:gd name="T24" fmla="*/ 1189 w 4388"/>
                <a:gd name="T25" fmla="*/ 1728 h 1941"/>
                <a:gd name="T26" fmla="*/ 1281 w 4388"/>
                <a:gd name="T27" fmla="*/ 1860 h 1941"/>
                <a:gd name="T28" fmla="*/ 1372 w 4388"/>
                <a:gd name="T29" fmla="*/ 1758 h 1941"/>
                <a:gd name="T30" fmla="*/ 1464 w 4388"/>
                <a:gd name="T31" fmla="*/ 1758 h 1941"/>
                <a:gd name="T32" fmla="*/ 1575 w 4388"/>
                <a:gd name="T33" fmla="*/ 1880 h 1941"/>
                <a:gd name="T34" fmla="*/ 1647 w 4388"/>
                <a:gd name="T35" fmla="*/ 1941 h 1941"/>
                <a:gd name="T36" fmla="*/ 1748 w 4388"/>
                <a:gd name="T37" fmla="*/ 1931 h 1941"/>
                <a:gd name="T38" fmla="*/ 1830 w 4388"/>
                <a:gd name="T39" fmla="*/ 1901 h 1941"/>
                <a:gd name="T40" fmla="*/ 1941 w 4388"/>
                <a:gd name="T41" fmla="*/ 1870 h 1941"/>
                <a:gd name="T42" fmla="*/ 2094 w 4388"/>
                <a:gd name="T43" fmla="*/ 1911 h 1941"/>
                <a:gd name="T44" fmla="*/ 2195 w 4388"/>
                <a:gd name="T45" fmla="*/ 1890 h 1941"/>
                <a:gd name="T46" fmla="*/ 2307 w 4388"/>
                <a:gd name="T47" fmla="*/ 1718 h 1941"/>
                <a:gd name="T48" fmla="*/ 2480 w 4388"/>
                <a:gd name="T49" fmla="*/ 1433 h 1941"/>
                <a:gd name="T50" fmla="*/ 2571 w 4388"/>
                <a:gd name="T51" fmla="*/ 1423 h 1941"/>
                <a:gd name="T52" fmla="*/ 2683 w 4388"/>
                <a:gd name="T53" fmla="*/ 1545 h 1941"/>
                <a:gd name="T54" fmla="*/ 2744 w 4388"/>
                <a:gd name="T55" fmla="*/ 1555 h 1941"/>
                <a:gd name="T56" fmla="*/ 2835 w 4388"/>
                <a:gd name="T57" fmla="*/ 1647 h 1941"/>
                <a:gd name="T58" fmla="*/ 2927 w 4388"/>
                <a:gd name="T59" fmla="*/ 1647 h 1941"/>
                <a:gd name="T60" fmla="*/ 3018 w 4388"/>
                <a:gd name="T61" fmla="*/ 1718 h 1941"/>
                <a:gd name="T62" fmla="*/ 3110 w 4388"/>
                <a:gd name="T63" fmla="*/ 1738 h 1941"/>
                <a:gd name="T64" fmla="*/ 3211 w 4388"/>
                <a:gd name="T65" fmla="*/ 1636 h 1941"/>
                <a:gd name="T66" fmla="*/ 3293 w 4388"/>
                <a:gd name="T67" fmla="*/ 1565 h 1941"/>
                <a:gd name="T68" fmla="*/ 3374 w 4388"/>
                <a:gd name="T69" fmla="*/ 1382 h 1941"/>
                <a:gd name="T70" fmla="*/ 3465 w 4388"/>
                <a:gd name="T71" fmla="*/ 1342 h 1941"/>
                <a:gd name="T72" fmla="*/ 3567 w 4388"/>
                <a:gd name="T73" fmla="*/ 1423 h 1941"/>
                <a:gd name="T74" fmla="*/ 3659 w 4388"/>
                <a:gd name="T75" fmla="*/ 1514 h 1941"/>
                <a:gd name="T76" fmla="*/ 3740 w 4388"/>
                <a:gd name="T77" fmla="*/ 1535 h 1941"/>
                <a:gd name="T78" fmla="*/ 3841 w 4388"/>
                <a:gd name="T79" fmla="*/ 1586 h 1941"/>
                <a:gd name="T80" fmla="*/ 3933 w 4388"/>
                <a:gd name="T81" fmla="*/ 1677 h 1941"/>
                <a:gd name="T82" fmla="*/ 4024 w 4388"/>
                <a:gd name="T83" fmla="*/ 1779 h 1941"/>
                <a:gd name="T84" fmla="*/ 4116 w 4388"/>
                <a:gd name="T85" fmla="*/ 1870 h 1941"/>
                <a:gd name="T86" fmla="*/ 4207 w 4388"/>
                <a:gd name="T87" fmla="*/ 1809 h 1941"/>
                <a:gd name="T88" fmla="*/ 4256 w 4388"/>
                <a:gd name="T89" fmla="*/ 1781 h 1941"/>
                <a:gd name="T90" fmla="*/ 4388 w 4388"/>
                <a:gd name="T91" fmla="*/ 1701 h 1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88" h="1941">
                  <a:moveTo>
                    <a:pt x="0" y="0"/>
                  </a:moveTo>
                  <a:lnTo>
                    <a:pt x="102" y="336"/>
                  </a:lnTo>
                  <a:lnTo>
                    <a:pt x="285" y="264"/>
                  </a:lnTo>
                  <a:lnTo>
                    <a:pt x="366" y="488"/>
                  </a:lnTo>
                  <a:lnTo>
                    <a:pt x="468" y="498"/>
                  </a:lnTo>
                  <a:lnTo>
                    <a:pt x="559" y="539"/>
                  </a:lnTo>
                  <a:lnTo>
                    <a:pt x="651" y="671"/>
                  </a:lnTo>
                  <a:lnTo>
                    <a:pt x="712" y="844"/>
                  </a:lnTo>
                  <a:lnTo>
                    <a:pt x="824" y="955"/>
                  </a:lnTo>
                  <a:lnTo>
                    <a:pt x="915" y="1077"/>
                  </a:lnTo>
                  <a:lnTo>
                    <a:pt x="996" y="1453"/>
                  </a:lnTo>
                  <a:lnTo>
                    <a:pt x="1098" y="1565"/>
                  </a:lnTo>
                  <a:lnTo>
                    <a:pt x="1189" y="1728"/>
                  </a:lnTo>
                  <a:lnTo>
                    <a:pt x="1281" y="1860"/>
                  </a:lnTo>
                  <a:lnTo>
                    <a:pt x="1372" y="1758"/>
                  </a:lnTo>
                  <a:lnTo>
                    <a:pt x="1464" y="1758"/>
                  </a:lnTo>
                  <a:lnTo>
                    <a:pt x="1575" y="1880"/>
                  </a:lnTo>
                  <a:lnTo>
                    <a:pt x="1647" y="1941"/>
                  </a:lnTo>
                  <a:lnTo>
                    <a:pt x="1748" y="1931"/>
                  </a:lnTo>
                  <a:lnTo>
                    <a:pt x="1830" y="1901"/>
                  </a:lnTo>
                  <a:lnTo>
                    <a:pt x="1941" y="1870"/>
                  </a:lnTo>
                  <a:lnTo>
                    <a:pt x="2094" y="1911"/>
                  </a:lnTo>
                  <a:lnTo>
                    <a:pt x="2195" y="1890"/>
                  </a:lnTo>
                  <a:lnTo>
                    <a:pt x="2307" y="1718"/>
                  </a:lnTo>
                  <a:lnTo>
                    <a:pt x="2480" y="1433"/>
                  </a:lnTo>
                  <a:lnTo>
                    <a:pt x="2571" y="1423"/>
                  </a:lnTo>
                  <a:lnTo>
                    <a:pt x="2683" y="1545"/>
                  </a:lnTo>
                  <a:lnTo>
                    <a:pt x="2744" y="1555"/>
                  </a:lnTo>
                  <a:lnTo>
                    <a:pt x="2835" y="1647"/>
                  </a:lnTo>
                  <a:lnTo>
                    <a:pt x="2927" y="1647"/>
                  </a:lnTo>
                  <a:lnTo>
                    <a:pt x="3018" y="1718"/>
                  </a:lnTo>
                  <a:lnTo>
                    <a:pt x="3110" y="1738"/>
                  </a:lnTo>
                  <a:lnTo>
                    <a:pt x="3211" y="1636"/>
                  </a:lnTo>
                  <a:lnTo>
                    <a:pt x="3293" y="1565"/>
                  </a:lnTo>
                  <a:lnTo>
                    <a:pt x="3374" y="1382"/>
                  </a:lnTo>
                  <a:lnTo>
                    <a:pt x="3465" y="1342"/>
                  </a:lnTo>
                  <a:lnTo>
                    <a:pt x="3567" y="1423"/>
                  </a:lnTo>
                  <a:lnTo>
                    <a:pt x="3659" y="1514"/>
                  </a:lnTo>
                  <a:lnTo>
                    <a:pt x="3740" y="1535"/>
                  </a:lnTo>
                  <a:lnTo>
                    <a:pt x="3841" y="1586"/>
                  </a:lnTo>
                  <a:lnTo>
                    <a:pt x="3933" y="1677"/>
                  </a:lnTo>
                  <a:lnTo>
                    <a:pt x="4024" y="1779"/>
                  </a:lnTo>
                  <a:lnTo>
                    <a:pt x="4116" y="1870"/>
                  </a:lnTo>
                  <a:lnTo>
                    <a:pt x="4207" y="1809"/>
                  </a:lnTo>
                  <a:lnTo>
                    <a:pt x="4256" y="1781"/>
                  </a:lnTo>
                  <a:lnTo>
                    <a:pt x="4388" y="1701"/>
                  </a:lnTo>
                </a:path>
              </a:pathLst>
            </a:custGeom>
            <a:noFill/>
            <a:ln w="47625">
              <a:solidFill>
                <a:srgbClr val="24ADC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220" name="Freeform 188"/>
            <p:cNvSpPr>
              <a:spLocks/>
            </p:cNvSpPr>
            <p:nvPr/>
          </p:nvSpPr>
          <p:spPr bwMode="auto">
            <a:xfrm>
              <a:off x="4983163" y="4679950"/>
              <a:ext cx="3340100" cy="855663"/>
            </a:xfrm>
            <a:custGeom>
              <a:avLst/>
              <a:gdLst>
                <a:gd name="T0" fmla="*/ 0 w 2104"/>
                <a:gd name="T1" fmla="*/ 518 h 539"/>
                <a:gd name="T2" fmla="*/ 92 w 2104"/>
                <a:gd name="T3" fmla="*/ 224 h 539"/>
                <a:gd name="T4" fmla="*/ 183 w 2104"/>
                <a:gd name="T5" fmla="*/ 152 h 539"/>
                <a:gd name="T6" fmla="*/ 275 w 2104"/>
                <a:gd name="T7" fmla="*/ 61 h 539"/>
                <a:gd name="T8" fmla="*/ 366 w 2104"/>
                <a:gd name="T9" fmla="*/ 0 h 539"/>
                <a:gd name="T10" fmla="*/ 458 w 2104"/>
                <a:gd name="T11" fmla="*/ 92 h 539"/>
                <a:gd name="T12" fmla="*/ 549 w 2104"/>
                <a:gd name="T13" fmla="*/ 132 h 539"/>
                <a:gd name="T14" fmla="*/ 640 w 2104"/>
                <a:gd name="T15" fmla="*/ 183 h 539"/>
                <a:gd name="T16" fmla="*/ 732 w 2104"/>
                <a:gd name="T17" fmla="*/ 224 h 539"/>
                <a:gd name="T18" fmla="*/ 823 w 2104"/>
                <a:gd name="T19" fmla="*/ 264 h 539"/>
                <a:gd name="T20" fmla="*/ 915 w 2104"/>
                <a:gd name="T21" fmla="*/ 305 h 539"/>
                <a:gd name="T22" fmla="*/ 1006 w 2104"/>
                <a:gd name="T23" fmla="*/ 244 h 539"/>
                <a:gd name="T24" fmla="*/ 1098 w 2104"/>
                <a:gd name="T25" fmla="*/ 173 h 539"/>
                <a:gd name="T26" fmla="*/ 1189 w 2104"/>
                <a:gd name="T27" fmla="*/ 102 h 539"/>
                <a:gd name="T28" fmla="*/ 1281 w 2104"/>
                <a:gd name="T29" fmla="*/ 71 h 539"/>
                <a:gd name="T30" fmla="*/ 1372 w 2104"/>
                <a:gd name="T31" fmla="*/ 213 h 539"/>
                <a:gd name="T32" fmla="*/ 1464 w 2104"/>
                <a:gd name="T33" fmla="*/ 325 h 539"/>
                <a:gd name="T34" fmla="*/ 1555 w 2104"/>
                <a:gd name="T35" fmla="*/ 335 h 539"/>
                <a:gd name="T36" fmla="*/ 1636 w 2104"/>
                <a:gd name="T37" fmla="*/ 366 h 539"/>
                <a:gd name="T38" fmla="*/ 1738 w 2104"/>
                <a:gd name="T39" fmla="*/ 437 h 539"/>
                <a:gd name="T40" fmla="*/ 1829 w 2104"/>
                <a:gd name="T41" fmla="*/ 518 h 539"/>
                <a:gd name="T42" fmla="*/ 1921 w 2104"/>
                <a:gd name="T43" fmla="*/ 539 h 539"/>
                <a:gd name="T44" fmla="*/ 2012 w 2104"/>
                <a:gd name="T45" fmla="*/ 498 h 539"/>
                <a:gd name="T46" fmla="*/ 2104 w 2104"/>
                <a:gd name="T47" fmla="*/ 44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4" h="539">
                  <a:moveTo>
                    <a:pt x="0" y="518"/>
                  </a:moveTo>
                  <a:lnTo>
                    <a:pt x="92" y="224"/>
                  </a:lnTo>
                  <a:lnTo>
                    <a:pt x="183" y="152"/>
                  </a:lnTo>
                  <a:lnTo>
                    <a:pt x="275" y="61"/>
                  </a:lnTo>
                  <a:lnTo>
                    <a:pt x="366" y="0"/>
                  </a:lnTo>
                  <a:lnTo>
                    <a:pt x="458" y="92"/>
                  </a:lnTo>
                  <a:lnTo>
                    <a:pt x="549" y="132"/>
                  </a:lnTo>
                  <a:lnTo>
                    <a:pt x="640" y="183"/>
                  </a:lnTo>
                  <a:lnTo>
                    <a:pt x="732" y="224"/>
                  </a:lnTo>
                  <a:lnTo>
                    <a:pt x="823" y="264"/>
                  </a:lnTo>
                  <a:lnTo>
                    <a:pt x="915" y="305"/>
                  </a:lnTo>
                  <a:lnTo>
                    <a:pt x="1006" y="244"/>
                  </a:lnTo>
                  <a:lnTo>
                    <a:pt x="1098" y="173"/>
                  </a:lnTo>
                  <a:lnTo>
                    <a:pt x="1189" y="102"/>
                  </a:lnTo>
                  <a:lnTo>
                    <a:pt x="1281" y="71"/>
                  </a:lnTo>
                  <a:lnTo>
                    <a:pt x="1372" y="213"/>
                  </a:lnTo>
                  <a:lnTo>
                    <a:pt x="1464" y="325"/>
                  </a:lnTo>
                  <a:lnTo>
                    <a:pt x="1555" y="335"/>
                  </a:lnTo>
                  <a:lnTo>
                    <a:pt x="1636" y="366"/>
                  </a:lnTo>
                  <a:lnTo>
                    <a:pt x="1738" y="437"/>
                  </a:lnTo>
                  <a:lnTo>
                    <a:pt x="1829" y="518"/>
                  </a:lnTo>
                  <a:lnTo>
                    <a:pt x="1921" y="539"/>
                  </a:lnTo>
                  <a:lnTo>
                    <a:pt x="2012" y="498"/>
                  </a:lnTo>
                  <a:lnTo>
                    <a:pt x="2104" y="447"/>
                  </a:lnTo>
                </a:path>
              </a:pathLst>
            </a:custGeom>
            <a:noFill/>
            <a:ln w="31750" cap="flat">
              <a:solidFill>
                <a:srgbClr val="FE1B0E"/>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0221" name="Group 189"/>
            <p:cNvGrpSpPr>
              <a:grpSpLocks/>
            </p:cNvGrpSpPr>
            <p:nvPr/>
          </p:nvGrpSpPr>
          <p:grpSpPr bwMode="auto">
            <a:xfrm>
              <a:off x="7439025" y="3435350"/>
              <a:ext cx="739775" cy="1441450"/>
              <a:chOff x="3732" y="1951"/>
              <a:chExt cx="466" cy="908"/>
            </a:xfrm>
          </p:grpSpPr>
          <p:sp>
            <p:nvSpPr>
              <p:cNvPr id="300222" name="Freeform 190"/>
              <p:cNvSpPr>
                <a:spLocks/>
              </p:cNvSpPr>
              <p:nvPr/>
            </p:nvSpPr>
            <p:spPr bwMode="auto">
              <a:xfrm>
                <a:off x="4175" y="1989"/>
                <a:ext cx="23" cy="870"/>
              </a:xfrm>
              <a:custGeom>
                <a:avLst/>
                <a:gdLst>
                  <a:gd name="T0" fmla="*/ 0 w 23"/>
                  <a:gd name="T1" fmla="*/ 0 h 870"/>
                  <a:gd name="T2" fmla="*/ 23 w 23"/>
                  <a:gd name="T3" fmla="*/ 0 h 870"/>
                  <a:gd name="T4" fmla="*/ 23 w 23"/>
                  <a:gd name="T5" fmla="*/ 870 h 870"/>
                </a:gdLst>
                <a:ahLst/>
                <a:cxnLst>
                  <a:cxn ang="0">
                    <a:pos x="T0" y="T1"/>
                  </a:cxn>
                  <a:cxn ang="0">
                    <a:pos x="T2" y="T3"/>
                  </a:cxn>
                  <a:cxn ang="0">
                    <a:pos x="T4" y="T5"/>
                  </a:cxn>
                </a:cxnLst>
                <a:rect l="0" t="0" r="r" b="b"/>
                <a:pathLst>
                  <a:path w="23" h="870">
                    <a:moveTo>
                      <a:pt x="0" y="0"/>
                    </a:moveTo>
                    <a:lnTo>
                      <a:pt x="23" y="0"/>
                    </a:lnTo>
                    <a:lnTo>
                      <a:pt x="23" y="87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0223" name="Group 191"/>
              <p:cNvGrpSpPr>
                <a:grpSpLocks/>
              </p:cNvGrpSpPr>
              <p:nvPr/>
            </p:nvGrpSpPr>
            <p:grpSpPr bwMode="auto">
              <a:xfrm>
                <a:off x="3732" y="1951"/>
                <a:ext cx="416" cy="189"/>
                <a:chOff x="3732" y="1951"/>
                <a:chExt cx="416" cy="189"/>
              </a:xfrm>
            </p:grpSpPr>
            <p:sp>
              <p:nvSpPr>
                <p:cNvPr id="300224" name="Rectangle 192"/>
                <p:cNvSpPr>
                  <a:spLocks noChangeArrowheads="1"/>
                </p:cNvSpPr>
                <p:nvPr/>
              </p:nvSpPr>
              <p:spPr bwMode="auto">
                <a:xfrm>
                  <a:off x="3732" y="1951"/>
                  <a:ext cx="3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         2001 </a:t>
                  </a:r>
                  <a:endParaRPr lang="en-US" altLang="en-US" sz="2400">
                    <a:latin typeface="Times New Roman" panose="02020603050405020304" pitchFamily="18" charset="0"/>
                  </a:endParaRPr>
                </a:p>
              </p:txBody>
            </p:sp>
            <p:sp>
              <p:nvSpPr>
                <p:cNvPr id="300225" name="Rectangle 193"/>
                <p:cNvSpPr>
                  <a:spLocks noChangeArrowheads="1"/>
                </p:cNvSpPr>
                <p:nvPr/>
              </p:nvSpPr>
              <p:spPr bwMode="auto">
                <a:xfrm>
                  <a:off x="3732" y="2044"/>
                  <a:ext cx="4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rPr>
                    <a:t>recession </a:t>
                  </a:r>
                  <a:endParaRPr lang="en-US" altLang="en-US" sz="2400">
                    <a:latin typeface="Times New Roman" panose="02020603050405020304" pitchFamily="18" charset="0"/>
                  </a:endParaRPr>
                </a:p>
              </p:txBody>
            </p:sp>
          </p:grpSp>
        </p:grpSp>
      </p:grpSp>
      <p:sp>
        <p:nvSpPr>
          <p:cNvPr id="300226" name="Rectangle 194"/>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Progress in the War on Poverty</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Allocation of Resources </a:t>
            </a:r>
            <a:br>
              <a:rPr lang="en-US" altLang="en-US"/>
            </a:br>
            <a:r>
              <a:rPr lang="en-US" altLang="en-US"/>
              <a:t>Between Present and Future</a:t>
            </a:r>
          </a:p>
        </p:txBody>
      </p:sp>
      <p:sp>
        <p:nvSpPr>
          <p:cNvPr id="52227" name="Rectangle 3"/>
          <p:cNvSpPr>
            <a:spLocks noGrp="1" noChangeArrowheads="1"/>
          </p:cNvSpPr>
          <p:nvPr>
            <p:ph type="body" idx="1"/>
          </p:nvPr>
        </p:nvSpPr>
        <p:spPr/>
        <p:txBody>
          <a:bodyPr/>
          <a:lstStyle/>
          <a:p>
            <a:r>
              <a:rPr lang="en-US" altLang="en-US">
                <a:solidFill>
                  <a:srgbClr val="365B98"/>
                </a:solidFill>
              </a:rPr>
              <a:t>How Does It Work in Practice?</a:t>
            </a:r>
          </a:p>
          <a:p>
            <a:pPr lvl="1"/>
            <a:r>
              <a:rPr lang="en-US" altLang="en-US"/>
              <a:t>The inherent risk of investment projects means that investment for the future may fall short of the socially optimal amount.</a:t>
            </a:r>
          </a:p>
          <a:p>
            <a:pPr lvl="1"/>
            <a:r>
              <a:rPr lang="en-US" altLang="en-US"/>
              <a:t>It may not be in society’s best interests to allow the market to make irreversible decisions about the future.</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endParaRPr lang="en-US" altLang="en-US"/>
          </a:p>
        </p:txBody>
      </p:sp>
      <p:sp>
        <p:nvSpPr>
          <p:cNvPr id="362499" name="Rectangle 3"/>
          <p:cNvSpPr>
            <a:spLocks noGrp="1" noChangeArrowheads="1"/>
          </p:cNvSpPr>
          <p:nvPr>
            <p:ph type="body" idx="1"/>
          </p:nvPr>
        </p:nvSpPr>
        <p:spPr/>
        <p:txBody>
          <a:bodyPr/>
          <a:lstStyle/>
          <a:p>
            <a:endParaRPr lang="en-US" altLang="en-US"/>
          </a:p>
        </p:txBody>
      </p:sp>
      <p:pic>
        <p:nvPicPr>
          <p:cNvPr id="362501" name="Picture 5" descr="Poverty_59_to_05"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86800"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altLang="en-US"/>
          </a:p>
        </p:txBody>
      </p:sp>
      <p:pic>
        <p:nvPicPr>
          <p:cNvPr id="364548" name="Picture 4" descr="Percent_poverty_world_map" title="imag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47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ltLang="en-US"/>
              <a:t>Lorenz Curve</a:t>
            </a:r>
          </a:p>
        </p:txBody>
      </p:sp>
      <p:sp>
        <p:nvSpPr>
          <p:cNvPr id="340995" name="Rectangle 3"/>
          <p:cNvSpPr>
            <a:spLocks noGrp="1" noChangeArrowheads="1"/>
          </p:cNvSpPr>
          <p:nvPr>
            <p:ph type="body" idx="1"/>
          </p:nvPr>
        </p:nvSpPr>
        <p:spPr/>
        <p:txBody>
          <a:bodyPr/>
          <a:lstStyle/>
          <a:p>
            <a:r>
              <a:rPr lang="en-US" altLang="en-US"/>
              <a:t>Distribution function often used to represent income distribution, where it shows for the bottom </a:t>
            </a:r>
            <a:r>
              <a:rPr lang="en-US" altLang="en-US" i="1"/>
              <a:t>x</a:t>
            </a:r>
            <a:r>
              <a:rPr lang="en-US" altLang="en-US"/>
              <a:t>% of households, what percentage </a:t>
            </a:r>
            <a:r>
              <a:rPr lang="en-US" altLang="en-US" i="1"/>
              <a:t>y</a:t>
            </a:r>
            <a:r>
              <a:rPr lang="en-US" altLang="en-US"/>
              <a:t>% of the total income they have. </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5106" name="Group 2"/>
          <p:cNvGrpSpPr>
            <a:grpSpLocks/>
          </p:cNvGrpSpPr>
          <p:nvPr/>
        </p:nvGrpSpPr>
        <p:grpSpPr bwMode="auto">
          <a:xfrm>
            <a:off x="3221038" y="901700"/>
            <a:ext cx="5083175" cy="5083175"/>
            <a:chOff x="2029" y="568"/>
            <a:chExt cx="3202" cy="3202"/>
          </a:xfrm>
        </p:grpSpPr>
        <p:sp>
          <p:nvSpPr>
            <p:cNvPr id="175107" name="Rectangle 3"/>
            <p:cNvSpPr>
              <a:spLocks noChangeArrowheads="1"/>
            </p:cNvSpPr>
            <p:nvPr/>
          </p:nvSpPr>
          <p:spPr bwMode="auto">
            <a:xfrm>
              <a:off x="2029" y="568"/>
              <a:ext cx="3202" cy="3202"/>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8" name="Line 4"/>
            <p:cNvSpPr>
              <a:spLocks noChangeShapeType="1"/>
            </p:cNvSpPr>
            <p:nvPr/>
          </p:nvSpPr>
          <p:spPr bwMode="auto">
            <a:xfrm flipV="1">
              <a:off x="2029" y="576"/>
              <a:ext cx="3192" cy="319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5109" name="Rectangle 5"/>
          <p:cNvSpPr>
            <a:spLocks noChangeArrowheads="1"/>
          </p:cNvSpPr>
          <p:nvPr/>
        </p:nvSpPr>
        <p:spPr bwMode="auto">
          <a:xfrm>
            <a:off x="3106738" y="6053138"/>
            <a:ext cx="54213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              20              40              60              80              100</a:t>
            </a:r>
          </a:p>
        </p:txBody>
      </p:sp>
      <p:sp>
        <p:nvSpPr>
          <p:cNvPr id="175110" name="Rectangle 6"/>
          <p:cNvSpPr>
            <a:spLocks noChangeArrowheads="1"/>
          </p:cNvSpPr>
          <p:nvPr/>
        </p:nvSpPr>
        <p:spPr bwMode="auto">
          <a:xfrm>
            <a:off x="2532063" y="809625"/>
            <a:ext cx="520700"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100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80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60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40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20</a:t>
            </a:r>
          </a:p>
          <a:p>
            <a:pPr eaLnBrk="0" hangingPunct="0"/>
            <a:r>
              <a:rPr lang="en-US" altLang="en-US" sz="1600" b="1"/>
              <a:t> </a:t>
            </a:r>
          </a:p>
          <a:p>
            <a:pPr eaLnBrk="0" hangingPunct="0"/>
            <a:endParaRPr lang="en-US" altLang="en-US" b="1"/>
          </a:p>
          <a:p>
            <a:pPr eaLnBrk="0" hangingPunct="0"/>
            <a:endParaRPr lang="en-US" altLang="en-US" sz="1600" b="1"/>
          </a:p>
          <a:p>
            <a:pPr eaLnBrk="0" hangingPunct="0"/>
            <a:r>
              <a:rPr lang="en-US" altLang="en-US" sz="1600" b="1"/>
              <a:t>     </a:t>
            </a:r>
          </a:p>
        </p:txBody>
      </p:sp>
      <p:sp>
        <p:nvSpPr>
          <p:cNvPr id="175111" name="Rectangle 7"/>
          <p:cNvSpPr>
            <a:spLocks noChangeArrowheads="1"/>
          </p:cNvSpPr>
          <p:nvPr/>
        </p:nvSpPr>
        <p:spPr bwMode="auto">
          <a:xfrm>
            <a:off x="2894013" y="5905500"/>
            <a:ext cx="2936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0</a:t>
            </a:r>
          </a:p>
        </p:txBody>
      </p:sp>
      <p:sp>
        <p:nvSpPr>
          <p:cNvPr id="175112" name="Rectangle 8"/>
          <p:cNvSpPr>
            <a:spLocks noChangeArrowheads="1"/>
          </p:cNvSpPr>
          <p:nvPr/>
        </p:nvSpPr>
        <p:spPr bwMode="auto">
          <a:xfrm>
            <a:off x="4602163" y="6305550"/>
            <a:ext cx="22764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Families</a:t>
            </a:r>
          </a:p>
        </p:txBody>
      </p:sp>
      <p:sp>
        <p:nvSpPr>
          <p:cNvPr id="175113" name="Rectangle 9"/>
          <p:cNvSpPr>
            <a:spLocks noChangeArrowheads="1"/>
          </p:cNvSpPr>
          <p:nvPr/>
        </p:nvSpPr>
        <p:spPr bwMode="auto">
          <a:xfrm rot="16200000">
            <a:off x="1154906" y="3298032"/>
            <a:ext cx="2162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Income</a:t>
            </a:r>
          </a:p>
        </p:txBody>
      </p:sp>
      <p:sp>
        <p:nvSpPr>
          <p:cNvPr id="175114" name="Rectangle 10"/>
          <p:cNvSpPr>
            <a:spLocks noChangeArrowheads="1"/>
          </p:cNvSpPr>
          <p:nvPr/>
        </p:nvSpPr>
        <p:spPr bwMode="auto">
          <a:xfrm>
            <a:off x="3300413" y="21732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99"/>
                </a:solidFill>
              </a:rPr>
              <a:t>Perfect Equality</a:t>
            </a:r>
          </a:p>
        </p:txBody>
      </p:sp>
      <p:sp>
        <p:nvSpPr>
          <p:cNvPr id="175115" name="Line 11"/>
          <p:cNvSpPr>
            <a:spLocks noChangeShapeType="1"/>
          </p:cNvSpPr>
          <p:nvPr/>
        </p:nvSpPr>
        <p:spPr bwMode="auto">
          <a:xfrm>
            <a:off x="4581525" y="2725738"/>
            <a:ext cx="903288" cy="903287"/>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6" name="Rectangle 12"/>
          <p:cNvSpPr>
            <a:spLocks noChangeArrowheads="1"/>
          </p:cNvSpPr>
          <p:nvPr/>
        </p:nvSpPr>
        <p:spPr bwMode="auto">
          <a:xfrm>
            <a:off x="6378575" y="4786313"/>
            <a:ext cx="160178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i="1">
                <a:solidFill>
                  <a:srgbClr val="000099"/>
                </a:solidFill>
              </a:rPr>
              <a:t>Complete</a:t>
            </a:r>
          </a:p>
          <a:p>
            <a:pPr eaLnBrk="0" hangingPunct="0"/>
            <a:r>
              <a:rPr lang="en-US" altLang="en-US" sz="2400" b="1" i="1">
                <a:solidFill>
                  <a:srgbClr val="000099"/>
                </a:solidFill>
              </a:rPr>
              <a:t>Inequality</a:t>
            </a:r>
          </a:p>
        </p:txBody>
      </p:sp>
      <p:sp>
        <p:nvSpPr>
          <p:cNvPr id="175117" name="Line 13"/>
          <p:cNvSpPr>
            <a:spLocks noChangeShapeType="1"/>
          </p:cNvSpPr>
          <p:nvPr/>
        </p:nvSpPr>
        <p:spPr bwMode="auto">
          <a:xfrm>
            <a:off x="7880350" y="5580063"/>
            <a:ext cx="279400" cy="279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8" name="Text Box 14"/>
          <p:cNvSpPr txBox="1">
            <a:spLocks noChangeArrowheads="1"/>
          </p:cNvSpPr>
          <p:nvPr/>
        </p:nvSpPr>
        <p:spPr bwMode="auto">
          <a:xfrm>
            <a:off x="2489200" y="68263"/>
            <a:ext cx="59912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5000"/>
              </a:lnSpc>
            </a:pPr>
            <a:r>
              <a:rPr lang="en-US" altLang="en-US" sz="4400" b="1">
                <a:solidFill>
                  <a:srgbClr val="000099"/>
                </a:solidFill>
                <a:latin typeface="Times New Roman" panose="02020603050405020304" pitchFamily="18" charset="0"/>
              </a:rPr>
              <a:t>THE LORENZ CURVE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5118"/>
                                        </p:tgtEl>
                                        <p:attrNameLst>
                                          <p:attrName>style.visibility</p:attrName>
                                        </p:attrNameLst>
                                      </p:cBhvr>
                                      <p:to>
                                        <p:strVal val="visible"/>
                                      </p:to>
                                    </p:set>
                                    <p:animEffect transition="in" filter="wipe(left)">
                                      <p:cBhvr>
                                        <p:cTn id="7" dur="500"/>
                                        <p:tgtEl>
                                          <p:spTgt spid="17511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5106"/>
                                        </p:tgtEl>
                                        <p:attrNameLst>
                                          <p:attrName>style.visibility</p:attrName>
                                        </p:attrNameLst>
                                      </p:cBhvr>
                                      <p:to>
                                        <p:strVal val="visible"/>
                                      </p:to>
                                    </p:set>
                                    <p:animEffect transition="in" filter="dissolve">
                                      <p:cBhvr>
                                        <p:cTn id="11" dur="500"/>
                                        <p:tgtEl>
                                          <p:spTgt spid="175106"/>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5111"/>
                                        </p:tgtEl>
                                        <p:attrNameLst>
                                          <p:attrName>style.visibility</p:attrName>
                                        </p:attrNameLst>
                                      </p:cBhvr>
                                      <p:to>
                                        <p:strVal val="visible"/>
                                      </p:to>
                                    </p:set>
                                    <p:animEffect transition="in" filter="dissolve">
                                      <p:cBhvr>
                                        <p:cTn id="15" dur="500"/>
                                        <p:tgtEl>
                                          <p:spTgt spid="17511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5113"/>
                                        </p:tgtEl>
                                        <p:attrNameLst>
                                          <p:attrName>style.visibility</p:attrName>
                                        </p:attrNameLst>
                                      </p:cBhvr>
                                      <p:to>
                                        <p:strVal val="visible"/>
                                      </p:to>
                                    </p:set>
                                    <p:animEffect transition="in" filter="wipe(down)">
                                      <p:cBhvr>
                                        <p:cTn id="19" dur="500"/>
                                        <p:tgtEl>
                                          <p:spTgt spid="175113"/>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5110"/>
                                        </p:tgtEl>
                                        <p:attrNameLst>
                                          <p:attrName>style.visibility</p:attrName>
                                        </p:attrNameLst>
                                      </p:cBhvr>
                                      <p:to>
                                        <p:strVal val="visible"/>
                                      </p:to>
                                    </p:set>
                                    <p:animEffect transition="in" filter="wipe(down)">
                                      <p:cBhvr>
                                        <p:cTn id="23" dur="500"/>
                                        <p:tgtEl>
                                          <p:spTgt spid="175110"/>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5112"/>
                                        </p:tgtEl>
                                        <p:attrNameLst>
                                          <p:attrName>style.visibility</p:attrName>
                                        </p:attrNameLst>
                                      </p:cBhvr>
                                      <p:to>
                                        <p:strVal val="visible"/>
                                      </p:to>
                                    </p:set>
                                    <p:animEffect transition="in" filter="wipe(left)">
                                      <p:cBhvr>
                                        <p:cTn id="27" dur="500"/>
                                        <p:tgtEl>
                                          <p:spTgt spid="175112"/>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5109"/>
                                        </p:tgtEl>
                                        <p:attrNameLst>
                                          <p:attrName>style.visibility</p:attrName>
                                        </p:attrNameLst>
                                      </p:cBhvr>
                                      <p:to>
                                        <p:strVal val="visible"/>
                                      </p:to>
                                    </p:set>
                                    <p:animEffect transition="in" filter="wipe(left)">
                                      <p:cBhvr>
                                        <p:cTn id="31" dur="500"/>
                                        <p:tgtEl>
                                          <p:spTgt spid="17510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5114"/>
                                        </p:tgtEl>
                                        <p:attrNameLst>
                                          <p:attrName>style.visibility</p:attrName>
                                        </p:attrNameLst>
                                      </p:cBhvr>
                                      <p:to>
                                        <p:strVal val="visible"/>
                                      </p:to>
                                    </p:set>
                                    <p:animEffect transition="in" filter="wipe(left)">
                                      <p:cBhvr>
                                        <p:cTn id="36" dur="500"/>
                                        <p:tgtEl>
                                          <p:spTgt spid="175114"/>
                                        </p:tgtEl>
                                      </p:cBhvr>
                                    </p:animEffect>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175115"/>
                                        </p:tgtEl>
                                        <p:attrNameLst>
                                          <p:attrName>style.visibility</p:attrName>
                                        </p:attrNameLst>
                                      </p:cBhvr>
                                      <p:to>
                                        <p:strVal val="visible"/>
                                      </p:to>
                                    </p:set>
                                    <p:animEffect transition="in" filter="wipe(left)">
                                      <p:cBhvr>
                                        <p:cTn id="40" dur="500"/>
                                        <p:tgtEl>
                                          <p:spTgt spid="1751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5116"/>
                                        </p:tgtEl>
                                        <p:attrNameLst>
                                          <p:attrName>style.visibility</p:attrName>
                                        </p:attrNameLst>
                                      </p:cBhvr>
                                      <p:to>
                                        <p:strVal val="visible"/>
                                      </p:to>
                                    </p:set>
                                    <p:animEffect transition="in" filter="dissolve">
                                      <p:cBhvr>
                                        <p:cTn id="45" dur="500"/>
                                        <p:tgtEl>
                                          <p:spTgt spid="175116"/>
                                        </p:tgtEl>
                                      </p:cBhvr>
                                    </p:animEffect>
                                  </p:childTnLst>
                                </p:cTn>
                              </p:par>
                            </p:childTnLst>
                          </p:cTn>
                        </p:par>
                        <p:par>
                          <p:cTn id="46" fill="hold" nodeType="afterGroup">
                            <p:stCondLst>
                              <p:cond delay="500"/>
                            </p:stCondLst>
                            <p:childTnLst>
                              <p:par>
                                <p:cTn id="47" presetID="22" presetClass="entr" presetSubtype="8" fill="hold" nodeType="afterEffect">
                                  <p:stCondLst>
                                    <p:cond delay="0"/>
                                  </p:stCondLst>
                                  <p:childTnLst>
                                    <p:set>
                                      <p:cBhvr>
                                        <p:cTn id="48" dur="1" fill="hold">
                                          <p:stCondLst>
                                            <p:cond delay="0"/>
                                          </p:stCondLst>
                                        </p:cTn>
                                        <p:tgtEl>
                                          <p:spTgt spid="175117"/>
                                        </p:tgtEl>
                                        <p:attrNameLst>
                                          <p:attrName>style.visibility</p:attrName>
                                        </p:attrNameLst>
                                      </p:cBhvr>
                                      <p:to>
                                        <p:strVal val="visible"/>
                                      </p:to>
                                    </p:set>
                                    <p:animEffect transition="in" filter="wipe(left)">
                                      <p:cBhvr>
                                        <p:cTn id="49" dur="500"/>
                                        <p:tgtEl>
                                          <p:spTgt spid="17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utoUpdateAnimBg="0"/>
      <p:bldP spid="175110" grpId="0" autoUpdateAnimBg="0"/>
      <p:bldP spid="175111" grpId="0" autoUpdateAnimBg="0"/>
      <p:bldP spid="175112" grpId="0" autoUpdateAnimBg="0"/>
      <p:bldP spid="175113" grpId="0" autoUpdateAnimBg="0"/>
      <p:bldP spid="175114" grpId="0" autoUpdateAnimBg="0"/>
      <p:bldP spid="175116" grpId="0" autoUpdateAnimBg="0"/>
      <p:bldP spid="175118" grpId="0"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6130" name="Group 2" descr="image" title="image"/>
          <p:cNvGrpSpPr>
            <a:grpSpLocks/>
          </p:cNvGrpSpPr>
          <p:nvPr/>
        </p:nvGrpSpPr>
        <p:grpSpPr bwMode="auto">
          <a:xfrm>
            <a:off x="3282950" y="884238"/>
            <a:ext cx="4995863" cy="5076825"/>
            <a:chOff x="2068" y="557"/>
            <a:chExt cx="3147" cy="3198"/>
          </a:xfrm>
        </p:grpSpPr>
        <p:sp>
          <p:nvSpPr>
            <p:cNvPr id="176131" name="Freeform 3"/>
            <p:cNvSpPr>
              <a:spLocks/>
            </p:cNvSpPr>
            <p:nvPr/>
          </p:nvSpPr>
          <p:spPr bwMode="auto">
            <a:xfrm>
              <a:off x="2068" y="557"/>
              <a:ext cx="3147" cy="3190"/>
            </a:xfrm>
            <a:custGeom>
              <a:avLst/>
              <a:gdLst>
                <a:gd name="T0" fmla="*/ 0 w 6366"/>
                <a:gd name="T1" fmla="*/ 6296 h 6296"/>
                <a:gd name="T2" fmla="*/ 6366 w 6366"/>
                <a:gd name="T3" fmla="*/ 0 h 6296"/>
                <a:gd name="T4" fmla="*/ 5880 w 6366"/>
                <a:gd name="T5" fmla="*/ 1484 h 6296"/>
                <a:gd name="T6" fmla="*/ 5139 w 6366"/>
                <a:gd name="T7" fmla="*/ 2738 h 6296"/>
                <a:gd name="T8" fmla="*/ 4398 w 6366"/>
                <a:gd name="T9" fmla="*/ 3685 h 6296"/>
                <a:gd name="T10" fmla="*/ 3682 w 6366"/>
                <a:gd name="T11" fmla="*/ 4376 h 6296"/>
                <a:gd name="T12" fmla="*/ 3247 w 6366"/>
                <a:gd name="T13" fmla="*/ 4709 h 6296"/>
                <a:gd name="T14" fmla="*/ 2582 w 6366"/>
                <a:gd name="T15" fmla="*/ 5195 h 6296"/>
                <a:gd name="T16" fmla="*/ 1661 w 6366"/>
                <a:gd name="T17" fmla="*/ 5708 h 6296"/>
                <a:gd name="T18" fmla="*/ 895 w 6366"/>
                <a:gd name="T19" fmla="*/ 6066 h 6296"/>
                <a:gd name="T20" fmla="*/ 358 w 6366"/>
                <a:gd name="T21" fmla="*/ 6194 h 6296"/>
                <a:gd name="T22" fmla="*/ 50 w 6366"/>
                <a:gd name="T23" fmla="*/ 6271 h 6296"/>
                <a:gd name="T24" fmla="*/ 0 w 6366"/>
                <a:gd name="T25" fmla="*/ 6296 h 6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6" h="6296">
                  <a:moveTo>
                    <a:pt x="0" y="6296"/>
                  </a:moveTo>
                  <a:lnTo>
                    <a:pt x="6366" y="0"/>
                  </a:lnTo>
                  <a:lnTo>
                    <a:pt x="5880" y="1484"/>
                  </a:lnTo>
                  <a:lnTo>
                    <a:pt x="5139" y="2738"/>
                  </a:lnTo>
                  <a:lnTo>
                    <a:pt x="4398" y="3685"/>
                  </a:lnTo>
                  <a:lnTo>
                    <a:pt x="3682" y="4376"/>
                  </a:lnTo>
                  <a:lnTo>
                    <a:pt x="3247" y="4709"/>
                  </a:lnTo>
                  <a:lnTo>
                    <a:pt x="2582" y="5195"/>
                  </a:lnTo>
                  <a:lnTo>
                    <a:pt x="1661" y="5708"/>
                  </a:lnTo>
                  <a:lnTo>
                    <a:pt x="895" y="6066"/>
                  </a:lnTo>
                  <a:lnTo>
                    <a:pt x="358" y="6194"/>
                  </a:lnTo>
                  <a:lnTo>
                    <a:pt x="50" y="6271"/>
                  </a:lnTo>
                  <a:lnTo>
                    <a:pt x="0" y="6296"/>
                  </a:lnTo>
                  <a:close/>
                </a:path>
              </a:pathLst>
            </a:custGeom>
            <a:solidFill>
              <a:srgbClr val="FFFF00"/>
            </a:solidFill>
            <a:ln w="11113">
              <a:solidFill>
                <a:schemeClr val="folHlink"/>
              </a:solidFill>
              <a:prstDash val="solid"/>
              <a:round/>
              <a:headEnd/>
              <a:tailEnd/>
            </a:ln>
          </p:spPr>
          <p:txBody>
            <a:bodyPr/>
            <a:lstStyle/>
            <a:p>
              <a:endParaRPr lang="en-US"/>
            </a:p>
          </p:txBody>
        </p:sp>
        <p:sp>
          <p:nvSpPr>
            <p:cNvPr id="176132" name="Freeform 4"/>
            <p:cNvSpPr>
              <a:spLocks/>
            </p:cNvSpPr>
            <p:nvPr/>
          </p:nvSpPr>
          <p:spPr bwMode="auto">
            <a:xfrm>
              <a:off x="2073" y="621"/>
              <a:ext cx="3137" cy="3134"/>
            </a:xfrm>
            <a:custGeom>
              <a:avLst/>
              <a:gdLst>
                <a:gd name="T0" fmla="*/ 0 w 3137"/>
                <a:gd name="T1" fmla="*/ 3133 h 3134"/>
                <a:gd name="T2" fmla="*/ 284 w 3137"/>
                <a:gd name="T3" fmla="*/ 3050 h 3134"/>
                <a:gd name="T4" fmla="*/ 559 w 3137"/>
                <a:gd name="T5" fmla="*/ 2949 h 3134"/>
                <a:gd name="T6" fmla="*/ 825 w 3137"/>
                <a:gd name="T7" fmla="*/ 2830 h 3134"/>
                <a:gd name="T8" fmla="*/ 1082 w 3137"/>
                <a:gd name="T9" fmla="*/ 2693 h 3134"/>
                <a:gd name="T10" fmla="*/ 1327 w 3137"/>
                <a:gd name="T11" fmla="*/ 2542 h 3134"/>
                <a:gd name="T12" fmla="*/ 1562 w 3137"/>
                <a:gd name="T13" fmla="*/ 2374 h 3134"/>
                <a:gd name="T14" fmla="*/ 1784 w 3137"/>
                <a:gd name="T15" fmla="*/ 2192 h 3134"/>
                <a:gd name="T16" fmla="*/ 1995 w 3137"/>
                <a:gd name="T17" fmla="*/ 1995 h 3134"/>
                <a:gd name="T18" fmla="*/ 2191 w 3137"/>
                <a:gd name="T19" fmla="*/ 1786 h 3134"/>
                <a:gd name="T20" fmla="*/ 2374 w 3137"/>
                <a:gd name="T21" fmla="*/ 1563 h 3134"/>
                <a:gd name="T22" fmla="*/ 2541 w 3137"/>
                <a:gd name="T23" fmla="*/ 1328 h 3134"/>
                <a:gd name="T24" fmla="*/ 2694 w 3137"/>
                <a:gd name="T25" fmla="*/ 1082 h 3134"/>
                <a:gd name="T26" fmla="*/ 2830 w 3137"/>
                <a:gd name="T27" fmla="*/ 827 h 3134"/>
                <a:gd name="T28" fmla="*/ 2950 w 3137"/>
                <a:gd name="T29" fmla="*/ 561 h 3134"/>
                <a:gd name="T30" fmla="*/ 3051 w 3137"/>
                <a:gd name="T31" fmla="*/ 285 h 3134"/>
                <a:gd name="T32" fmla="*/ 3136 w 3137"/>
                <a:gd name="T33" fmla="*/ 0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7" h="3134">
                  <a:moveTo>
                    <a:pt x="0" y="3133"/>
                  </a:moveTo>
                  <a:lnTo>
                    <a:pt x="284" y="3050"/>
                  </a:lnTo>
                  <a:lnTo>
                    <a:pt x="559" y="2949"/>
                  </a:lnTo>
                  <a:lnTo>
                    <a:pt x="825" y="2830"/>
                  </a:lnTo>
                  <a:lnTo>
                    <a:pt x="1082" y="2693"/>
                  </a:lnTo>
                  <a:lnTo>
                    <a:pt x="1327" y="2542"/>
                  </a:lnTo>
                  <a:lnTo>
                    <a:pt x="1562" y="2374"/>
                  </a:lnTo>
                  <a:lnTo>
                    <a:pt x="1784" y="2192"/>
                  </a:lnTo>
                  <a:lnTo>
                    <a:pt x="1995" y="1995"/>
                  </a:lnTo>
                  <a:lnTo>
                    <a:pt x="2191" y="1786"/>
                  </a:lnTo>
                  <a:lnTo>
                    <a:pt x="2374" y="1563"/>
                  </a:lnTo>
                  <a:lnTo>
                    <a:pt x="2541" y="1328"/>
                  </a:lnTo>
                  <a:lnTo>
                    <a:pt x="2694" y="1082"/>
                  </a:lnTo>
                  <a:lnTo>
                    <a:pt x="2830" y="827"/>
                  </a:lnTo>
                  <a:lnTo>
                    <a:pt x="2950" y="561"/>
                  </a:lnTo>
                  <a:lnTo>
                    <a:pt x="3051" y="285"/>
                  </a:lnTo>
                  <a:lnTo>
                    <a:pt x="3136" y="0"/>
                  </a:lnTo>
                </a:path>
              </a:pathLst>
            </a:custGeom>
            <a:noFill/>
            <a:ln w="762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133" name="Group 5"/>
          <p:cNvGrpSpPr>
            <a:grpSpLocks/>
          </p:cNvGrpSpPr>
          <p:nvPr/>
        </p:nvGrpSpPr>
        <p:grpSpPr bwMode="auto">
          <a:xfrm>
            <a:off x="3221038" y="901700"/>
            <a:ext cx="5083175" cy="5083175"/>
            <a:chOff x="2029" y="568"/>
            <a:chExt cx="3202" cy="3202"/>
          </a:xfrm>
        </p:grpSpPr>
        <p:sp>
          <p:nvSpPr>
            <p:cNvPr id="176134" name="Rectangle 6"/>
            <p:cNvSpPr>
              <a:spLocks noChangeArrowheads="1"/>
            </p:cNvSpPr>
            <p:nvPr/>
          </p:nvSpPr>
          <p:spPr bwMode="auto">
            <a:xfrm>
              <a:off x="2029" y="568"/>
              <a:ext cx="3202" cy="3202"/>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35" name="Line 7"/>
            <p:cNvSpPr>
              <a:spLocks noChangeShapeType="1"/>
            </p:cNvSpPr>
            <p:nvPr/>
          </p:nvSpPr>
          <p:spPr bwMode="auto">
            <a:xfrm flipV="1">
              <a:off x="2029" y="576"/>
              <a:ext cx="3192" cy="319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136" name="Rectangle 8"/>
          <p:cNvSpPr>
            <a:spLocks noChangeArrowheads="1"/>
          </p:cNvSpPr>
          <p:nvPr/>
        </p:nvSpPr>
        <p:spPr bwMode="auto">
          <a:xfrm>
            <a:off x="3106738" y="6053138"/>
            <a:ext cx="54213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              20              40              60              80              100</a:t>
            </a:r>
          </a:p>
        </p:txBody>
      </p:sp>
      <p:sp>
        <p:nvSpPr>
          <p:cNvPr id="176137" name="Rectangle 9"/>
          <p:cNvSpPr>
            <a:spLocks noChangeArrowheads="1"/>
          </p:cNvSpPr>
          <p:nvPr/>
        </p:nvSpPr>
        <p:spPr bwMode="auto">
          <a:xfrm>
            <a:off x="2532063" y="809625"/>
            <a:ext cx="520700"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100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80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60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40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20</a:t>
            </a:r>
          </a:p>
          <a:p>
            <a:pPr eaLnBrk="0" hangingPunct="0"/>
            <a:r>
              <a:rPr lang="en-US" altLang="en-US" sz="1600" b="1"/>
              <a:t> </a:t>
            </a:r>
          </a:p>
          <a:p>
            <a:pPr eaLnBrk="0" hangingPunct="0"/>
            <a:endParaRPr lang="en-US" altLang="en-US" b="1"/>
          </a:p>
          <a:p>
            <a:pPr eaLnBrk="0" hangingPunct="0"/>
            <a:endParaRPr lang="en-US" altLang="en-US" sz="1600" b="1"/>
          </a:p>
          <a:p>
            <a:pPr eaLnBrk="0" hangingPunct="0"/>
            <a:r>
              <a:rPr lang="en-US" altLang="en-US" sz="1600" b="1"/>
              <a:t>     </a:t>
            </a:r>
          </a:p>
        </p:txBody>
      </p:sp>
      <p:sp>
        <p:nvSpPr>
          <p:cNvPr id="176138" name="Rectangle 10"/>
          <p:cNvSpPr>
            <a:spLocks noChangeArrowheads="1"/>
          </p:cNvSpPr>
          <p:nvPr/>
        </p:nvSpPr>
        <p:spPr bwMode="auto">
          <a:xfrm>
            <a:off x="2894013" y="5905500"/>
            <a:ext cx="2936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0</a:t>
            </a:r>
          </a:p>
        </p:txBody>
      </p:sp>
      <p:sp>
        <p:nvSpPr>
          <p:cNvPr id="176139" name="Rectangle 11"/>
          <p:cNvSpPr>
            <a:spLocks noChangeArrowheads="1"/>
          </p:cNvSpPr>
          <p:nvPr/>
        </p:nvSpPr>
        <p:spPr bwMode="auto">
          <a:xfrm>
            <a:off x="4602163" y="6305550"/>
            <a:ext cx="22764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Families</a:t>
            </a:r>
          </a:p>
        </p:txBody>
      </p:sp>
      <p:sp>
        <p:nvSpPr>
          <p:cNvPr id="176140" name="Rectangle 12"/>
          <p:cNvSpPr>
            <a:spLocks noChangeArrowheads="1"/>
          </p:cNvSpPr>
          <p:nvPr/>
        </p:nvSpPr>
        <p:spPr bwMode="auto">
          <a:xfrm rot="16200000">
            <a:off x="1154906" y="3298032"/>
            <a:ext cx="2162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Income</a:t>
            </a:r>
          </a:p>
        </p:txBody>
      </p:sp>
      <p:sp>
        <p:nvSpPr>
          <p:cNvPr id="176141" name="Rectangle 13"/>
          <p:cNvSpPr>
            <a:spLocks noChangeArrowheads="1"/>
          </p:cNvSpPr>
          <p:nvPr/>
        </p:nvSpPr>
        <p:spPr bwMode="auto">
          <a:xfrm>
            <a:off x="3300413" y="21732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99"/>
                </a:solidFill>
              </a:rPr>
              <a:t>Perfect Equality</a:t>
            </a:r>
          </a:p>
        </p:txBody>
      </p:sp>
      <p:sp>
        <p:nvSpPr>
          <p:cNvPr id="176142" name="Line 14"/>
          <p:cNvSpPr>
            <a:spLocks noChangeShapeType="1"/>
          </p:cNvSpPr>
          <p:nvPr/>
        </p:nvSpPr>
        <p:spPr bwMode="auto">
          <a:xfrm>
            <a:off x="4581525" y="2725738"/>
            <a:ext cx="903288" cy="903287"/>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43" name="Rectangle 15"/>
          <p:cNvSpPr>
            <a:spLocks noChangeArrowheads="1"/>
          </p:cNvSpPr>
          <p:nvPr/>
        </p:nvSpPr>
        <p:spPr bwMode="auto">
          <a:xfrm>
            <a:off x="6378575" y="4786313"/>
            <a:ext cx="160178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i="1">
                <a:solidFill>
                  <a:srgbClr val="000099"/>
                </a:solidFill>
              </a:rPr>
              <a:t>Complete</a:t>
            </a:r>
          </a:p>
          <a:p>
            <a:pPr eaLnBrk="0" hangingPunct="0"/>
            <a:r>
              <a:rPr lang="en-US" altLang="en-US" sz="2400" b="1" i="1">
                <a:solidFill>
                  <a:srgbClr val="000099"/>
                </a:solidFill>
              </a:rPr>
              <a:t>Inequality</a:t>
            </a:r>
          </a:p>
        </p:txBody>
      </p:sp>
      <p:sp>
        <p:nvSpPr>
          <p:cNvPr id="176144" name="Line 16"/>
          <p:cNvSpPr>
            <a:spLocks noChangeShapeType="1"/>
          </p:cNvSpPr>
          <p:nvPr/>
        </p:nvSpPr>
        <p:spPr bwMode="auto">
          <a:xfrm>
            <a:off x="7880350" y="5580063"/>
            <a:ext cx="279400" cy="279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45" name="Rectangle 17"/>
          <p:cNvSpPr>
            <a:spLocks noChangeArrowheads="1"/>
          </p:cNvSpPr>
          <p:nvPr/>
        </p:nvSpPr>
        <p:spPr bwMode="auto">
          <a:xfrm>
            <a:off x="3397250" y="954088"/>
            <a:ext cx="3800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CC0000"/>
                </a:solidFill>
              </a:rPr>
              <a:t>Lorenz Curve</a:t>
            </a:r>
          </a:p>
          <a:p>
            <a:pPr eaLnBrk="0" hangingPunct="0"/>
            <a:r>
              <a:rPr lang="en-US" altLang="en-US" sz="2800" b="1" i="1">
                <a:solidFill>
                  <a:srgbClr val="CC0000"/>
                </a:solidFill>
              </a:rPr>
              <a:t>   (actual distribution)</a:t>
            </a:r>
          </a:p>
        </p:txBody>
      </p:sp>
      <p:sp>
        <p:nvSpPr>
          <p:cNvPr id="176146" name="Line 18"/>
          <p:cNvSpPr>
            <a:spLocks noChangeShapeType="1"/>
          </p:cNvSpPr>
          <p:nvPr/>
        </p:nvSpPr>
        <p:spPr bwMode="auto">
          <a:xfrm>
            <a:off x="6230938" y="1866900"/>
            <a:ext cx="1112837" cy="1042988"/>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47" name="Rectangle 19"/>
          <p:cNvSpPr>
            <a:spLocks noChangeArrowheads="1"/>
          </p:cNvSpPr>
          <p:nvPr/>
        </p:nvSpPr>
        <p:spPr bwMode="auto">
          <a:xfrm>
            <a:off x="6438900" y="3795713"/>
            <a:ext cx="1898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600" b="1" i="1"/>
              <a:t>Area between</a:t>
            </a:r>
          </a:p>
          <a:p>
            <a:pPr algn="ctr" eaLnBrk="0" hangingPunct="0"/>
            <a:r>
              <a:rPr lang="en-US" altLang="en-US" sz="1600" b="1" i="1"/>
              <a:t>the lines shows</a:t>
            </a:r>
          </a:p>
          <a:p>
            <a:pPr algn="ctr" eaLnBrk="0" hangingPunct="0"/>
            <a:r>
              <a:rPr lang="en-US" altLang="en-US" sz="1600" b="1" i="1"/>
              <a:t>the degree of</a:t>
            </a:r>
          </a:p>
          <a:p>
            <a:pPr algn="ctr" eaLnBrk="0" hangingPunct="0"/>
            <a:r>
              <a:rPr lang="en-US" altLang="en-US" sz="1600" b="1" i="1"/>
              <a:t>income inequality</a:t>
            </a:r>
          </a:p>
        </p:txBody>
      </p:sp>
      <p:sp>
        <p:nvSpPr>
          <p:cNvPr id="176148" name="Text Box 20"/>
          <p:cNvSpPr txBox="1">
            <a:spLocks noChangeArrowheads="1"/>
          </p:cNvSpPr>
          <p:nvPr/>
        </p:nvSpPr>
        <p:spPr bwMode="auto">
          <a:xfrm>
            <a:off x="2489200" y="68263"/>
            <a:ext cx="59912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5000"/>
              </a:lnSpc>
            </a:pPr>
            <a:r>
              <a:rPr lang="en-US" altLang="en-US" sz="4400" b="1">
                <a:solidFill>
                  <a:srgbClr val="000099"/>
                </a:solidFill>
                <a:latin typeface="Times New Roman" panose="02020603050405020304" pitchFamily="18" charset="0"/>
              </a:rPr>
              <a:t>THE LORENZ CURVE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6145"/>
                                        </p:tgtEl>
                                        <p:attrNameLst>
                                          <p:attrName>style.visibility</p:attrName>
                                        </p:attrNameLst>
                                      </p:cBhvr>
                                      <p:to>
                                        <p:strVal val="visible"/>
                                      </p:to>
                                    </p:set>
                                    <p:animEffect transition="in" filter="wipe(up)">
                                      <p:cBhvr>
                                        <p:cTn id="7" dur="500"/>
                                        <p:tgtEl>
                                          <p:spTgt spid="17614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76146"/>
                                        </p:tgtEl>
                                        <p:attrNameLst>
                                          <p:attrName>style.visibility</p:attrName>
                                        </p:attrNameLst>
                                      </p:cBhvr>
                                      <p:to>
                                        <p:strVal val="visible"/>
                                      </p:to>
                                    </p:set>
                                    <p:animEffect transition="in" filter="wipe(left)">
                                      <p:cBhvr>
                                        <p:cTn id="11" dur="500"/>
                                        <p:tgtEl>
                                          <p:spTgt spid="17614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6147"/>
                                        </p:tgtEl>
                                        <p:attrNameLst>
                                          <p:attrName>style.visibility</p:attrName>
                                        </p:attrNameLst>
                                      </p:cBhvr>
                                      <p:to>
                                        <p:strVal val="visible"/>
                                      </p:to>
                                    </p:set>
                                    <p:animEffect transition="in" filter="wipe(up)">
                                      <p:cBhvr>
                                        <p:cTn id="15" dur="500"/>
                                        <p:tgtEl>
                                          <p:spTgt spid="17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5" grpId="0" autoUpdateAnimBg="0"/>
      <p:bldP spid="176147" grpId="0"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7154" name="Group 2"/>
          <p:cNvGrpSpPr>
            <a:grpSpLocks/>
          </p:cNvGrpSpPr>
          <p:nvPr/>
        </p:nvGrpSpPr>
        <p:grpSpPr bwMode="auto">
          <a:xfrm>
            <a:off x="3282950" y="884238"/>
            <a:ext cx="4995863" cy="5076825"/>
            <a:chOff x="2068" y="557"/>
            <a:chExt cx="3147" cy="3198"/>
          </a:xfrm>
        </p:grpSpPr>
        <p:sp>
          <p:nvSpPr>
            <p:cNvPr id="177155" name="Freeform 3"/>
            <p:cNvSpPr>
              <a:spLocks/>
            </p:cNvSpPr>
            <p:nvPr/>
          </p:nvSpPr>
          <p:spPr bwMode="auto">
            <a:xfrm>
              <a:off x="2068" y="557"/>
              <a:ext cx="3147" cy="3190"/>
            </a:xfrm>
            <a:custGeom>
              <a:avLst/>
              <a:gdLst>
                <a:gd name="T0" fmla="*/ 0 w 6366"/>
                <a:gd name="T1" fmla="*/ 6296 h 6296"/>
                <a:gd name="T2" fmla="*/ 6366 w 6366"/>
                <a:gd name="T3" fmla="*/ 0 h 6296"/>
                <a:gd name="T4" fmla="*/ 5880 w 6366"/>
                <a:gd name="T5" fmla="*/ 1484 h 6296"/>
                <a:gd name="T6" fmla="*/ 5139 w 6366"/>
                <a:gd name="T7" fmla="*/ 2738 h 6296"/>
                <a:gd name="T8" fmla="*/ 4398 w 6366"/>
                <a:gd name="T9" fmla="*/ 3685 h 6296"/>
                <a:gd name="T10" fmla="*/ 3682 w 6366"/>
                <a:gd name="T11" fmla="*/ 4376 h 6296"/>
                <a:gd name="T12" fmla="*/ 3247 w 6366"/>
                <a:gd name="T13" fmla="*/ 4709 h 6296"/>
                <a:gd name="T14" fmla="*/ 2582 w 6366"/>
                <a:gd name="T15" fmla="*/ 5195 h 6296"/>
                <a:gd name="T16" fmla="*/ 1661 w 6366"/>
                <a:gd name="T17" fmla="*/ 5708 h 6296"/>
                <a:gd name="T18" fmla="*/ 895 w 6366"/>
                <a:gd name="T19" fmla="*/ 6066 h 6296"/>
                <a:gd name="T20" fmla="*/ 358 w 6366"/>
                <a:gd name="T21" fmla="*/ 6194 h 6296"/>
                <a:gd name="T22" fmla="*/ 50 w 6366"/>
                <a:gd name="T23" fmla="*/ 6271 h 6296"/>
                <a:gd name="T24" fmla="*/ 0 w 6366"/>
                <a:gd name="T25" fmla="*/ 6296 h 6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6" h="6296">
                  <a:moveTo>
                    <a:pt x="0" y="6296"/>
                  </a:moveTo>
                  <a:lnTo>
                    <a:pt x="6366" y="0"/>
                  </a:lnTo>
                  <a:lnTo>
                    <a:pt x="5880" y="1484"/>
                  </a:lnTo>
                  <a:lnTo>
                    <a:pt x="5139" y="2738"/>
                  </a:lnTo>
                  <a:lnTo>
                    <a:pt x="4398" y="3685"/>
                  </a:lnTo>
                  <a:lnTo>
                    <a:pt x="3682" y="4376"/>
                  </a:lnTo>
                  <a:lnTo>
                    <a:pt x="3247" y="4709"/>
                  </a:lnTo>
                  <a:lnTo>
                    <a:pt x="2582" y="5195"/>
                  </a:lnTo>
                  <a:lnTo>
                    <a:pt x="1661" y="5708"/>
                  </a:lnTo>
                  <a:lnTo>
                    <a:pt x="895" y="6066"/>
                  </a:lnTo>
                  <a:lnTo>
                    <a:pt x="358" y="6194"/>
                  </a:lnTo>
                  <a:lnTo>
                    <a:pt x="50" y="6271"/>
                  </a:lnTo>
                  <a:lnTo>
                    <a:pt x="0" y="6296"/>
                  </a:lnTo>
                  <a:close/>
                </a:path>
              </a:pathLst>
            </a:custGeom>
            <a:solidFill>
              <a:srgbClr val="FFFF00"/>
            </a:solidFill>
            <a:ln w="11113">
              <a:solidFill>
                <a:schemeClr val="folHlink"/>
              </a:solidFill>
              <a:prstDash val="solid"/>
              <a:round/>
              <a:headEnd/>
              <a:tailEnd/>
            </a:ln>
          </p:spPr>
          <p:txBody>
            <a:bodyPr/>
            <a:lstStyle/>
            <a:p>
              <a:endParaRPr lang="en-US"/>
            </a:p>
          </p:txBody>
        </p:sp>
        <p:sp>
          <p:nvSpPr>
            <p:cNvPr id="177156" name="Freeform 4"/>
            <p:cNvSpPr>
              <a:spLocks/>
            </p:cNvSpPr>
            <p:nvPr/>
          </p:nvSpPr>
          <p:spPr bwMode="auto">
            <a:xfrm>
              <a:off x="2073" y="621"/>
              <a:ext cx="3137" cy="3134"/>
            </a:xfrm>
            <a:custGeom>
              <a:avLst/>
              <a:gdLst>
                <a:gd name="T0" fmla="*/ 0 w 3137"/>
                <a:gd name="T1" fmla="*/ 3133 h 3134"/>
                <a:gd name="T2" fmla="*/ 284 w 3137"/>
                <a:gd name="T3" fmla="*/ 3050 h 3134"/>
                <a:gd name="T4" fmla="*/ 559 w 3137"/>
                <a:gd name="T5" fmla="*/ 2949 h 3134"/>
                <a:gd name="T6" fmla="*/ 825 w 3137"/>
                <a:gd name="T7" fmla="*/ 2830 h 3134"/>
                <a:gd name="T8" fmla="*/ 1082 w 3137"/>
                <a:gd name="T9" fmla="*/ 2693 h 3134"/>
                <a:gd name="T10" fmla="*/ 1327 w 3137"/>
                <a:gd name="T11" fmla="*/ 2542 h 3134"/>
                <a:gd name="T12" fmla="*/ 1562 w 3137"/>
                <a:gd name="T13" fmla="*/ 2374 h 3134"/>
                <a:gd name="T14" fmla="*/ 1784 w 3137"/>
                <a:gd name="T15" fmla="*/ 2192 h 3134"/>
                <a:gd name="T16" fmla="*/ 1995 w 3137"/>
                <a:gd name="T17" fmla="*/ 1995 h 3134"/>
                <a:gd name="T18" fmla="*/ 2191 w 3137"/>
                <a:gd name="T19" fmla="*/ 1786 h 3134"/>
                <a:gd name="T20" fmla="*/ 2374 w 3137"/>
                <a:gd name="T21" fmla="*/ 1563 h 3134"/>
                <a:gd name="T22" fmla="*/ 2541 w 3137"/>
                <a:gd name="T23" fmla="*/ 1328 h 3134"/>
                <a:gd name="T24" fmla="*/ 2694 w 3137"/>
                <a:gd name="T25" fmla="*/ 1082 h 3134"/>
                <a:gd name="T26" fmla="*/ 2830 w 3137"/>
                <a:gd name="T27" fmla="*/ 827 h 3134"/>
                <a:gd name="T28" fmla="*/ 2950 w 3137"/>
                <a:gd name="T29" fmla="*/ 561 h 3134"/>
                <a:gd name="T30" fmla="*/ 3051 w 3137"/>
                <a:gd name="T31" fmla="*/ 285 h 3134"/>
                <a:gd name="T32" fmla="*/ 3136 w 3137"/>
                <a:gd name="T33" fmla="*/ 0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7" h="3134">
                  <a:moveTo>
                    <a:pt x="0" y="3133"/>
                  </a:moveTo>
                  <a:lnTo>
                    <a:pt x="284" y="3050"/>
                  </a:lnTo>
                  <a:lnTo>
                    <a:pt x="559" y="2949"/>
                  </a:lnTo>
                  <a:lnTo>
                    <a:pt x="825" y="2830"/>
                  </a:lnTo>
                  <a:lnTo>
                    <a:pt x="1082" y="2693"/>
                  </a:lnTo>
                  <a:lnTo>
                    <a:pt x="1327" y="2542"/>
                  </a:lnTo>
                  <a:lnTo>
                    <a:pt x="1562" y="2374"/>
                  </a:lnTo>
                  <a:lnTo>
                    <a:pt x="1784" y="2192"/>
                  </a:lnTo>
                  <a:lnTo>
                    <a:pt x="1995" y="1995"/>
                  </a:lnTo>
                  <a:lnTo>
                    <a:pt x="2191" y="1786"/>
                  </a:lnTo>
                  <a:lnTo>
                    <a:pt x="2374" y="1563"/>
                  </a:lnTo>
                  <a:lnTo>
                    <a:pt x="2541" y="1328"/>
                  </a:lnTo>
                  <a:lnTo>
                    <a:pt x="2694" y="1082"/>
                  </a:lnTo>
                  <a:lnTo>
                    <a:pt x="2830" y="827"/>
                  </a:lnTo>
                  <a:lnTo>
                    <a:pt x="2950" y="561"/>
                  </a:lnTo>
                  <a:lnTo>
                    <a:pt x="3051" y="285"/>
                  </a:lnTo>
                  <a:lnTo>
                    <a:pt x="3136" y="0"/>
                  </a:lnTo>
                </a:path>
              </a:pathLst>
            </a:custGeom>
            <a:noFill/>
            <a:ln w="762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7157" name="Group 5"/>
          <p:cNvGrpSpPr>
            <a:grpSpLocks/>
          </p:cNvGrpSpPr>
          <p:nvPr/>
        </p:nvGrpSpPr>
        <p:grpSpPr bwMode="auto">
          <a:xfrm>
            <a:off x="3221038" y="901700"/>
            <a:ext cx="5083175" cy="5083175"/>
            <a:chOff x="2029" y="568"/>
            <a:chExt cx="3202" cy="3202"/>
          </a:xfrm>
        </p:grpSpPr>
        <p:sp>
          <p:nvSpPr>
            <p:cNvPr id="177158" name="Rectangle 6"/>
            <p:cNvSpPr>
              <a:spLocks noChangeArrowheads="1"/>
            </p:cNvSpPr>
            <p:nvPr/>
          </p:nvSpPr>
          <p:spPr bwMode="auto">
            <a:xfrm>
              <a:off x="2029" y="568"/>
              <a:ext cx="3202" cy="3202"/>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9" name="Line 7"/>
            <p:cNvSpPr>
              <a:spLocks noChangeShapeType="1"/>
            </p:cNvSpPr>
            <p:nvPr/>
          </p:nvSpPr>
          <p:spPr bwMode="auto">
            <a:xfrm flipV="1">
              <a:off x="2029" y="576"/>
              <a:ext cx="3192" cy="319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7160" name="Rectangle 8"/>
          <p:cNvSpPr>
            <a:spLocks noChangeArrowheads="1"/>
          </p:cNvSpPr>
          <p:nvPr/>
        </p:nvSpPr>
        <p:spPr bwMode="auto">
          <a:xfrm>
            <a:off x="3106738" y="6053138"/>
            <a:ext cx="54213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              20              40              60              80              100</a:t>
            </a:r>
          </a:p>
        </p:txBody>
      </p:sp>
      <p:sp>
        <p:nvSpPr>
          <p:cNvPr id="177161" name="Rectangle 9"/>
          <p:cNvSpPr>
            <a:spLocks noChangeArrowheads="1"/>
          </p:cNvSpPr>
          <p:nvPr/>
        </p:nvSpPr>
        <p:spPr bwMode="auto">
          <a:xfrm>
            <a:off x="2532063" y="809625"/>
            <a:ext cx="520700"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100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80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60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40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20</a:t>
            </a:r>
          </a:p>
          <a:p>
            <a:pPr eaLnBrk="0" hangingPunct="0"/>
            <a:r>
              <a:rPr lang="en-US" altLang="en-US" sz="1600" b="1"/>
              <a:t> </a:t>
            </a:r>
          </a:p>
          <a:p>
            <a:pPr eaLnBrk="0" hangingPunct="0"/>
            <a:endParaRPr lang="en-US" altLang="en-US" b="1"/>
          </a:p>
          <a:p>
            <a:pPr eaLnBrk="0" hangingPunct="0"/>
            <a:endParaRPr lang="en-US" altLang="en-US" sz="1600" b="1"/>
          </a:p>
          <a:p>
            <a:pPr eaLnBrk="0" hangingPunct="0"/>
            <a:r>
              <a:rPr lang="en-US" altLang="en-US" sz="1600" b="1"/>
              <a:t>     </a:t>
            </a:r>
          </a:p>
        </p:txBody>
      </p:sp>
      <p:sp>
        <p:nvSpPr>
          <p:cNvPr id="177162" name="Rectangle 10"/>
          <p:cNvSpPr>
            <a:spLocks noChangeArrowheads="1"/>
          </p:cNvSpPr>
          <p:nvPr/>
        </p:nvSpPr>
        <p:spPr bwMode="auto">
          <a:xfrm>
            <a:off x="2894013" y="5905500"/>
            <a:ext cx="2936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0</a:t>
            </a:r>
          </a:p>
        </p:txBody>
      </p:sp>
      <p:sp>
        <p:nvSpPr>
          <p:cNvPr id="177163" name="Rectangle 11"/>
          <p:cNvSpPr>
            <a:spLocks noChangeArrowheads="1"/>
          </p:cNvSpPr>
          <p:nvPr/>
        </p:nvSpPr>
        <p:spPr bwMode="auto">
          <a:xfrm>
            <a:off x="4602163" y="6305550"/>
            <a:ext cx="22764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Families</a:t>
            </a:r>
          </a:p>
        </p:txBody>
      </p:sp>
      <p:sp>
        <p:nvSpPr>
          <p:cNvPr id="177164" name="Rectangle 12"/>
          <p:cNvSpPr>
            <a:spLocks noChangeArrowheads="1"/>
          </p:cNvSpPr>
          <p:nvPr/>
        </p:nvSpPr>
        <p:spPr bwMode="auto">
          <a:xfrm rot="16200000">
            <a:off x="1154906" y="3298032"/>
            <a:ext cx="2162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Income</a:t>
            </a:r>
          </a:p>
        </p:txBody>
      </p:sp>
      <p:sp>
        <p:nvSpPr>
          <p:cNvPr id="177165" name="Rectangle 13"/>
          <p:cNvSpPr>
            <a:spLocks noChangeArrowheads="1"/>
          </p:cNvSpPr>
          <p:nvPr/>
        </p:nvSpPr>
        <p:spPr bwMode="auto">
          <a:xfrm>
            <a:off x="3300413" y="21732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99"/>
                </a:solidFill>
              </a:rPr>
              <a:t>Perfect Equality</a:t>
            </a:r>
          </a:p>
        </p:txBody>
      </p:sp>
      <p:sp>
        <p:nvSpPr>
          <p:cNvPr id="177166" name="Line 14"/>
          <p:cNvSpPr>
            <a:spLocks noChangeShapeType="1"/>
          </p:cNvSpPr>
          <p:nvPr/>
        </p:nvSpPr>
        <p:spPr bwMode="auto">
          <a:xfrm>
            <a:off x="4581525" y="2725738"/>
            <a:ext cx="903288" cy="903287"/>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7" name="Rectangle 15"/>
          <p:cNvSpPr>
            <a:spLocks noChangeArrowheads="1"/>
          </p:cNvSpPr>
          <p:nvPr/>
        </p:nvSpPr>
        <p:spPr bwMode="auto">
          <a:xfrm>
            <a:off x="6378575" y="4786313"/>
            <a:ext cx="160178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i="1">
                <a:solidFill>
                  <a:srgbClr val="000099"/>
                </a:solidFill>
              </a:rPr>
              <a:t>Complete</a:t>
            </a:r>
          </a:p>
          <a:p>
            <a:pPr eaLnBrk="0" hangingPunct="0"/>
            <a:r>
              <a:rPr lang="en-US" altLang="en-US" sz="2400" b="1" i="1">
                <a:solidFill>
                  <a:srgbClr val="000099"/>
                </a:solidFill>
              </a:rPr>
              <a:t>Inequality</a:t>
            </a:r>
          </a:p>
        </p:txBody>
      </p:sp>
      <p:sp>
        <p:nvSpPr>
          <p:cNvPr id="177168" name="Line 16"/>
          <p:cNvSpPr>
            <a:spLocks noChangeShapeType="1"/>
          </p:cNvSpPr>
          <p:nvPr/>
        </p:nvSpPr>
        <p:spPr bwMode="auto">
          <a:xfrm>
            <a:off x="7880350" y="5580063"/>
            <a:ext cx="279400" cy="279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9" name="Rectangle 17"/>
          <p:cNvSpPr>
            <a:spLocks noChangeArrowheads="1"/>
          </p:cNvSpPr>
          <p:nvPr/>
        </p:nvSpPr>
        <p:spPr bwMode="auto">
          <a:xfrm>
            <a:off x="3397250" y="954088"/>
            <a:ext cx="3800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CC0000"/>
                </a:solidFill>
              </a:rPr>
              <a:t>Lorenz Curve</a:t>
            </a:r>
          </a:p>
          <a:p>
            <a:pPr eaLnBrk="0" hangingPunct="0"/>
            <a:r>
              <a:rPr lang="en-US" altLang="en-US" sz="2800" b="1" i="1">
                <a:solidFill>
                  <a:srgbClr val="CC0000"/>
                </a:solidFill>
              </a:rPr>
              <a:t>   (actual distribution)</a:t>
            </a:r>
          </a:p>
        </p:txBody>
      </p:sp>
      <p:sp>
        <p:nvSpPr>
          <p:cNvPr id="177170" name="Line 18"/>
          <p:cNvSpPr>
            <a:spLocks noChangeShapeType="1"/>
          </p:cNvSpPr>
          <p:nvPr/>
        </p:nvSpPr>
        <p:spPr bwMode="auto">
          <a:xfrm>
            <a:off x="6230938" y="1866900"/>
            <a:ext cx="1112837" cy="1042988"/>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71" name="Rectangle 19"/>
          <p:cNvSpPr>
            <a:spLocks noChangeArrowheads="1"/>
          </p:cNvSpPr>
          <p:nvPr/>
        </p:nvSpPr>
        <p:spPr bwMode="auto">
          <a:xfrm>
            <a:off x="6438900" y="3795713"/>
            <a:ext cx="1898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600" b="1" i="1"/>
              <a:t>Area between</a:t>
            </a:r>
          </a:p>
          <a:p>
            <a:pPr algn="ctr" eaLnBrk="0" hangingPunct="0"/>
            <a:r>
              <a:rPr lang="en-US" altLang="en-US" sz="1600" b="1" i="1"/>
              <a:t>the lines shows</a:t>
            </a:r>
          </a:p>
          <a:p>
            <a:pPr algn="ctr" eaLnBrk="0" hangingPunct="0"/>
            <a:r>
              <a:rPr lang="en-US" altLang="en-US" sz="1600" b="1" i="1"/>
              <a:t>the degree of</a:t>
            </a:r>
          </a:p>
          <a:p>
            <a:pPr algn="ctr" eaLnBrk="0" hangingPunct="0"/>
            <a:r>
              <a:rPr lang="en-US" altLang="en-US" sz="1600" b="1" i="1"/>
              <a:t>income inequality</a:t>
            </a:r>
          </a:p>
        </p:txBody>
      </p:sp>
      <p:sp>
        <p:nvSpPr>
          <p:cNvPr id="177172" name="Text Box 20"/>
          <p:cNvSpPr txBox="1">
            <a:spLocks noChangeArrowheads="1"/>
          </p:cNvSpPr>
          <p:nvPr/>
        </p:nvSpPr>
        <p:spPr bwMode="auto">
          <a:xfrm>
            <a:off x="2489200" y="68263"/>
            <a:ext cx="59912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5000"/>
              </a:lnSpc>
            </a:pPr>
            <a:r>
              <a:rPr lang="en-US" altLang="en-US" sz="4400" b="1">
                <a:solidFill>
                  <a:srgbClr val="000099"/>
                </a:solidFill>
                <a:latin typeface="Times New Roman" panose="02020603050405020304" pitchFamily="18" charset="0"/>
              </a:rPr>
              <a:t>THE LORENZ CURVE</a:t>
            </a:r>
          </a:p>
        </p:txBody>
      </p:sp>
      <p:grpSp>
        <p:nvGrpSpPr>
          <p:cNvPr id="177173" name="Group 21"/>
          <p:cNvGrpSpPr>
            <a:grpSpLocks/>
          </p:cNvGrpSpPr>
          <p:nvPr/>
        </p:nvGrpSpPr>
        <p:grpSpPr bwMode="auto">
          <a:xfrm>
            <a:off x="3175" y="2933700"/>
            <a:ext cx="8416926" cy="3227388"/>
            <a:chOff x="2" y="1848"/>
            <a:chExt cx="5302" cy="2033"/>
          </a:xfrm>
        </p:grpSpPr>
        <p:sp>
          <p:nvSpPr>
            <p:cNvPr id="177174" name="Text Box 22" descr="image" title="image"/>
            <p:cNvSpPr txBox="1">
              <a:spLocks noChangeArrowheads="1"/>
            </p:cNvSpPr>
            <p:nvPr/>
          </p:nvSpPr>
          <p:spPr bwMode="auto">
            <a:xfrm>
              <a:off x="2" y="2873"/>
              <a:ext cx="1676" cy="1008"/>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10000"/>
                </a:spcBef>
              </a:pPr>
              <a:r>
                <a:rPr lang="en-US" altLang="en-US" sz="1400" b="1" u="sng" dirty="0">
                  <a:solidFill>
                    <a:srgbClr val="CC0000"/>
                  </a:solidFill>
                  <a:latin typeface="Times New Roman" panose="02020603050405020304" pitchFamily="18" charset="0"/>
                </a:rPr>
                <a:t>Gini Ratio</a:t>
              </a:r>
            </a:p>
            <a:p>
              <a:pPr algn="ctr">
                <a:lnSpc>
                  <a:spcPct val="80000"/>
                </a:lnSpc>
                <a:spcBef>
                  <a:spcPct val="10000"/>
                </a:spcBef>
              </a:pPr>
              <a:r>
                <a:rPr lang="en-US" altLang="en-US" sz="1400" b="1" dirty="0">
                  <a:latin typeface="Times New Roman" panose="02020603050405020304" pitchFamily="18" charset="0"/>
                </a:rPr>
                <a:t>Numerical Measure of Overall</a:t>
              </a:r>
            </a:p>
            <a:p>
              <a:pPr algn="ctr">
                <a:lnSpc>
                  <a:spcPct val="80000"/>
                </a:lnSpc>
                <a:spcBef>
                  <a:spcPct val="10000"/>
                </a:spcBef>
              </a:pPr>
              <a:r>
                <a:rPr lang="en-US" altLang="en-US" sz="1400" b="1" dirty="0">
                  <a:latin typeface="Times New Roman" panose="02020603050405020304" pitchFamily="18" charset="0"/>
                </a:rPr>
                <a:t>Dispersion of Income </a:t>
              </a:r>
            </a:p>
            <a:p>
              <a:pPr algn="ctr">
                <a:lnSpc>
                  <a:spcPct val="80000"/>
                </a:lnSpc>
                <a:spcBef>
                  <a:spcPct val="10000"/>
                </a:spcBef>
              </a:pPr>
              <a:endParaRPr lang="en-US" altLang="en-US" sz="1400" b="1" dirty="0">
                <a:latin typeface="Times New Roman" panose="02020603050405020304" pitchFamily="18" charset="0"/>
              </a:endParaRPr>
            </a:p>
            <a:p>
              <a:pPr algn="ctr">
                <a:lnSpc>
                  <a:spcPct val="80000"/>
                </a:lnSpc>
                <a:spcBef>
                  <a:spcPct val="10000"/>
                </a:spcBef>
              </a:pPr>
              <a:r>
                <a:rPr lang="en-US" altLang="en-US" sz="1400" b="1" dirty="0">
                  <a:solidFill>
                    <a:srgbClr val="000099"/>
                  </a:solidFill>
                  <a:latin typeface="Times New Roman" panose="02020603050405020304" pitchFamily="18" charset="0"/>
                </a:rPr>
                <a:t>   </a:t>
              </a:r>
              <a:r>
                <a:rPr lang="en-US" altLang="en-US" sz="1400" b="1" dirty="0" smtClean="0">
                  <a:solidFill>
                    <a:srgbClr val="000099"/>
                  </a:solidFill>
                  <a:latin typeface="Times New Roman" panose="02020603050405020304" pitchFamily="18" charset="0"/>
                </a:rPr>
                <a:t>Area </a:t>
              </a:r>
              <a:r>
                <a:rPr lang="en-US" altLang="en-US" sz="1400" b="1" dirty="0">
                  <a:solidFill>
                    <a:srgbClr val="000099"/>
                  </a:solidFill>
                  <a:latin typeface="Times New Roman" panose="02020603050405020304" pitchFamily="18" charset="0"/>
                </a:rPr>
                <a:t>Between Lorenz Curve and Diagonal</a:t>
              </a:r>
            </a:p>
            <a:p>
              <a:pPr algn="ctr">
                <a:lnSpc>
                  <a:spcPct val="80000"/>
                </a:lnSpc>
                <a:spcBef>
                  <a:spcPct val="10000"/>
                </a:spcBef>
              </a:pPr>
              <a:r>
                <a:rPr lang="en-US" altLang="en-US" sz="1400" b="1" dirty="0" smtClean="0">
                  <a:solidFill>
                    <a:srgbClr val="000099"/>
                  </a:solidFill>
                  <a:latin typeface="Times New Roman" panose="02020603050405020304" pitchFamily="18" charset="0"/>
                </a:rPr>
                <a:t>  </a:t>
              </a:r>
              <a:r>
                <a:rPr lang="en-US" altLang="en-US" sz="1400" b="1" dirty="0">
                  <a:solidFill>
                    <a:srgbClr val="000099"/>
                  </a:solidFill>
                  <a:latin typeface="Times New Roman" panose="02020603050405020304" pitchFamily="18" charset="0"/>
                </a:rPr>
                <a:t>Total Area Below the Diagonal</a:t>
              </a:r>
            </a:p>
            <a:p>
              <a:pPr algn="ctr">
                <a:lnSpc>
                  <a:spcPct val="80000"/>
                </a:lnSpc>
                <a:spcBef>
                  <a:spcPct val="10000"/>
                </a:spcBef>
              </a:pPr>
              <a:endParaRPr lang="en-US" altLang="en-US" sz="1400" b="1" dirty="0">
                <a:latin typeface="Times New Roman" panose="02020603050405020304" pitchFamily="18" charset="0"/>
              </a:endParaRPr>
            </a:p>
          </p:txBody>
        </p:sp>
        <p:sp>
          <p:nvSpPr>
            <p:cNvPr id="177175" name="Line 23"/>
            <p:cNvSpPr>
              <a:spLocks noChangeShapeType="1"/>
            </p:cNvSpPr>
            <p:nvPr/>
          </p:nvSpPr>
          <p:spPr bwMode="auto">
            <a:xfrm>
              <a:off x="1782" y="2074"/>
              <a:ext cx="352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6" name="Text Box 24"/>
            <p:cNvSpPr txBox="1">
              <a:spLocks noChangeArrowheads="1"/>
            </p:cNvSpPr>
            <p:nvPr/>
          </p:nvSpPr>
          <p:spPr bwMode="auto">
            <a:xfrm>
              <a:off x="1108" y="1848"/>
              <a:ext cx="564"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en-US" sz="2400" b="1">
                  <a:solidFill>
                    <a:srgbClr val="CC0000"/>
                  </a:solidFill>
                  <a:latin typeface="Times New Roman" panose="02020603050405020304" pitchFamily="18" charset="0"/>
                </a:rPr>
                <a:t>Gini</a:t>
              </a:r>
            </a:p>
            <a:p>
              <a:pPr algn="ctr">
                <a:lnSpc>
                  <a:spcPct val="80000"/>
                </a:lnSpc>
              </a:pPr>
              <a:r>
                <a:rPr lang="en-US" altLang="en-US" sz="2400" b="1">
                  <a:solidFill>
                    <a:srgbClr val="CC0000"/>
                  </a:solidFill>
                  <a:latin typeface="Times New Roman" panose="02020603050405020304" pitchFamily="18" charset="0"/>
                </a:rPr>
                <a:t>Ratio</a:t>
              </a:r>
            </a:p>
          </p:txBody>
        </p:sp>
        <p:sp>
          <p:nvSpPr>
            <p:cNvPr id="177177" name="Text Box 25"/>
            <p:cNvSpPr txBox="1">
              <a:spLocks noChangeArrowheads="1"/>
            </p:cNvSpPr>
            <p:nvPr/>
          </p:nvSpPr>
          <p:spPr bwMode="auto">
            <a:xfrm>
              <a:off x="1560" y="1910"/>
              <a:ext cx="2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latin typeface="Times New Roman" panose="02020603050405020304" pitchFamily="18" charset="0"/>
                </a:rPr>
                <a:t>=</a:t>
              </a:r>
            </a:p>
          </p:txBody>
        </p:sp>
      </p:grpSp>
      <p:sp>
        <p:nvSpPr>
          <p:cNvPr id="177178" name="Line 26"/>
          <p:cNvSpPr>
            <a:spLocks noChangeShapeType="1"/>
          </p:cNvSpPr>
          <p:nvPr/>
        </p:nvSpPr>
        <p:spPr bwMode="auto">
          <a:xfrm>
            <a:off x="3268663" y="3222625"/>
            <a:ext cx="1574800" cy="1679575"/>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79" name="Line 27"/>
          <p:cNvSpPr>
            <a:spLocks noChangeShapeType="1"/>
          </p:cNvSpPr>
          <p:nvPr/>
        </p:nvSpPr>
        <p:spPr bwMode="auto">
          <a:xfrm>
            <a:off x="4706938" y="3589338"/>
            <a:ext cx="1574800" cy="1679575"/>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7173"/>
                                        </p:tgtEl>
                                        <p:attrNameLst>
                                          <p:attrName>style.visibility</p:attrName>
                                        </p:attrNameLst>
                                      </p:cBhvr>
                                      <p:to>
                                        <p:strVal val="visible"/>
                                      </p:to>
                                    </p:set>
                                    <p:anim calcmode="lin" valueType="num">
                                      <p:cBhvr>
                                        <p:cTn id="7" dur="500" fill="hold"/>
                                        <p:tgtEl>
                                          <p:spTgt spid="177173"/>
                                        </p:tgtEl>
                                        <p:attrNameLst>
                                          <p:attrName>ppt_w</p:attrName>
                                        </p:attrNameLst>
                                      </p:cBhvr>
                                      <p:tavLst>
                                        <p:tav tm="0">
                                          <p:val>
                                            <p:fltVal val="0"/>
                                          </p:val>
                                        </p:tav>
                                        <p:tav tm="100000">
                                          <p:val>
                                            <p:strVal val="#ppt_w"/>
                                          </p:val>
                                        </p:tav>
                                      </p:tavLst>
                                    </p:anim>
                                    <p:anim calcmode="lin" valueType="num">
                                      <p:cBhvr>
                                        <p:cTn id="8" dur="500" fill="hold"/>
                                        <p:tgtEl>
                                          <p:spTgt spid="17717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177178"/>
                                        </p:tgtEl>
                                        <p:attrNameLst>
                                          <p:attrName>style.visibility</p:attrName>
                                        </p:attrNameLst>
                                      </p:cBhvr>
                                      <p:to>
                                        <p:strVal val="visible"/>
                                      </p:to>
                                    </p:set>
                                    <p:animEffect transition="in" filter="wipe(up)">
                                      <p:cBhvr>
                                        <p:cTn id="12" dur="1000"/>
                                        <p:tgtEl>
                                          <p:spTgt spid="177178"/>
                                        </p:tgtEl>
                                      </p:cBhvr>
                                    </p:animEffect>
                                  </p:childTnLst>
                                </p:cTn>
                              </p:par>
                            </p:childTnLst>
                          </p:cTn>
                        </p:par>
                        <p:par>
                          <p:cTn id="13" fill="hold" nodeType="afterGroup">
                            <p:stCondLst>
                              <p:cond delay="1500"/>
                            </p:stCondLst>
                            <p:childTnLst>
                              <p:par>
                                <p:cTn id="14" presetID="22" presetClass="entr" presetSubtype="1" fill="hold" nodeType="afterEffect">
                                  <p:stCondLst>
                                    <p:cond delay="0"/>
                                  </p:stCondLst>
                                  <p:childTnLst>
                                    <p:set>
                                      <p:cBhvr>
                                        <p:cTn id="15" dur="1" fill="hold">
                                          <p:stCondLst>
                                            <p:cond delay="0"/>
                                          </p:stCondLst>
                                        </p:cTn>
                                        <p:tgtEl>
                                          <p:spTgt spid="177179"/>
                                        </p:tgtEl>
                                        <p:attrNameLst>
                                          <p:attrName>style.visibility</p:attrName>
                                        </p:attrNameLst>
                                      </p:cBhvr>
                                      <p:to>
                                        <p:strVal val="visible"/>
                                      </p:to>
                                    </p:set>
                                    <p:animEffect transition="in" filter="wipe(up)">
                                      <p:cBhvr>
                                        <p:cTn id="16" dur="1000"/>
                                        <p:tgtEl>
                                          <p:spTgt spid="17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type="body" idx="1"/>
          </p:nvPr>
        </p:nvSpPr>
        <p:spPr>
          <a:xfrm>
            <a:off x="228600" y="381000"/>
            <a:ext cx="7391400" cy="6477000"/>
          </a:xfrm>
        </p:spPr>
        <p:txBody>
          <a:bodyPr/>
          <a:lstStyle/>
          <a:p>
            <a:r>
              <a:rPr lang="en-US" altLang="en-US" sz="2800"/>
              <a:t>A low Gini coefficient indicates more equal income or wealth distribution, while a high Gini coefficient indicates more unequal distribution.</a:t>
            </a:r>
          </a:p>
          <a:p>
            <a:pPr lvl="1"/>
            <a:r>
              <a:rPr lang="en-US" altLang="en-US" sz="2400"/>
              <a:t>0 corresponds to perfect equality (everyone having exactly the same income) </a:t>
            </a:r>
          </a:p>
          <a:p>
            <a:pPr lvl="1"/>
            <a:r>
              <a:rPr lang="en-US" altLang="en-US" sz="2400"/>
              <a:t>1 corresponds to perfect inequality (where one person has all the income, while everyone else has zero income). </a:t>
            </a:r>
          </a:p>
          <a:p>
            <a:pPr lvl="1"/>
            <a:r>
              <a:rPr lang="en-US" altLang="en-US" sz="2400"/>
              <a:t>The Gini coefficient requires that no one have a negative net income or wealth. Worldwide, Gini coefficients range from approximately 0.232 in Denmark to 0.707 in Nambia although not every country has been assessed. </a:t>
            </a:r>
          </a:p>
          <a:p>
            <a:pPr lvl="1"/>
            <a:r>
              <a:rPr lang="en-US" altLang="en-US" sz="2400"/>
              <a:t>Most free market nations have a Gini coefficient between 0.25 and 0.50. </a:t>
            </a:r>
          </a:p>
        </p:txBody>
      </p:sp>
      <p:pic>
        <p:nvPicPr>
          <p:cNvPr id="342021" name="Picture 5" descr="File:Economics Gini coefficient.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endParaRPr lang="en-US" altLang="en-US"/>
          </a:p>
        </p:txBody>
      </p:sp>
      <p:sp>
        <p:nvSpPr>
          <p:cNvPr id="343043" name="Rectangle 3"/>
          <p:cNvSpPr>
            <a:spLocks noGrp="1" noChangeArrowheads="1"/>
          </p:cNvSpPr>
          <p:nvPr>
            <p:ph type="body" idx="1"/>
          </p:nvPr>
        </p:nvSpPr>
        <p:spPr/>
        <p:txBody>
          <a:bodyPr/>
          <a:lstStyle/>
          <a:p>
            <a:endParaRPr lang="en-US" altLang="en-US"/>
          </a:p>
        </p:txBody>
      </p:sp>
      <p:pic>
        <p:nvPicPr>
          <p:cNvPr id="343045" name="Picture 5" descr="Gini_Coefficient_World_Human_Development_Report_2007-2008"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ltLang="en-US" sz="4000"/>
              <a:t>US income Gini indices over time </a:t>
            </a:r>
          </a:p>
        </p:txBody>
      </p:sp>
      <p:sp>
        <p:nvSpPr>
          <p:cNvPr id="344067" name="Rectangle 3"/>
          <p:cNvSpPr>
            <a:spLocks noGrp="1" noChangeArrowheads="1"/>
          </p:cNvSpPr>
          <p:nvPr>
            <p:ph type="body" idx="1"/>
          </p:nvPr>
        </p:nvSpPr>
        <p:spPr>
          <a:xfrm>
            <a:off x="457200" y="1600200"/>
            <a:ext cx="8458200" cy="4953000"/>
          </a:xfrm>
        </p:spPr>
        <p:txBody>
          <a:bodyPr/>
          <a:lstStyle/>
          <a:p>
            <a:pPr>
              <a:lnSpc>
                <a:spcPct val="80000"/>
              </a:lnSpc>
            </a:pPr>
            <a:r>
              <a:rPr lang="en-US" altLang="en-US" sz="2800"/>
              <a:t>Gini indices for the U.S. at various times, according to the US Census Bureau </a:t>
            </a:r>
          </a:p>
          <a:p>
            <a:pPr lvl="1">
              <a:lnSpc>
                <a:spcPct val="80000"/>
              </a:lnSpc>
            </a:pPr>
            <a:r>
              <a:rPr lang="en-US" altLang="en-US" sz="2400"/>
              <a:t>1929: .45 (estimated) </a:t>
            </a:r>
          </a:p>
          <a:p>
            <a:pPr lvl="1">
              <a:lnSpc>
                <a:spcPct val="80000"/>
              </a:lnSpc>
            </a:pPr>
            <a:r>
              <a:rPr lang="en-US" altLang="en-US" sz="2400"/>
              <a:t>1947: .37 (estimated) </a:t>
            </a:r>
          </a:p>
          <a:p>
            <a:pPr lvl="1">
              <a:lnSpc>
                <a:spcPct val="80000"/>
              </a:lnSpc>
            </a:pPr>
            <a:r>
              <a:rPr lang="en-US" altLang="en-US" sz="2400"/>
              <a:t>1967: .39 (first year reported) </a:t>
            </a:r>
          </a:p>
          <a:p>
            <a:pPr lvl="1">
              <a:lnSpc>
                <a:spcPct val="80000"/>
              </a:lnSpc>
            </a:pPr>
            <a:r>
              <a:rPr lang="en-US" altLang="en-US" sz="2400"/>
              <a:t>1968: .38 (lowest index reported) </a:t>
            </a:r>
          </a:p>
          <a:p>
            <a:pPr lvl="1">
              <a:lnSpc>
                <a:spcPct val="80000"/>
              </a:lnSpc>
            </a:pPr>
            <a:r>
              <a:rPr lang="en-US" altLang="en-US" sz="2400"/>
              <a:t>1970: .39 </a:t>
            </a:r>
          </a:p>
          <a:p>
            <a:pPr lvl="1">
              <a:lnSpc>
                <a:spcPct val="80000"/>
              </a:lnSpc>
            </a:pPr>
            <a:r>
              <a:rPr lang="en-US" altLang="en-US" sz="2400"/>
              <a:t>1980: .40 </a:t>
            </a:r>
          </a:p>
          <a:p>
            <a:pPr lvl="1">
              <a:lnSpc>
                <a:spcPct val="80000"/>
              </a:lnSpc>
            </a:pPr>
            <a:r>
              <a:rPr lang="en-US" altLang="en-US" sz="2400"/>
              <a:t>1990: .42 </a:t>
            </a:r>
          </a:p>
          <a:p>
            <a:pPr lvl="1">
              <a:lnSpc>
                <a:spcPct val="80000"/>
              </a:lnSpc>
            </a:pPr>
            <a:r>
              <a:rPr lang="en-US" altLang="en-US" sz="2400"/>
              <a:t>2000: .46 </a:t>
            </a:r>
          </a:p>
          <a:p>
            <a:pPr lvl="1">
              <a:lnSpc>
                <a:spcPct val="80000"/>
              </a:lnSpc>
            </a:pPr>
            <a:r>
              <a:rPr lang="en-US" altLang="en-US" sz="2400"/>
              <a:t>2005: .46 </a:t>
            </a:r>
          </a:p>
          <a:p>
            <a:pPr lvl="1">
              <a:lnSpc>
                <a:spcPct val="80000"/>
              </a:lnSpc>
            </a:pPr>
            <a:r>
              <a:rPr lang="en-US" altLang="en-US" sz="2400"/>
              <a:t>2006: .47 (highest index reported) </a:t>
            </a:r>
          </a:p>
          <a:p>
            <a:pPr lvl="1">
              <a:lnSpc>
                <a:spcPct val="80000"/>
              </a:lnSpc>
            </a:pPr>
            <a:r>
              <a:rPr lang="en-US" altLang="en-US" sz="2400"/>
              <a:t>2007: .46  </a:t>
            </a:r>
          </a:p>
          <a:p>
            <a:pPr>
              <a:lnSpc>
                <a:spcPct val="80000"/>
              </a:lnSpc>
            </a:pPr>
            <a:endParaRPr lang="en-US" altLang="en-US" sz="280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8178" name="Group 2" descr="image" title="image"/>
          <p:cNvGrpSpPr>
            <a:grpSpLocks/>
          </p:cNvGrpSpPr>
          <p:nvPr/>
        </p:nvGrpSpPr>
        <p:grpSpPr bwMode="auto">
          <a:xfrm>
            <a:off x="3282950" y="884238"/>
            <a:ext cx="4995863" cy="5076825"/>
            <a:chOff x="2068" y="557"/>
            <a:chExt cx="3147" cy="3198"/>
          </a:xfrm>
        </p:grpSpPr>
        <p:sp>
          <p:nvSpPr>
            <p:cNvPr id="178179" name="Freeform 3"/>
            <p:cNvSpPr>
              <a:spLocks/>
            </p:cNvSpPr>
            <p:nvPr/>
          </p:nvSpPr>
          <p:spPr bwMode="auto">
            <a:xfrm>
              <a:off x="2068" y="557"/>
              <a:ext cx="3147" cy="3190"/>
            </a:xfrm>
            <a:custGeom>
              <a:avLst/>
              <a:gdLst>
                <a:gd name="T0" fmla="*/ 0 w 6366"/>
                <a:gd name="T1" fmla="*/ 6296 h 6296"/>
                <a:gd name="T2" fmla="*/ 6366 w 6366"/>
                <a:gd name="T3" fmla="*/ 0 h 6296"/>
                <a:gd name="T4" fmla="*/ 5880 w 6366"/>
                <a:gd name="T5" fmla="*/ 1484 h 6296"/>
                <a:gd name="T6" fmla="*/ 5139 w 6366"/>
                <a:gd name="T7" fmla="*/ 2738 h 6296"/>
                <a:gd name="T8" fmla="*/ 4398 w 6366"/>
                <a:gd name="T9" fmla="*/ 3685 h 6296"/>
                <a:gd name="T10" fmla="*/ 3682 w 6366"/>
                <a:gd name="T11" fmla="*/ 4376 h 6296"/>
                <a:gd name="T12" fmla="*/ 3247 w 6366"/>
                <a:gd name="T13" fmla="*/ 4709 h 6296"/>
                <a:gd name="T14" fmla="*/ 2582 w 6366"/>
                <a:gd name="T15" fmla="*/ 5195 h 6296"/>
                <a:gd name="T16" fmla="*/ 1661 w 6366"/>
                <a:gd name="T17" fmla="*/ 5708 h 6296"/>
                <a:gd name="T18" fmla="*/ 895 w 6366"/>
                <a:gd name="T19" fmla="*/ 6066 h 6296"/>
                <a:gd name="T20" fmla="*/ 358 w 6366"/>
                <a:gd name="T21" fmla="*/ 6194 h 6296"/>
                <a:gd name="T22" fmla="*/ 50 w 6366"/>
                <a:gd name="T23" fmla="*/ 6271 h 6296"/>
                <a:gd name="T24" fmla="*/ 0 w 6366"/>
                <a:gd name="T25" fmla="*/ 6296 h 6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6" h="6296">
                  <a:moveTo>
                    <a:pt x="0" y="6296"/>
                  </a:moveTo>
                  <a:lnTo>
                    <a:pt x="6366" y="0"/>
                  </a:lnTo>
                  <a:lnTo>
                    <a:pt x="5880" y="1484"/>
                  </a:lnTo>
                  <a:lnTo>
                    <a:pt x="5139" y="2738"/>
                  </a:lnTo>
                  <a:lnTo>
                    <a:pt x="4398" y="3685"/>
                  </a:lnTo>
                  <a:lnTo>
                    <a:pt x="3682" y="4376"/>
                  </a:lnTo>
                  <a:lnTo>
                    <a:pt x="3247" y="4709"/>
                  </a:lnTo>
                  <a:lnTo>
                    <a:pt x="2582" y="5195"/>
                  </a:lnTo>
                  <a:lnTo>
                    <a:pt x="1661" y="5708"/>
                  </a:lnTo>
                  <a:lnTo>
                    <a:pt x="895" y="6066"/>
                  </a:lnTo>
                  <a:lnTo>
                    <a:pt x="358" y="6194"/>
                  </a:lnTo>
                  <a:lnTo>
                    <a:pt x="50" y="6271"/>
                  </a:lnTo>
                  <a:lnTo>
                    <a:pt x="0" y="6296"/>
                  </a:lnTo>
                  <a:close/>
                </a:path>
              </a:pathLst>
            </a:custGeom>
            <a:solidFill>
              <a:srgbClr val="FFFF00"/>
            </a:solidFill>
            <a:ln w="11113">
              <a:solidFill>
                <a:schemeClr val="folHlink"/>
              </a:solidFill>
              <a:prstDash val="solid"/>
              <a:round/>
              <a:headEnd/>
              <a:tailEnd/>
            </a:ln>
          </p:spPr>
          <p:txBody>
            <a:bodyPr/>
            <a:lstStyle/>
            <a:p>
              <a:endParaRPr lang="en-US"/>
            </a:p>
          </p:txBody>
        </p:sp>
        <p:sp>
          <p:nvSpPr>
            <p:cNvPr id="178180" name="Freeform 4"/>
            <p:cNvSpPr>
              <a:spLocks/>
            </p:cNvSpPr>
            <p:nvPr/>
          </p:nvSpPr>
          <p:spPr bwMode="auto">
            <a:xfrm>
              <a:off x="2073" y="621"/>
              <a:ext cx="3137" cy="3134"/>
            </a:xfrm>
            <a:custGeom>
              <a:avLst/>
              <a:gdLst>
                <a:gd name="T0" fmla="*/ 0 w 3137"/>
                <a:gd name="T1" fmla="*/ 3133 h 3134"/>
                <a:gd name="T2" fmla="*/ 284 w 3137"/>
                <a:gd name="T3" fmla="*/ 3050 h 3134"/>
                <a:gd name="T4" fmla="*/ 559 w 3137"/>
                <a:gd name="T5" fmla="*/ 2949 h 3134"/>
                <a:gd name="T6" fmla="*/ 825 w 3137"/>
                <a:gd name="T7" fmla="*/ 2830 h 3134"/>
                <a:gd name="T8" fmla="*/ 1082 w 3137"/>
                <a:gd name="T9" fmla="*/ 2693 h 3134"/>
                <a:gd name="T10" fmla="*/ 1327 w 3137"/>
                <a:gd name="T11" fmla="*/ 2542 h 3134"/>
                <a:gd name="T12" fmla="*/ 1562 w 3137"/>
                <a:gd name="T13" fmla="*/ 2374 h 3134"/>
                <a:gd name="T14" fmla="*/ 1784 w 3137"/>
                <a:gd name="T15" fmla="*/ 2192 h 3134"/>
                <a:gd name="T16" fmla="*/ 1995 w 3137"/>
                <a:gd name="T17" fmla="*/ 1995 h 3134"/>
                <a:gd name="T18" fmla="*/ 2191 w 3137"/>
                <a:gd name="T19" fmla="*/ 1786 h 3134"/>
                <a:gd name="T20" fmla="*/ 2374 w 3137"/>
                <a:gd name="T21" fmla="*/ 1563 h 3134"/>
                <a:gd name="T22" fmla="*/ 2541 w 3137"/>
                <a:gd name="T23" fmla="*/ 1328 h 3134"/>
                <a:gd name="T24" fmla="*/ 2694 w 3137"/>
                <a:gd name="T25" fmla="*/ 1082 h 3134"/>
                <a:gd name="T26" fmla="*/ 2830 w 3137"/>
                <a:gd name="T27" fmla="*/ 827 h 3134"/>
                <a:gd name="T28" fmla="*/ 2950 w 3137"/>
                <a:gd name="T29" fmla="*/ 561 h 3134"/>
                <a:gd name="T30" fmla="*/ 3051 w 3137"/>
                <a:gd name="T31" fmla="*/ 285 h 3134"/>
                <a:gd name="T32" fmla="*/ 3136 w 3137"/>
                <a:gd name="T33" fmla="*/ 0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7" h="3134">
                  <a:moveTo>
                    <a:pt x="0" y="3133"/>
                  </a:moveTo>
                  <a:lnTo>
                    <a:pt x="284" y="3050"/>
                  </a:lnTo>
                  <a:lnTo>
                    <a:pt x="559" y="2949"/>
                  </a:lnTo>
                  <a:lnTo>
                    <a:pt x="825" y="2830"/>
                  </a:lnTo>
                  <a:lnTo>
                    <a:pt x="1082" y="2693"/>
                  </a:lnTo>
                  <a:lnTo>
                    <a:pt x="1327" y="2542"/>
                  </a:lnTo>
                  <a:lnTo>
                    <a:pt x="1562" y="2374"/>
                  </a:lnTo>
                  <a:lnTo>
                    <a:pt x="1784" y="2192"/>
                  </a:lnTo>
                  <a:lnTo>
                    <a:pt x="1995" y="1995"/>
                  </a:lnTo>
                  <a:lnTo>
                    <a:pt x="2191" y="1786"/>
                  </a:lnTo>
                  <a:lnTo>
                    <a:pt x="2374" y="1563"/>
                  </a:lnTo>
                  <a:lnTo>
                    <a:pt x="2541" y="1328"/>
                  </a:lnTo>
                  <a:lnTo>
                    <a:pt x="2694" y="1082"/>
                  </a:lnTo>
                  <a:lnTo>
                    <a:pt x="2830" y="827"/>
                  </a:lnTo>
                  <a:lnTo>
                    <a:pt x="2950" y="561"/>
                  </a:lnTo>
                  <a:lnTo>
                    <a:pt x="3051" y="285"/>
                  </a:lnTo>
                  <a:lnTo>
                    <a:pt x="3136" y="0"/>
                  </a:lnTo>
                </a:path>
              </a:pathLst>
            </a:custGeom>
            <a:noFill/>
            <a:ln w="762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181" name="Group 5"/>
          <p:cNvGrpSpPr>
            <a:grpSpLocks/>
          </p:cNvGrpSpPr>
          <p:nvPr/>
        </p:nvGrpSpPr>
        <p:grpSpPr bwMode="auto">
          <a:xfrm>
            <a:off x="3221038" y="901700"/>
            <a:ext cx="5083175" cy="5083175"/>
            <a:chOff x="2029" y="568"/>
            <a:chExt cx="3202" cy="3202"/>
          </a:xfrm>
        </p:grpSpPr>
        <p:sp>
          <p:nvSpPr>
            <p:cNvPr id="178182" name="Rectangle 6"/>
            <p:cNvSpPr>
              <a:spLocks noChangeArrowheads="1"/>
            </p:cNvSpPr>
            <p:nvPr/>
          </p:nvSpPr>
          <p:spPr bwMode="auto">
            <a:xfrm>
              <a:off x="2029" y="568"/>
              <a:ext cx="3202" cy="3202"/>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3" name="Line 7"/>
            <p:cNvSpPr>
              <a:spLocks noChangeShapeType="1"/>
            </p:cNvSpPr>
            <p:nvPr/>
          </p:nvSpPr>
          <p:spPr bwMode="auto">
            <a:xfrm flipV="1">
              <a:off x="2029" y="576"/>
              <a:ext cx="3192" cy="319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8184" name="Rectangle 8"/>
          <p:cNvSpPr>
            <a:spLocks noChangeArrowheads="1"/>
          </p:cNvSpPr>
          <p:nvPr/>
        </p:nvSpPr>
        <p:spPr bwMode="auto">
          <a:xfrm>
            <a:off x="3106738" y="6053138"/>
            <a:ext cx="54213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              20              40              60              80              100</a:t>
            </a:r>
          </a:p>
        </p:txBody>
      </p:sp>
      <p:sp>
        <p:nvSpPr>
          <p:cNvPr id="178185" name="Rectangle 9"/>
          <p:cNvSpPr>
            <a:spLocks noChangeArrowheads="1"/>
          </p:cNvSpPr>
          <p:nvPr/>
        </p:nvSpPr>
        <p:spPr bwMode="auto">
          <a:xfrm>
            <a:off x="2532063" y="809625"/>
            <a:ext cx="520700"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100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80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60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40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20</a:t>
            </a:r>
          </a:p>
          <a:p>
            <a:pPr eaLnBrk="0" hangingPunct="0"/>
            <a:r>
              <a:rPr lang="en-US" altLang="en-US" sz="1600" b="1"/>
              <a:t> </a:t>
            </a:r>
          </a:p>
          <a:p>
            <a:pPr eaLnBrk="0" hangingPunct="0"/>
            <a:endParaRPr lang="en-US" altLang="en-US" b="1"/>
          </a:p>
          <a:p>
            <a:pPr eaLnBrk="0" hangingPunct="0"/>
            <a:endParaRPr lang="en-US" altLang="en-US" sz="1600" b="1"/>
          </a:p>
          <a:p>
            <a:pPr eaLnBrk="0" hangingPunct="0"/>
            <a:r>
              <a:rPr lang="en-US" altLang="en-US" sz="1600" b="1"/>
              <a:t>     </a:t>
            </a:r>
          </a:p>
        </p:txBody>
      </p:sp>
      <p:sp>
        <p:nvSpPr>
          <p:cNvPr id="178186" name="Rectangle 10"/>
          <p:cNvSpPr>
            <a:spLocks noChangeArrowheads="1"/>
          </p:cNvSpPr>
          <p:nvPr/>
        </p:nvSpPr>
        <p:spPr bwMode="auto">
          <a:xfrm>
            <a:off x="2894013" y="5905500"/>
            <a:ext cx="2936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0</a:t>
            </a:r>
          </a:p>
        </p:txBody>
      </p:sp>
      <p:sp>
        <p:nvSpPr>
          <p:cNvPr id="178187" name="Rectangle 11"/>
          <p:cNvSpPr>
            <a:spLocks noChangeArrowheads="1"/>
          </p:cNvSpPr>
          <p:nvPr/>
        </p:nvSpPr>
        <p:spPr bwMode="auto">
          <a:xfrm>
            <a:off x="4602163" y="6305550"/>
            <a:ext cx="22764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Families</a:t>
            </a:r>
          </a:p>
        </p:txBody>
      </p:sp>
      <p:sp>
        <p:nvSpPr>
          <p:cNvPr id="178188" name="Rectangle 12"/>
          <p:cNvSpPr>
            <a:spLocks noChangeArrowheads="1"/>
          </p:cNvSpPr>
          <p:nvPr/>
        </p:nvSpPr>
        <p:spPr bwMode="auto">
          <a:xfrm rot="16200000">
            <a:off x="1154906" y="3298032"/>
            <a:ext cx="2162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Income</a:t>
            </a:r>
          </a:p>
        </p:txBody>
      </p:sp>
      <p:sp>
        <p:nvSpPr>
          <p:cNvPr id="178189" name="Rectangle 13"/>
          <p:cNvSpPr>
            <a:spLocks noChangeArrowheads="1"/>
          </p:cNvSpPr>
          <p:nvPr/>
        </p:nvSpPr>
        <p:spPr bwMode="auto">
          <a:xfrm>
            <a:off x="3300413" y="21732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99"/>
                </a:solidFill>
              </a:rPr>
              <a:t>Perfect Equality</a:t>
            </a:r>
          </a:p>
        </p:txBody>
      </p:sp>
      <p:sp>
        <p:nvSpPr>
          <p:cNvPr id="178190" name="Line 14"/>
          <p:cNvSpPr>
            <a:spLocks noChangeShapeType="1"/>
          </p:cNvSpPr>
          <p:nvPr/>
        </p:nvSpPr>
        <p:spPr bwMode="auto">
          <a:xfrm>
            <a:off x="4581525" y="2725738"/>
            <a:ext cx="903288" cy="903287"/>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1" name="Rectangle 15"/>
          <p:cNvSpPr>
            <a:spLocks noChangeArrowheads="1"/>
          </p:cNvSpPr>
          <p:nvPr/>
        </p:nvSpPr>
        <p:spPr bwMode="auto">
          <a:xfrm>
            <a:off x="6378575" y="4786313"/>
            <a:ext cx="160178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i="1">
                <a:solidFill>
                  <a:srgbClr val="000099"/>
                </a:solidFill>
              </a:rPr>
              <a:t>Complete</a:t>
            </a:r>
          </a:p>
          <a:p>
            <a:pPr eaLnBrk="0" hangingPunct="0"/>
            <a:r>
              <a:rPr lang="en-US" altLang="en-US" sz="2400" b="1" i="1">
                <a:solidFill>
                  <a:srgbClr val="000099"/>
                </a:solidFill>
              </a:rPr>
              <a:t>Inequality</a:t>
            </a:r>
          </a:p>
        </p:txBody>
      </p:sp>
      <p:sp>
        <p:nvSpPr>
          <p:cNvPr id="178192" name="Line 16"/>
          <p:cNvSpPr>
            <a:spLocks noChangeShapeType="1"/>
          </p:cNvSpPr>
          <p:nvPr/>
        </p:nvSpPr>
        <p:spPr bwMode="auto">
          <a:xfrm>
            <a:off x="7880350" y="5580063"/>
            <a:ext cx="279400" cy="279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3" name="Rectangle 17"/>
          <p:cNvSpPr>
            <a:spLocks noChangeArrowheads="1"/>
          </p:cNvSpPr>
          <p:nvPr/>
        </p:nvSpPr>
        <p:spPr bwMode="auto">
          <a:xfrm>
            <a:off x="3397250" y="954088"/>
            <a:ext cx="3800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CC0000"/>
                </a:solidFill>
              </a:rPr>
              <a:t>Lorenz Curve</a:t>
            </a:r>
          </a:p>
          <a:p>
            <a:pPr eaLnBrk="0" hangingPunct="0"/>
            <a:r>
              <a:rPr lang="en-US" altLang="en-US" sz="2800" b="1" i="1">
                <a:solidFill>
                  <a:srgbClr val="CC0000"/>
                </a:solidFill>
              </a:rPr>
              <a:t>   (actual distribution)</a:t>
            </a:r>
          </a:p>
        </p:txBody>
      </p:sp>
      <p:sp>
        <p:nvSpPr>
          <p:cNvPr id="178194" name="Line 18"/>
          <p:cNvSpPr>
            <a:spLocks noChangeShapeType="1"/>
          </p:cNvSpPr>
          <p:nvPr/>
        </p:nvSpPr>
        <p:spPr bwMode="auto">
          <a:xfrm>
            <a:off x="6230938" y="1866900"/>
            <a:ext cx="1112837" cy="1042988"/>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95" name="Rectangle 19"/>
          <p:cNvSpPr>
            <a:spLocks noChangeArrowheads="1"/>
          </p:cNvSpPr>
          <p:nvPr/>
        </p:nvSpPr>
        <p:spPr bwMode="auto">
          <a:xfrm>
            <a:off x="6438900" y="3795713"/>
            <a:ext cx="1898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600" b="1" i="1"/>
              <a:t>Area between</a:t>
            </a:r>
          </a:p>
          <a:p>
            <a:pPr algn="ctr" eaLnBrk="0" hangingPunct="0"/>
            <a:r>
              <a:rPr lang="en-US" altLang="en-US" sz="1600" b="1" i="1"/>
              <a:t>the lines shows</a:t>
            </a:r>
          </a:p>
          <a:p>
            <a:pPr algn="ctr" eaLnBrk="0" hangingPunct="0"/>
            <a:r>
              <a:rPr lang="en-US" altLang="en-US" sz="1600" b="1" i="1"/>
              <a:t>the degree of</a:t>
            </a:r>
          </a:p>
          <a:p>
            <a:pPr algn="ctr" eaLnBrk="0" hangingPunct="0"/>
            <a:r>
              <a:rPr lang="en-US" altLang="en-US" sz="1600" b="1" i="1"/>
              <a:t>income inequality</a:t>
            </a:r>
          </a:p>
        </p:txBody>
      </p:sp>
      <p:sp>
        <p:nvSpPr>
          <p:cNvPr id="178196" name="Text Box 20"/>
          <p:cNvSpPr txBox="1">
            <a:spLocks noChangeArrowheads="1"/>
          </p:cNvSpPr>
          <p:nvPr/>
        </p:nvSpPr>
        <p:spPr bwMode="auto">
          <a:xfrm>
            <a:off x="2489200" y="68263"/>
            <a:ext cx="59912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5000"/>
              </a:lnSpc>
            </a:pPr>
            <a:r>
              <a:rPr lang="en-US" altLang="en-US" sz="4400" b="1">
                <a:solidFill>
                  <a:srgbClr val="000099"/>
                </a:solidFill>
                <a:latin typeface="Times New Roman" panose="02020603050405020304" pitchFamily="18" charset="0"/>
              </a:rPr>
              <a:t>THE LORENZ CURVE</a:t>
            </a:r>
          </a:p>
        </p:txBody>
      </p:sp>
      <p:sp>
        <p:nvSpPr>
          <p:cNvPr id="178197" name="Text Box 21" descr="image" title="image"/>
          <p:cNvSpPr txBox="1">
            <a:spLocks noChangeArrowheads="1"/>
          </p:cNvSpPr>
          <p:nvPr/>
        </p:nvSpPr>
        <p:spPr bwMode="auto">
          <a:xfrm rot="21064740">
            <a:off x="95092" y="4991258"/>
            <a:ext cx="2678938" cy="1323439"/>
          </a:xfrm>
          <a:prstGeom prst="rect">
            <a:avLst/>
          </a:prstGeom>
          <a:gradFill rotWithShape="1">
            <a:gsLst>
              <a:gs pos="0">
                <a:srgbClr val="FFFFFF"/>
              </a:gs>
              <a:gs pos="100000">
                <a:srgbClr val="FFFF00"/>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i="1" dirty="0">
                <a:latin typeface="Times New Roman" panose="02020603050405020304" pitchFamily="18" charset="0"/>
              </a:rPr>
              <a:t>Limitations due to </a:t>
            </a:r>
          </a:p>
          <a:p>
            <a:pPr algn="ctr"/>
            <a:r>
              <a:rPr lang="en-US" altLang="en-US" sz="1600" b="1" i="1" dirty="0">
                <a:latin typeface="Times New Roman" panose="02020603050405020304" pitchFamily="18" charset="0"/>
              </a:rPr>
              <a:t>Income Mobility: </a:t>
            </a:r>
          </a:p>
          <a:p>
            <a:pPr algn="ctr"/>
            <a:r>
              <a:rPr lang="en-US" altLang="en-US" sz="1600" b="1" i="1" dirty="0">
                <a:latin typeface="Times New Roman" panose="02020603050405020304" pitchFamily="18" charset="0"/>
              </a:rPr>
              <a:t>The Time Dimension – </a:t>
            </a:r>
          </a:p>
          <a:p>
            <a:pPr algn="ctr"/>
            <a:r>
              <a:rPr lang="en-US" altLang="en-US" sz="1600" b="1" i="1" dirty="0">
                <a:latin typeface="Times New Roman" panose="02020603050405020304" pitchFamily="18" charset="0"/>
              </a:rPr>
              <a:t>Income churning over longer</a:t>
            </a:r>
          </a:p>
          <a:p>
            <a:pPr algn="ctr"/>
            <a:r>
              <a:rPr lang="en-US" altLang="en-US" sz="1600" b="1" i="1" dirty="0">
                <a:latin typeface="Times New Roman" panose="02020603050405020304" pitchFamily="18" charset="0"/>
              </a:rPr>
              <a:t>time periods is evident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8197"/>
                                        </p:tgtEl>
                                        <p:attrNameLst>
                                          <p:attrName>style.visibility</p:attrName>
                                        </p:attrNameLst>
                                      </p:cBhvr>
                                      <p:to>
                                        <p:strVal val="visible"/>
                                      </p:to>
                                    </p:set>
                                    <p:animEffect transition="in" filter="dissolve">
                                      <p:cBhvr>
                                        <p:cTn id="7" dur="500"/>
                                        <p:tgtEl>
                                          <p:spTgt spid="17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ChangeArrowheads="1"/>
          </p:cNvSpPr>
          <p:nvPr>
            <p:ph type="ctrTitle"/>
          </p:nvPr>
        </p:nvSpPr>
        <p:spPr>
          <a:xfrm>
            <a:off x="685800" y="2130425"/>
            <a:ext cx="7772400" cy="1470025"/>
          </a:xfrm>
        </p:spPr>
        <p:txBody>
          <a:bodyPr anchor="ctr"/>
          <a:lstStyle/>
          <a:p>
            <a:r>
              <a:rPr lang="en-US" altLang="en-US" sz="4400" b="1" u="sng" dirty="0">
                <a:solidFill>
                  <a:srgbClr val="C00000"/>
                </a:solidFill>
              </a:rPr>
              <a:t>Externalities</a:t>
            </a:r>
            <a:br>
              <a:rPr lang="en-US" altLang="en-US" sz="4400" b="1" u="sng" dirty="0">
                <a:solidFill>
                  <a:srgbClr val="C00000"/>
                </a:solidFill>
              </a:rPr>
            </a:br>
            <a:r>
              <a:rPr lang="en-US" altLang="en-US" sz="4400" b="1" u="sng" dirty="0">
                <a:solidFill>
                  <a:srgbClr val="C00000"/>
                </a:solidFill>
              </a:rPr>
              <a:t>Public vs. Private Goods</a:t>
            </a:r>
          </a:p>
        </p:txBody>
      </p:sp>
      <p:sp>
        <p:nvSpPr>
          <p:cNvPr id="282629" name="Rectangle 5"/>
          <p:cNvSpPr>
            <a:spLocks noGrp="1" noChangeArrowheads="1"/>
          </p:cNvSpPr>
          <p:nvPr>
            <p:ph type="subTitle" idx="1"/>
          </p:nvPr>
        </p:nvSpPr>
        <p:spPr>
          <a:xfrm>
            <a:off x="1371600" y="3886200"/>
            <a:ext cx="6400800" cy="1752600"/>
          </a:xfrm>
        </p:spPr>
        <p:txBody>
          <a:bodyPr/>
          <a:lstStyle/>
          <a:p>
            <a:endParaRPr lang="en-US" alt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p:txBody>
          <a:bodyPr/>
          <a:lstStyle/>
          <a:p>
            <a:r>
              <a:rPr lang="en-US" altLang="en-US"/>
              <a:t>Imperfect information: caveat emptor</a:t>
            </a:r>
          </a:p>
          <a:p>
            <a:r>
              <a:rPr lang="en-US" altLang="en-US"/>
              <a:t>Rent-seeking behavior</a:t>
            </a:r>
          </a:p>
          <a:p>
            <a:r>
              <a:rPr lang="en-US" altLang="en-US"/>
              <a:t>Moral hazard</a:t>
            </a:r>
          </a:p>
        </p:txBody>
      </p:sp>
      <p:sp>
        <p:nvSpPr>
          <p:cNvPr id="53251" name="Rectangle 3"/>
          <p:cNvSpPr>
            <a:spLocks noGrp="1" noChangeArrowheads="1"/>
          </p:cNvSpPr>
          <p:nvPr>
            <p:ph type="title"/>
          </p:nvPr>
        </p:nvSpPr>
        <p:spPr/>
        <p:txBody>
          <a:bodyPr/>
          <a:lstStyle/>
          <a:p>
            <a:r>
              <a:rPr lang="en-US" altLang="en-US"/>
              <a:t>Some Other Sources of Market Failure</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9202" name="Group 2" descr="image" title="image"/>
          <p:cNvGrpSpPr>
            <a:grpSpLocks/>
          </p:cNvGrpSpPr>
          <p:nvPr/>
        </p:nvGrpSpPr>
        <p:grpSpPr bwMode="auto">
          <a:xfrm>
            <a:off x="3282950" y="884238"/>
            <a:ext cx="4995863" cy="5076825"/>
            <a:chOff x="2068" y="557"/>
            <a:chExt cx="3147" cy="3198"/>
          </a:xfrm>
        </p:grpSpPr>
        <p:sp>
          <p:nvSpPr>
            <p:cNvPr id="179203" name="Freeform 3"/>
            <p:cNvSpPr>
              <a:spLocks/>
            </p:cNvSpPr>
            <p:nvPr/>
          </p:nvSpPr>
          <p:spPr bwMode="auto">
            <a:xfrm>
              <a:off x="2068" y="557"/>
              <a:ext cx="3147" cy="3190"/>
            </a:xfrm>
            <a:custGeom>
              <a:avLst/>
              <a:gdLst>
                <a:gd name="T0" fmla="*/ 0 w 6366"/>
                <a:gd name="T1" fmla="*/ 6296 h 6296"/>
                <a:gd name="T2" fmla="*/ 6366 w 6366"/>
                <a:gd name="T3" fmla="*/ 0 h 6296"/>
                <a:gd name="T4" fmla="*/ 5880 w 6366"/>
                <a:gd name="T5" fmla="*/ 1484 h 6296"/>
                <a:gd name="T6" fmla="*/ 5139 w 6366"/>
                <a:gd name="T7" fmla="*/ 2738 h 6296"/>
                <a:gd name="T8" fmla="*/ 4398 w 6366"/>
                <a:gd name="T9" fmla="*/ 3685 h 6296"/>
                <a:gd name="T10" fmla="*/ 3682 w 6366"/>
                <a:gd name="T11" fmla="*/ 4376 h 6296"/>
                <a:gd name="T12" fmla="*/ 3247 w 6366"/>
                <a:gd name="T13" fmla="*/ 4709 h 6296"/>
                <a:gd name="T14" fmla="*/ 2582 w 6366"/>
                <a:gd name="T15" fmla="*/ 5195 h 6296"/>
                <a:gd name="T16" fmla="*/ 1661 w 6366"/>
                <a:gd name="T17" fmla="*/ 5708 h 6296"/>
                <a:gd name="T18" fmla="*/ 895 w 6366"/>
                <a:gd name="T19" fmla="*/ 6066 h 6296"/>
                <a:gd name="T20" fmla="*/ 358 w 6366"/>
                <a:gd name="T21" fmla="*/ 6194 h 6296"/>
                <a:gd name="T22" fmla="*/ 50 w 6366"/>
                <a:gd name="T23" fmla="*/ 6271 h 6296"/>
                <a:gd name="T24" fmla="*/ 0 w 6366"/>
                <a:gd name="T25" fmla="*/ 6296 h 6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6" h="6296">
                  <a:moveTo>
                    <a:pt x="0" y="6296"/>
                  </a:moveTo>
                  <a:lnTo>
                    <a:pt x="6366" y="0"/>
                  </a:lnTo>
                  <a:lnTo>
                    <a:pt x="5880" y="1484"/>
                  </a:lnTo>
                  <a:lnTo>
                    <a:pt x="5139" y="2738"/>
                  </a:lnTo>
                  <a:lnTo>
                    <a:pt x="4398" y="3685"/>
                  </a:lnTo>
                  <a:lnTo>
                    <a:pt x="3682" y="4376"/>
                  </a:lnTo>
                  <a:lnTo>
                    <a:pt x="3247" y="4709"/>
                  </a:lnTo>
                  <a:lnTo>
                    <a:pt x="2582" y="5195"/>
                  </a:lnTo>
                  <a:lnTo>
                    <a:pt x="1661" y="5708"/>
                  </a:lnTo>
                  <a:lnTo>
                    <a:pt x="895" y="6066"/>
                  </a:lnTo>
                  <a:lnTo>
                    <a:pt x="358" y="6194"/>
                  </a:lnTo>
                  <a:lnTo>
                    <a:pt x="50" y="6271"/>
                  </a:lnTo>
                  <a:lnTo>
                    <a:pt x="0" y="6296"/>
                  </a:lnTo>
                  <a:close/>
                </a:path>
              </a:pathLst>
            </a:custGeom>
            <a:solidFill>
              <a:srgbClr val="FFFF00"/>
            </a:solidFill>
            <a:ln w="11113">
              <a:solidFill>
                <a:schemeClr val="folHlink"/>
              </a:solidFill>
              <a:prstDash val="solid"/>
              <a:round/>
              <a:headEnd/>
              <a:tailEnd/>
            </a:ln>
          </p:spPr>
          <p:txBody>
            <a:bodyPr/>
            <a:lstStyle/>
            <a:p>
              <a:endParaRPr lang="en-US"/>
            </a:p>
          </p:txBody>
        </p:sp>
        <p:sp>
          <p:nvSpPr>
            <p:cNvPr id="179204" name="Freeform 4"/>
            <p:cNvSpPr>
              <a:spLocks/>
            </p:cNvSpPr>
            <p:nvPr/>
          </p:nvSpPr>
          <p:spPr bwMode="auto">
            <a:xfrm>
              <a:off x="2073" y="621"/>
              <a:ext cx="3137" cy="3134"/>
            </a:xfrm>
            <a:custGeom>
              <a:avLst/>
              <a:gdLst>
                <a:gd name="T0" fmla="*/ 0 w 3137"/>
                <a:gd name="T1" fmla="*/ 3133 h 3134"/>
                <a:gd name="T2" fmla="*/ 284 w 3137"/>
                <a:gd name="T3" fmla="*/ 3050 h 3134"/>
                <a:gd name="T4" fmla="*/ 559 w 3137"/>
                <a:gd name="T5" fmla="*/ 2949 h 3134"/>
                <a:gd name="T6" fmla="*/ 825 w 3137"/>
                <a:gd name="T7" fmla="*/ 2830 h 3134"/>
                <a:gd name="T8" fmla="*/ 1082 w 3137"/>
                <a:gd name="T9" fmla="*/ 2693 h 3134"/>
                <a:gd name="T10" fmla="*/ 1327 w 3137"/>
                <a:gd name="T11" fmla="*/ 2542 h 3134"/>
                <a:gd name="T12" fmla="*/ 1562 w 3137"/>
                <a:gd name="T13" fmla="*/ 2374 h 3134"/>
                <a:gd name="T14" fmla="*/ 1784 w 3137"/>
                <a:gd name="T15" fmla="*/ 2192 h 3134"/>
                <a:gd name="T16" fmla="*/ 1995 w 3137"/>
                <a:gd name="T17" fmla="*/ 1995 h 3134"/>
                <a:gd name="T18" fmla="*/ 2191 w 3137"/>
                <a:gd name="T19" fmla="*/ 1786 h 3134"/>
                <a:gd name="T20" fmla="*/ 2374 w 3137"/>
                <a:gd name="T21" fmla="*/ 1563 h 3134"/>
                <a:gd name="T22" fmla="*/ 2541 w 3137"/>
                <a:gd name="T23" fmla="*/ 1328 h 3134"/>
                <a:gd name="T24" fmla="*/ 2694 w 3137"/>
                <a:gd name="T25" fmla="*/ 1082 h 3134"/>
                <a:gd name="T26" fmla="*/ 2830 w 3137"/>
                <a:gd name="T27" fmla="*/ 827 h 3134"/>
                <a:gd name="T28" fmla="*/ 2950 w 3137"/>
                <a:gd name="T29" fmla="*/ 561 h 3134"/>
                <a:gd name="T30" fmla="*/ 3051 w 3137"/>
                <a:gd name="T31" fmla="*/ 285 h 3134"/>
                <a:gd name="T32" fmla="*/ 3136 w 3137"/>
                <a:gd name="T33" fmla="*/ 0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7" h="3134">
                  <a:moveTo>
                    <a:pt x="0" y="3133"/>
                  </a:moveTo>
                  <a:lnTo>
                    <a:pt x="284" y="3050"/>
                  </a:lnTo>
                  <a:lnTo>
                    <a:pt x="559" y="2949"/>
                  </a:lnTo>
                  <a:lnTo>
                    <a:pt x="825" y="2830"/>
                  </a:lnTo>
                  <a:lnTo>
                    <a:pt x="1082" y="2693"/>
                  </a:lnTo>
                  <a:lnTo>
                    <a:pt x="1327" y="2542"/>
                  </a:lnTo>
                  <a:lnTo>
                    <a:pt x="1562" y="2374"/>
                  </a:lnTo>
                  <a:lnTo>
                    <a:pt x="1784" y="2192"/>
                  </a:lnTo>
                  <a:lnTo>
                    <a:pt x="1995" y="1995"/>
                  </a:lnTo>
                  <a:lnTo>
                    <a:pt x="2191" y="1786"/>
                  </a:lnTo>
                  <a:lnTo>
                    <a:pt x="2374" y="1563"/>
                  </a:lnTo>
                  <a:lnTo>
                    <a:pt x="2541" y="1328"/>
                  </a:lnTo>
                  <a:lnTo>
                    <a:pt x="2694" y="1082"/>
                  </a:lnTo>
                  <a:lnTo>
                    <a:pt x="2830" y="827"/>
                  </a:lnTo>
                  <a:lnTo>
                    <a:pt x="2950" y="561"/>
                  </a:lnTo>
                  <a:lnTo>
                    <a:pt x="3051" y="285"/>
                  </a:lnTo>
                  <a:lnTo>
                    <a:pt x="3136" y="0"/>
                  </a:lnTo>
                </a:path>
              </a:pathLst>
            </a:custGeom>
            <a:noFill/>
            <a:ln w="762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9205" name="Group 5"/>
          <p:cNvGrpSpPr>
            <a:grpSpLocks/>
          </p:cNvGrpSpPr>
          <p:nvPr/>
        </p:nvGrpSpPr>
        <p:grpSpPr bwMode="auto">
          <a:xfrm>
            <a:off x="3221038" y="901700"/>
            <a:ext cx="5083175" cy="5083175"/>
            <a:chOff x="2029" y="568"/>
            <a:chExt cx="3202" cy="3202"/>
          </a:xfrm>
        </p:grpSpPr>
        <p:sp>
          <p:nvSpPr>
            <p:cNvPr id="179206" name="Rectangle 6"/>
            <p:cNvSpPr>
              <a:spLocks noChangeArrowheads="1"/>
            </p:cNvSpPr>
            <p:nvPr/>
          </p:nvSpPr>
          <p:spPr bwMode="auto">
            <a:xfrm>
              <a:off x="2029" y="568"/>
              <a:ext cx="3202" cy="3202"/>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7" name="Line 7"/>
            <p:cNvSpPr>
              <a:spLocks noChangeShapeType="1"/>
            </p:cNvSpPr>
            <p:nvPr/>
          </p:nvSpPr>
          <p:spPr bwMode="auto">
            <a:xfrm flipV="1">
              <a:off x="2029" y="576"/>
              <a:ext cx="3192" cy="319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9208" name="Rectangle 8"/>
          <p:cNvSpPr>
            <a:spLocks noChangeArrowheads="1"/>
          </p:cNvSpPr>
          <p:nvPr/>
        </p:nvSpPr>
        <p:spPr bwMode="auto">
          <a:xfrm>
            <a:off x="3106738" y="6053138"/>
            <a:ext cx="54213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              20              40              60              80              100</a:t>
            </a:r>
          </a:p>
        </p:txBody>
      </p:sp>
      <p:sp>
        <p:nvSpPr>
          <p:cNvPr id="179209" name="Rectangle 9"/>
          <p:cNvSpPr>
            <a:spLocks noChangeArrowheads="1"/>
          </p:cNvSpPr>
          <p:nvPr/>
        </p:nvSpPr>
        <p:spPr bwMode="auto">
          <a:xfrm>
            <a:off x="2532063" y="809625"/>
            <a:ext cx="520700"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100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80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60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40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20</a:t>
            </a:r>
          </a:p>
          <a:p>
            <a:pPr eaLnBrk="0" hangingPunct="0"/>
            <a:r>
              <a:rPr lang="en-US" altLang="en-US" sz="1600" b="1"/>
              <a:t> </a:t>
            </a:r>
          </a:p>
          <a:p>
            <a:pPr eaLnBrk="0" hangingPunct="0"/>
            <a:endParaRPr lang="en-US" altLang="en-US" b="1"/>
          </a:p>
          <a:p>
            <a:pPr eaLnBrk="0" hangingPunct="0"/>
            <a:endParaRPr lang="en-US" altLang="en-US" sz="1600" b="1"/>
          </a:p>
          <a:p>
            <a:pPr eaLnBrk="0" hangingPunct="0"/>
            <a:r>
              <a:rPr lang="en-US" altLang="en-US" sz="1600" b="1"/>
              <a:t>     </a:t>
            </a:r>
          </a:p>
        </p:txBody>
      </p:sp>
      <p:sp>
        <p:nvSpPr>
          <p:cNvPr id="179210" name="Rectangle 10"/>
          <p:cNvSpPr>
            <a:spLocks noChangeArrowheads="1"/>
          </p:cNvSpPr>
          <p:nvPr/>
        </p:nvSpPr>
        <p:spPr bwMode="auto">
          <a:xfrm>
            <a:off x="2894013" y="5905500"/>
            <a:ext cx="2936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0</a:t>
            </a:r>
          </a:p>
        </p:txBody>
      </p:sp>
      <p:sp>
        <p:nvSpPr>
          <p:cNvPr id="179211" name="Rectangle 11"/>
          <p:cNvSpPr>
            <a:spLocks noChangeArrowheads="1"/>
          </p:cNvSpPr>
          <p:nvPr/>
        </p:nvSpPr>
        <p:spPr bwMode="auto">
          <a:xfrm>
            <a:off x="4602163" y="6305550"/>
            <a:ext cx="22764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Families</a:t>
            </a:r>
          </a:p>
        </p:txBody>
      </p:sp>
      <p:sp>
        <p:nvSpPr>
          <p:cNvPr id="179212" name="Rectangle 12"/>
          <p:cNvSpPr>
            <a:spLocks noChangeArrowheads="1"/>
          </p:cNvSpPr>
          <p:nvPr/>
        </p:nvSpPr>
        <p:spPr bwMode="auto">
          <a:xfrm rot="16200000">
            <a:off x="1154906" y="3298032"/>
            <a:ext cx="2162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Income</a:t>
            </a:r>
          </a:p>
        </p:txBody>
      </p:sp>
      <p:sp>
        <p:nvSpPr>
          <p:cNvPr id="179213" name="Rectangle 13"/>
          <p:cNvSpPr>
            <a:spLocks noChangeArrowheads="1"/>
          </p:cNvSpPr>
          <p:nvPr/>
        </p:nvSpPr>
        <p:spPr bwMode="auto">
          <a:xfrm>
            <a:off x="3300413" y="21732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99"/>
                </a:solidFill>
              </a:rPr>
              <a:t>Perfect Equality</a:t>
            </a:r>
          </a:p>
        </p:txBody>
      </p:sp>
      <p:sp>
        <p:nvSpPr>
          <p:cNvPr id="179214" name="Line 14"/>
          <p:cNvSpPr>
            <a:spLocks noChangeShapeType="1"/>
          </p:cNvSpPr>
          <p:nvPr/>
        </p:nvSpPr>
        <p:spPr bwMode="auto">
          <a:xfrm>
            <a:off x="4581525" y="2725738"/>
            <a:ext cx="903288" cy="903287"/>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5" name="Rectangle 15"/>
          <p:cNvSpPr>
            <a:spLocks noChangeArrowheads="1"/>
          </p:cNvSpPr>
          <p:nvPr/>
        </p:nvSpPr>
        <p:spPr bwMode="auto">
          <a:xfrm>
            <a:off x="6378575" y="4786313"/>
            <a:ext cx="160178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i="1">
                <a:solidFill>
                  <a:srgbClr val="000099"/>
                </a:solidFill>
              </a:rPr>
              <a:t>Complete</a:t>
            </a:r>
          </a:p>
          <a:p>
            <a:pPr eaLnBrk="0" hangingPunct="0"/>
            <a:r>
              <a:rPr lang="en-US" altLang="en-US" sz="2400" b="1" i="1">
                <a:solidFill>
                  <a:srgbClr val="000099"/>
                </a:solidFill>
              </a:rPr>
              <a:t>Inequality</a:t>
            </a:r>
          </a:p>
        </p:txBody>
      </p:sp>
      <p:sp>
        <p:nvSpPr>
          <p:cNvPr id="179216" name="Line 16"/>
          <p:cNvSpPr>
            <a:spLocks noChangeShapeType="1"/>
          </p:cNvSpPr>
          <p:nvPr/>
        </p:nvSpPr>
        <p:spPr bwMode="auto">
          <a:xfrm>
            <a:off x="7880350" y="5580063"/>
            <a:ext cx="279400" cy="279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7" name="Rectangle 17"/>
          <p:cNvSpPr>
            <a:spLocks noChangeArrowheads="1"/>
          </p:cNvSpPr>
          <p:nvPr/>
        </p:nvSpPr>
        <p:spPr bwMode="auto">
          <a:xfrm>
            <a:off x="3397250" y="954088"/>
            <a:ext cx="3800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CC0000"/>
                </a:solidFill>
              </a:rPr>
              <a:t>Lorenz Curve</a:t>
            </a:r>
          </a:p>
          <a:p>
            <a:pPr eaLnBrk="0" hangingPunct="0"/>
            <a:r>
              <a:rPr lang="en-US" altLang="en-US" sz="2800" b="1" i="1">
                <a:solidFill>
                  <a:srgbClr val="CC0000"/>
                </a:solidFill>
              </a:rPr>
              <a:t>   (actual distribution)</a:t>
            </a:r>
          </a:p>
        </p:txBody>
      </p:sp>
      <p:sp>
        <p:nvSpPr>
          <p:cNvPr id="179218" name="Line 18"/>
          <p:cNvSpPr>
            <a:spLocks noChangeShapeType="1"/>
          </p:cNvSpPr>
          <p:nvPr/>
        </p:nvSpPr>
        <p:spPr bwMode="auto">
          <a:xfrm>
            <a:off x="6230938" y="1866900"/>
            <a:ext cx="1112837" cy="1042988"/>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9" name="Rectangle 19"/>
          <p:cNvSpPr>
            <a:spLocks noChangeArrowheads="1"/>
          </p:cNvSpPr>
          <p:nvPr/>
        </p:nvSpPr>
        <p:spPr bwMode="auto">
          <a:xfrm>
            <a:off x="6438900" y="3795713"/>
            <a:ext cx="1898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600" b="1" i="1"/>
              <a:t>Area between</a:t>
            </a:r>
          </a:p>
          <a:p>
            <a:pPr algn="ctr" eaLnBrk="0" hangingPunct="0"/>
            <a:r>
              <a:rPr lang="en-US" altLang="en-US" sz="1600" b="1" i="1"/>
              <a:t>the lines shows</a:t>
            </a:r>
          </a:p>
          <a:p>
            <a:pPr algn="ctr" eaLnBrk="0" hangingPunct="0"/>
            <a:r>
              <a:rPr lang="en-US" altLang="en-US" sz="1600" b="1" i="1"/>
              <a:t>the degree of</a:t>
            </a:r>
          </a:p>
          <a:p>
            <a:pPr algn="ctr" eaLnBrk="0" hangingPunct="0"/>
            <a:r>
              <a:rPr lang="en-US" altLang="en-US" sz="1600" b="1" i="1"/>
              <a:t>income inequality</a:t>
            </a:r>
          </a:p>
        </p:txBody>
      </p:sp>
      <p:sp>
        <p:nvSpPr>
          <p:cNvPr id="179220" name="Text Box 20"/>
          <p:cNvSpPr txBox="1">
            <a:spLocks noChangeArrowheads="1"/>
          </p:cNvSpPr>
          <p:nvPr/>
        </p:nvSpPr>
        <p:spPr bwMode="auto">
          <a:xfrm>
            <a:off x="2489200" y="68263"/>
            <a:ext cx="59912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5000"/>
              </a:lnSpc>
            </a:pPr>
            <a:r>
              <a:rPr lang="en-US" altLang="en-US" sz="4400" b="1">
                <a:solidFill>
                  <a:srgbClr val="000099"/>
                </a:solidFill>
                <a:latin typeface="Times New Roman" panose="02020603050405020304" pitchFamily="18" charset="0"/>
              </a:rPr>
              <a:t>THE LORENZ CURVE</a:t>
            </a:r>
          </a:p>
        </p:txBody>
      </p:sp>
      <p:sp>
        <p:nvSpPr>
          <p:cNvPr id="179221" name="Text Box 21" descr="image" title="image"/>
          <p:cNvSpPr txBox="1">
            <a:spLocks noChangeArrowheads="1"/>
          </p:cNvSpPr>
          <p:nvPr/>
        </p:nvSpPr>
        <p:spPr bwMode="auto">
          <a:xfrm>
            <a:off x="95281" y="5336145"/>
            <a:ext cx="2763807" cy="1015663"/>
          </a:xfrm>
          <a:prstGeom prst="rect">
            <a:avLst/>
          </a:prstGeom>
          <a:gradFill rotWithShape="1">
            <a:gsLst>
              <a:gs pos="0">
                <a:srgbClr val="FFFFFF"/>
              </a:gs>
              <a:gs pos="100000">
                <a:srgbClr val="FFFF00"/>
              </a:gs>
            </a:gsLst>
            <a:path path="shape">
              <a:fillToRect l="50000" t="50000" r="50000" b="50000"/>
            </a:path>
          </a:gra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latin typeface="Times New Roman" panose="02020603050405020304" pitchFamily="18" charset="0"/>
              </a:rPr>
              <a:t>Effect of government</a:t>
            </a:r>
          </a:p>
          <a:p>
            <a:pPr algn="ctr"/>
            <a:r>
              <a:rPr lang="en-US" altLang="en-US" sz="2000" b="1" i="1" dirty="0">
                <a:latin typeface="Times New Roman" panose="02020603050405020304" pitchFamily="18" charset="0"/>
              </a:rPr>
              <a:t>redistribution of cash</a:t>
            </a:r>
          </a:p>
          <a:p>
            <a:pPr algn="ctr"/>
            <a:r>
              <a:rPr lang="en-US" altLang="en-US" sz="2000" b="1" i="1" dirty="0">
                <a:latin typeface="Times New Roman" panose="02020603050405020304" pitchFamily="18" charset="0"/>
              </a:rPr>
              <a:t>and noncash transfers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9221"/>
                                        </p:tgtEl>
                                        <p:attrNameLst>
                                          <p:attrName>style.visibility</p:attrName>
                                        </p:attrNameLst>
                                      </p:cBhvr>
                                      <p:to>
                                        <p:strVal val="visible"/>
                                      </p:to>
                                    </p:set>
                                    <p:animEffect transition="in" filter="dissolve">
                                      <p:cBhvr>
                                        <p:cTn id="7" dur="500"/>
                                        <p:tgtEl>
                                          <p:spTgt spid="17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21" grpId="0" animBg="1"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0226" name="Group 2" descr="image" title="image"/>
          <p:cNvGrpSpPr>
            <a:grpSpLocks/>
          </p:cNvGrpSpPr>
          <p:nvPr/>
        </p:nvGrpSpPr>
        <p:grpSpPr bwMode="auto">
          <a:xfrm>
            <a:off x="3282950" y="884238"/>
            <a:ext cx="4995863" cy="5076825"/>
            <a:chOff x="2068" y="557"/>
            <a:chExt cx="3147" cy="3198"/>
          </a:xfrm>
        </p:grpSpPr>
        <p:sp>
          <p:nvSpPr>
            <p:cNvPr id="180227" name="Freeform 3"/>
            <p:cNvSpPr>
              <a:spLocks/>
            </p:cNvSpPr>
            <p:nvPr/>
          </p:nvSpPr>
          <p:spPr bwMode="auto">
            <a:xfrm>
              <a:off x="2068" y="557"/>
              <a:ext cx="3147" cy="3190"/>
            </a:xfrm>
            <a:custGeom>
              <a:avLst/>
              <a:gdLst>
                <a:gd name="T0" fmla="*/ 0 w 6366"/>
                <a:gd name="T1" fmla="*/ 6296 h 6296"/>
                <a:gd name="T2" fmla="*/ 6366 w 6366"/>
                <a:gd name="T3" fmla="*/ 0 h 6296"/>
                <a:gd name="T4" fmla="*/ 5880 w 6366"/>
                <a:gd name="T5" fmla="*/ 1484 h 6296"/>
                <a:gd name="T6" fmla="*/ 5139 w 6366"/>
                <a:gd name="T7" fmla="*/ 2738 h 6296"/>
                <a:gd name="T8" fmla="*/ 4398 w 6366"/>
                <a:gd name="T9" fmla="*/ 3685 h 6296"/>
                <a:gd name="T10" fmla="*/ 3682 w 6366"/>
                <a:gd name="T11" fmla="*/ 4376 h 6296"/>
                <a:gd name="T12" fmla="*/ 3247 w 6366"/>
                <a:gd name="T13" fmla="*/ 4709 h 6296"/>
                <a:gd name="T14" fmla="*/ 2582 w 6366"/>
                <a:gd name="T15" fmla="*/ 5195 h 6296"/>
                <a:gd name="T16" fmla="*/ 1661 w 6366"/>
                <a:gd name="T17" fmla="*/ 5708 h 6296"/>
                <a:gd name="T18" fmla="*/ 895 w 6366"/>
                <a:gd name="T19" fmla="*/ 6066 h 6296"/>
                <a:gd name="T20" fmla="*/ 358 w 6366"/>
                <a:gd name="T21" fmla="*/ 6194 h 6296"/>
                <a:gd name="T22" fmla="*/ 50 w 6366"/>
                <a:gd name="T23" fmla="*/ 6271 h 6296"/>
                <a:gd name="T24" fmla="*/ 0 w 6366"/>
                <a:gd name="T25" fmla="*/ 6296 h 6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6" h="6296">
                  <a:moveTo>
                    <a:pt x="0" y="6296"/>
                  </a:moveTo>
                  <a:lnTo>
                    <a:pt x="6366" y="0"/>
                  </a:lnTo>
                  <a:lnTo>
                    <a:pt x="5880" y="1484"/>
                  </a:lnTo>
                  <a:lnTo>
                    <a:pt x="5139" y="2738"/>
                  </a:lnTo>
                  <a:lnTo>
                    <a:pt x="4398" y="3685"/>
                  </a:lnTo>
                  <a:lnTo>
                    <a:pt x="3682" y="4376"/>
                  </a:lnTo>
                  <a:lnTo>
                    <a:pt x="3247" y="4709"/>
                  </a:lnTo>
                  <a:lnTo>
                    <a:pt x="2582" y="5195"/>
                  </a:lnTo>
                  <a:lnTo>
                    <a:pt x="1661" y="5708"/>
                  </a:lnTo>
                  <a:lnTo>
                    <a:pt x="895" y="6066"/>
                  </a:lnTo>
                  <a:lnTo>
                    <a:pt x="358" y="6194"/>
                  </a:lnTo>
                  <a:lnTo>
                    <a:pt x="50" y="6271"/>
                  </a:lnTo>
                  <a:lnTo>
                    <a:pt x="0" y="6296"/>
                  </a:lnTo>
                  <a:close/>
                </a:path>
              </a:pathLst>
            </a:custGeom>
            <a:solidFill>
              <a:srgbClr val="FFFF00"/>
            </a:solidFill>
            <a:ln w="11113">
              <a:solidFill>
                <a:schemeClr val="folHlink"/>
              </a:solidFill>
              <a:prstDash val="solid"/>
              <a:round/>
              <a:headEnd/>
              <a:tailEnd/>
            </a:ln>
          </p:spPr>
          <p:txBody>
            <a:bodyPr/>
            <a:lstStyle/>
            <a:p>
              <a:endParaRPr lang="en-US"/>
            </a:p>
          </p:txBody>
        </p:sp>
        <p:sp>
          <p:nvSpPr>
            <p:cNvPr id="180228" name="Freeform 4"/>
            <p:cNvSpPr>
              <a:spLocks/>
            </p:cNvSpPr>
            <p:nvPr/>
          </p:nvSpPr>
          <p:spPr bwMode="auto">
            <a:xfrm>
              <a:off x="2073" y="621"/>
              <a:ext cx="3137" cy="3134"/>
            </a:xfrm>
            <a:custGeom>
              <a:avLst/>
              <a:gdLst>
                <a:gd name="T0" fmla="*/ 0 w 3137"/>
                <a:gd name="T1" fmla="*/ 3133 h 3134"/>
                <a:gd name="T2" fmla="*/ 284 w 3137"/>
                <a:gd name="T3" fmla="*/ 3050 h 3134"/>
                <a:gd name="T4" fmla="*/ 559 w 3137"/>
                <a:gd name="T5" fmla="*/ 2949 h 3134"/>
                <a:gd name="T6" fmla="*/ 825 w 3137"/>
                <a:gd name="T7" fmla="*/ 2830 h 3134"/>
                <a:gd name="T8" fmla="*/ 1082 w 3137"/>
                <a:gd name="T9" fmla="*/ 2693 h 3134"/>
                <a:gd name="T10" fmla="*/ 1327 w 3137"/>
                <a:gd name="T11" fmla="*/ 2542 h 3134"/>
                <a:gd name="T12" fmla="*/ 1562 w 3137"/>
                <a:gd name="T13" fmla="*/ 2374 h 3134"/>
                <a:gd name="T14" fmla="*/ 1784 w 3137"/>
                <a:gd name="T15" fmla="*/ 2192 h 3134"/>
                <a:gd name="T16" fmla="*/ 1995 w 3137"/>
                <a:gd name="T17" fmla="*/ 1995 h 3134"/>
                <a:gd name="T18" fmla="*/ 2191 w 3137"/>
                <a:gd name="T19" fmla="*/ 1786 h 3134"/>
                <a:gd name="T20" fmla="*/ 2374 w 3137"/>
                <a:gd name="T21" fmla="*/ 1563 h 3134"/>
                <a:gd name="T22" fmla="*/ 2541 w 3137"/>
                <a:gd name="T23" fmla="*/ 1328 h 3134"/>
                <a:gd name="T24" fmla="*/ 2694 w 3137"/>
                <a:gd name="T25" fmla="*/ 1082 h 3134"/>
                <a:gd name="T26" fmla="*/ 2830 w 3137"/>
                <a:gd name="T27" fmla="*/ 827 h 3134"/>
                <a:gd name="T28" fmla="*/ 2950 w 3137"/>
                <a:gd name="T29" fmla="*/ 561 h 3134"/>
                <a:gd name="T30" fmla="*/ 3051 w 3137"/>
                <a:gd name="T31" fmla="*/ 285 h 3134"/>
                <a:gd name="T32" fmla="*/ 3136 w 3137"/>
                <a:gd name="T33" fmla="*/ 0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7" h="3134">
                  <a:moveTo>
                    <a:pt x="0" y="3133"/>
                  </a:moveTo>
                  <a:lnTo>
                    <a:pt x="284" y="3050"/>
                  </a:lnTo>
                  <a:lnTo>
                    <a:pt x="559" y="2949"/>
                  </a:lnTo>
                  <a:lnTo>
                    <a:pt x="825" y="2830"/>
                  </a:lnTo>
                  <a:lnTo>
                    <a:pt x="1082" y="2693"/>
                  </a:lnTo>
                  <a:lnTo>
                    <a:pt x="1327" y="2542"/>
                  </a:lnTo>
                  <a:lnTo>
                    <a:pt x="1562" y="2374"/>
                  </a:lnTo>
                  <a:lnTo>
                    <a:pt x="1784" y="2192"/>
                  </a:lnTo>
                  <a:lnTo>
                    <a:pt x="1995" y="1995"/>
                  </a:lnTo>
                  <a:lnTo>
                    <a:pt x="2191" y="1786"/>
                  </a:lnTo>
                  <a:lnTo>
                    <a:pt x="2374" y="1563"/>
                  </a:lnTo>
                  <a:lnTo>
                    <a:pt x="2541" y="1328"/>
                  </a:lnTo>
                  <a:lnTo>
                    <a:pt x="2694" y="1082"/>
                  </a:lnTo>
                  <a:lnTo>
                    <a:pt x="2830" y="827"/>
                  </a:lnTo>
                  <a:lnTo>
                    <a:pt x="2950" y="561"/>
                  </a:lnTo>
                  <a:lnTo>
                    <a:pt x="3051" y="285"/>
                  </a:lnTo>
                  <a:lnTo>
                    <a:pt x="3136" y="0"/>
                  </a:lnTo>
                </a:path>
              </a:pathLst>
            </a:custGeom>
            <a:noFill/>
            <a:ln w="762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229" name="Rectangle 5"/>
          <p:cNvSpPr>
            <a:spLocks noChangeArrowheads="1"/>
          </p:cNvSpPr>
          <p:nvPr/>
        </p:nvSpPr>
        <p:spPr bwMode="auto">
          <a:xfrm>
            <a:off x="3106738" y="6053138"/>
            <a:ext cx="54213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              20              40              60              80              100</a:t>
            </a:r>
          </a:p>
        </p:txBody>
      </p:sp>
      <p:sp>
        <p:nvSpPr>
          <p:cNvPr id="180230" name="Rectangle 6"/>
          <p:cNvSpPr>
            <a:spLocks noChangeArrowheads="1"/>
          </p:cNvSpPr>
          <p:nvPr/>
        </p:nvSpPr>
        <p:spPr bwMode="auto">
          <a:xfrm>
            <a:off x="2532063" y="809625"/>
            <a:ext cx="520700"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100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80</a:t>
            </a:r>
          </a:p>
          <a:p>
            <a:pPr eaLnBrk="0" hangingPunct="0"/>
            <a:endParaRPr lang="en-US" altLang="en-US" sz="1600" b="1"/>
          </a:p>
          <a:p>
            <a:pPr eaLnBrk="0" hangingPunct="0"/>
            <a:endParaRPr lang="en-US" altLang="en-US" b="1"/>
          </a:p>
          <a:p>
            <a:pPr eaLnBrk="0" hangingPunct="0"/>
            <a:endParaRPr lang="en-US" altLang="en-US" sz="1600" b="1"/>
          </a:p>
          <a:p>
            <a:pPr eaLnBrk="0" hangingPunct="0"/>
            <a:r>
              <a:rPr lang="en-US" altLang="en-US" sz="1600" b="1"/>
              <a:t>  60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40</a:t>
            </a:r>
          </a:p>
          <a:p>
            <a:pPr eaLnBrk="0" hangingPunct="0"/>
            <a:endParaRPr lang="en-US" altLang="en-US" b="1"/>
          </a:p>
          <a:p>
            <a:pPr eaLnBrk="0" hangingPunct="0"/>
            <a:endParaRPr lang="en-US" altLang="en-US" sz="1600" b="1"/>
          </a:p>
          <a:p>
            <a:pPr eaLnBrk="0" hangingPunct="0"/>
            <a:endParaRPr lang="en-US" altLang="en-US" sz="1600" b="1"/>
          </a:p>
          <a:p>
            <a:pPr eaLnBrk="0" hangingPunct="0"/>
            <a:r>
              <a:rPr lang="en-US" altLang="en-US" sz="1600" b="1"/>
              <a:t>  20</a:t>
            </a:r>
          </a:p>
          <a:p>
            <a:pPr eaLnBrk="0" hangingPunct="0"/>
            <a:r>
              <a:rPr lang="en-US" altLang="en-US" sz="1600" b="1"/>
              <a:t> </a:t>
            </a:r>
          </a:p>
          <a:p>
            <a:pPr eaLnBrk="0" hangingPunct="0"/>
            <a:endParaRPr lang="en-US" altLang="en-US" b="1"/>
          </a:p>
          <a:p>
            <a:pPr eaLnBrk="0" hangingPunct="0"/>
            <a:endParaRPr lang="en-US" altLang="en-US" sz="1600" b="1"/>
          </a:p>
          <a:p>
            <a:pPr eaLnBrk="0" hangingPunct="0"/>
            <a:r>
              <a:rPr lang="en-US" altLang="en-US" sz="1600" b="1"/>
              <a:t>     </a:t>
            </a:r>
          </a:p>
        </p:txBody>
      </p:sp>
      <p:sp>
        <p:nvSpPr>
          <p:cNvPr id="180231" name="Rectangle 7"/>
          <p:cNvSpPr>
            <a:spLocks noChangeArrowheads="1"/>
          </p:cNvSpPr>
          <p:nvPr/>
        </p:nvSpPr>
        <p:spPr bwMode="auto">
          <a:xfrm>
            <a:off x="2894013" y="5905500"/>
            <a:ext cx="2936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0</a:t>
            </a:r>
          </a:p>
        </p:txBody>
      </p:sp>
      <p:sp>
        <p:nvSpPr>
          <p:cNvPr id="180232" name="Rectangle 8"/>
          <p:cNvSpPr>
            <a:spLocks noChangeArrowheads="1"/>
          </p:cNvSpPr>
          <p:nvPr/>
        </p:nvSpPr>
        <p:spPr bwMode="auto">
          <a:xfrm>
            <a:off x="4602163" y="6305550"/>
            <a:ext cx="22764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Families</a:t>
            </a:r>
          </a:p>
        </p:txBody>
      </p:sp>
      <p:sp>
        <p:nvSpPr>
          <p:cNvPr id="180233" name="Rectangle 9"/>
          <p:cNvSpPr>
            <a:spLocks noChangeArrowheads="1"/>
          </p:cNvSpPr>
          <p:nvPr/>
        </p:nvSpPr>
        <p:spPr bwMode="auto">
          <a:xfrm rot="16200000">
            <a:off x="1154906" y="3298032"/>
            <a:ext cx="2162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Percent of Income</a:t>
            </a:r>
          </a:p>
        </p:txBody>
      </p:sp>
      <p:sp>
        <p:nvSpPr>
          <p:cNvPr id="180234" name="Rectangle 10"/>
          <p:cNvSpPr>
            <a:spLocks noChangeArrowheads="1"/>
          </p:cNvSpPr>
          <p:nvPr/>
        </p:nvSpPr>
        <p:spPr bwMode="auto">
          <a:xfrm>
            <a:off x="3300413" y="2173288"/>
            <a:ext cx="28717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99"/>
                </a:solidFill>
              </a:rPr>
              <a:t>Perfect Equality</a:t>
            </a:r>
          </a:p>
        </p:txBody>
      </p:sp>
      <p:sp>
        <p:nvSpPr>
          <p:cNvPr id="180235" name="Line 11"/>
          <p:cNvSpPr>
            <a:spLocks noChangeShapeType="1"/>
          </p:cNvSpPr>
          <p:nvPr/>
        </p:nvSpPr>
        <p:spPr bwMode="auto">
          <a:xfrm>
            <a:off x="4581525" y="2725738"/>
            <a:ext cx="903288" cy="903287"/>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6" name="Rectangle 12"/>
          <p:cNvSpPr>
            <a:spLocks noChangeArrowheads="1"/>
          </p:cNvSpPr>
          <p:nvPr/>
        </p:nvSpPr>
        <p:spPr bwMode="auto">
          <a:xfrm>
            <a:off x="6378575" y="4786313"/>
            <a:ext cx="160178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i="1">
                <a:solidFill>
                  <a:srgbClr val="000099"/>
                </a:solidFill>
              </a:rPr>
              <a:t>Complete</a:t>
            </a:r>
          </a:p>
          <a:p>
            <a:pPr eaLnBrk="0" hangingPunct="0"/>
            <a:r>
              <a:rPr lang="en-US" altLang="en-US" sz="2400" b="1" i="1">
                <a:solidFill>
                  <a:srgbClr val="000099"/>
                </a:solidFill>
              </a:rPr>
              <a:t>Inequality</a:t>
            </a:r>
          </a:p>
        </p:txBody>
      </p:sp>
      <p:sp>
        <p:nvSpPr>
          <p:cNvPr id="180237" name="Line 13"/>
          <p:cNvSpPr>
            <a:spLocks noChangeShapeType="1"/>
          </p:cNvSpPr>
          <p:nvPr/>
        </p:nvSpPr>
        <p:spPr bwMode="auto">
          <a:xfrm>
            <a:off x="7880350" y="5580063"/>
            <a:ext cx="279400" cy="279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8" name="Rectangle 14"/>
          <p:cNvSpPr>
            <a:spLocks noChangeArrowheads="1"/>
          </p:cNvSpPr>
          <p:nvPr/>
        </p:nvSpPr>
        <p:spPr bwMode="auto">
          <a:xfrm>
            <a:off x="3397250" y="954088"/>
            <a:ext cx="3800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CC0000"/>
                </a:solidFill>
              </a:rPr>
              <a:t>Lorenz Curve</a:t>
            </a:r>
          </a:p>
          <a:p>
            <a:pPr eaLnBrk="0" hangingPunct="0"/>
            <a:r>
              <a:rPr lang="en-US" altLang="en-US" sz="2800" b="1" i="1">
                <a:solidFill>
                  <a:srgbClr val="CC0000"/>
                </a:solidFill>
              </a:rPr>
              <a:t>   (actual distribution)</a:t>
            </a:r>
          </a:p>
        </p:txBody>
      </p:sp>
      <p:sp>
        <p:nvSpPr>
          <p:cNvPr id="180239" name="Rectangle 15"/>
          <p:cNvSpPr>
            <a:spLocks noChangeArrowheads="1"/>
          </p:cNvSpPr>
          <p:nvPr/>
        </p:nvSpPr>
        <p:spPr bwMode="auto">
          <a:xfrm>
            <a:off x="6438900" y="3795713"/>
            <a:ext cx="1898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600" b="1" i="1"/>
              <a:t>Area between</a:t>
            </a:r>
          </a:p>
          <a:p>
            <a:pPr algn="ctr" eaLnBrk="0" hangingPunct="0"/>
            <a:r>
              <a:rPr lang="en-US" altLang="en-US" sz="1600" b="1" i="1"/>
              <a:t>the lines shows</a:t>
            </a:r>
          </a:p>
          <a:p>
            <a:pPr algn="ctr" eaLnBrk="0" hangingPunct="0"/>
            <a:r>
              <a:rPr lang="en-US" altLang="en-US" sz="1600" b="1" i="1"/>
              <a:t>the degree of</a:t>
            </a:r>
          </a:p>
          <a:p>
            <a:pPr algn="ctr" eaLnBrk="0" hangingPunct="0"/>
            <a:r>
              <a:rPr lang="en-US" altLang="en-US" sz="1600" b="1" i="1"/>
              <a:t>income inequality</a:t>
            </a:r>
          </a:p>
        </p:txBody>
      </p:sp>
      <p:sp>
        <p:nvSpPr>
          <p:cNvPr id="180240" name="Text Box 16"/>
          <p:cNvSpPr txBox="1">
            <a:spLocks noChangeArrowheads="1"/>
          </p:cNvSpPr>
          <p:nvPr/>
        </p:nvSpPr>
        <p:spPr bwMode="auto">
          <a:xfrm>
            <a:off x="2489200" y="68263"/>
            <a:ext cx="59912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5000"/>
              </a:lnSpc>
            </a:pPr>
            <a:r>
              <a:rPr lang="en-US" altLang="en-US" sz="4400" b="1">
                <a:solidFill>
                  <a:srgbClr val="000099"/>
                </a:solidFill>
                <a:latin typeface="Times New Roman" panose="02020603050405020304" pitchFamily="18" charset="0"/>
              </a:rPr>
              <a:t>THE LORENZ CURVE</a:t>
            </a:r>
          </a:p>
        </p:txBody>
      </p:sp>
      <p:sp>
        <p:nvSpPr>
          <p:cNvPr id="180241" name="Rectangle 17"/>
          <p:cNvSpPr>
            <a:spLocks noChangeArrowheads="1"/>
          </p:cNvSpPr>
          <p:nvPr/>
        </p:nvSpPr>
        <p:spPr bwMode="auto">
          <a:xfrm>
            <a:off x="3238500" y="3398838"/>
            <a:ext cx="1793875"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b="1" i="1"/>
              <a:t>Lorenz curve</a:t>
            </a:r>
          </a:p>
          <a:p>
            <a:pPr algn="ctr" eaLnBrk="0" hangingPunct="0"/>
            <a:r>
              <a:rPr lang="en-US" altLang="en-US" b="1" i="1"/>
              <a:t>after taxes and</a:t>
            </a:r>
          </a:p>
          <a:p>
            <a:pPr algn="ctr" eaLnBrk="0" hangingPunct="0"/>
            <a:r>
              <a:rPr lang="en-US" altLang="en-US" b="1" i="1"/>
              <a:t>transfers</a:t>
            </a:r>
          </a:p>
        </p:txBody>
      </p:sp>
      <p:sp>
        <p:nvSpPr>
          <p:cNvPr id="180242" name="Line 18"/>
          <p:cNvSpPr>
            <a:spLocks noChangeShapeType="1"/>
          </p:cNvSpPr>
          <p:nvPr/>
        </p:nvSpPr>
        <p:spPr bwMode="auto">
          <a:xfrm>
            <a:off x="4686300" y="4132263"/>
            <a:ext cx="1065213" cy="206375"/>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43" name="Freeform 19"/>
          <p:cNvSpPr>
            <a:spLocks/>
          </p:cNvSpPr>
          <p:nvPr/>
        </p:nvSpPr>
        <p:spPr bwMode="auto">
          <a:xfrm>
            <a:off x="3255963" y="917575"/>
            <a:ext cx="5018087" cy="5035550"/>
          </a:xfrm>
          <a:custGeom>
            <a:avLst/>
            <a:gdLst>
              <a:gd name="T0" fmla="*/ 0 w 6225"/>
              <a:gd name="T1" fmla="*/ 6211 h 6211"/>
              <a:gd name="T2" fmla="*/ 1030 w 6225"/>
              <a:gd name="T3" fmla="*/ 5735 h 6211"/>
              <a:gd name="T4" fmla="*/ 2001 w 6225"/>
              <a:gd name="T5" fmla="*/ 5160 h 6211"/>
              <a:gd name="T6" fmla="*/ 2906 w 6225"/>
              <a:gd name="T7" fmla="*/ 4494 h 6211"/>
              <a:gd name="T8" fmla="*/ 3332 w 6225"/>
              <a:gd name="T9" fmla="*/ 4129 h 6211"/>
              <a:gd name="T10" fmla="*/ 3740 w 6225"/>
              <a:gd name="T11" fmla="*/ 3741 h 6211"/>
              <a:gd name="T12" fmla="*/ 4125 w 6225"/>
              <a:gd name="T13" fmla="*/ 3336 h 6211"/>
              <a:gd name="T14" fmla="*/ 4492 w 6225"/>
              <a:gd name="T15" fmla="*/ 2911 h 6211"/>
              <a:gd name="T16" fmla="*/ 4838 w 6225"/>
              <a:gd name="T17" fmla="*/ 2468 h 6211"/>
              <a:gd name="T18" fmla="*/ 5163 w 6225"/>
              <a:gd name="T19" fmla="*/ 2006 h 6211"/>
              <a:gd name="T20" fmla="*/ 5742 w 6225"/>
              <a:gd name="T21" fmla="*/ 1035 h 6211"/>
              <a:gd name="T22" fmla="*/ 6225 w 6225"/>
              <a:gd name="T23"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25" h="6211">
                <a:moveTo>
                  <a:pt x="0" y="6211"/>
                </a:moveTo>
                <a:lnTo>
                  <a:pt x="1030" y="5735"/>
                </a:lnTo>
                <a:lnTo>
                  <a:pt x="2001" y="5160"/>
                </a:lnTo>
                <a:lnTo>
                  <a:pt x="2906" y="4494"/>
                </a:lnTo>
                <a:lnTo>
                  <a:pt x="3332" y="4129"/>
                </a:lnTo>
                <a:lnTo>
                  <a:pt x="3740" y="3741"/>
                </a:lnTo>
                <a:lnTo>
                  <a:pt x="4125" y="3336"/>
                </a:lnTo>
                <a:lnTo>
                  <a:pt x="4492" y="2911"/>
                </a:lnTo>
                <a:lnTo>
                  <a:pt x="4838" y="2468"/>
                </a:lnTo>
                <a:lnTo>
                  <a:pt x="5163" y="2006"/>
                </a:lnTo>
                <a:lnTo>
                  <a:pt x="5742" y="1035"/>
                </a:lnTo>
                <a:lnTo>
                  <a:pt x="6225" y="0"/>
                </a:lnTo>
              </a:path>
            </a:pathLst>
          </a:custGeom>
          <a:noFill/>
          <a:ln w="76200" cmpd="sng">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0244" name="Group 20"/>
          <p:cNvGrpSpPr>
            <a:grpSpLocks/>
          </p:cNvGrpSpPr>
          <p:nvPr/>
        </p:nvGrpSpPr>
        <p:grpSpPr bwMode="auto">
          <a:xfrm>
            <a:off x="3221038" y="901700"/>
            <a:ext cx="5083175" cy="5083175"/>
            <a:chOff x="2029" y="568"/>
            <a:chExt cx="3202" cy="3202"/>
          </a:xfrm>
        </p:grpSpPr>
        <p:sp>
          <p:nvSpPr>
            <p:cNvPr id="180245" name="Rectangle 21"/>
            <p:cNvSpPr>
              <a:spLocks noChangeArrowheads="1"/>
            </p:cNvSpPr>
            <p:nvPr/>
          </p:nvSpPr>
          <p:spPr bwMode="auto">
            <a:xfrm>
              <a:off x="2029" y="568"/>
              <a:ext cx="3202" cy="3202"/>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46" name="Line 22"/>
            <p:cNvSpPr>
              <a:spLocks noChangeShapeType="1"/>
            </p:cNvSpPr>
            <p:nvPr/>
          </p:nvSpPr>
          <p:spPr bwMode="auto">
            <a:xfrm flipV="1">
              <a:off x="2029" y="576"/>
              <a:ext cx="3192" cy="3192"/>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0247" name="Line 23"/>
          <p:cNvSpPr>
            <a:spLocks noChangeShapeType="1"/>
          </p:cNvSpPr>
          <p:nvPr/>
        </p:nvSpPr>
        <p:spPr bwMode="auto">
          <a:xfrm>
            <a:off x="6230938" y="1866900"/>
            <a:ext cx="1112837" cy="1042988"/>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80243"/>
                                        </p:tgtEl>
                                        <p:attrNameLst>
                                          <p:attrName>style.visibility</p:attrName>
                                        </p:attrNameLst>
                                      </p:cBhvr>
                                      <p:to>
                                        <p:strVal val="visible"/>
                                      </p:to>
                                    </p:set>
                                    <p:animEffect transition="in" filter="wipe(left)">
                                      <p:cBhvr>
                                        <p:cTn id="7" dur="500"/>
                                        <p:tgtEl>
                                          <p:spTgt spid="18024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0241"/>
                                        </p:tgtEl>
                                        <p:attrNameLst>
                                          <p:attrName>style.visibility</p:attrName>
                                        </p:attrNameLst>
                                      </p:cBhvr>
                                      <p:to>
                                        <p:strVal val="visible"/>
                                      </p:to>
                                    </p:set>
                                    <p:animEffect transition="in" filter="wipe(up)">
                                      <p:cBhvr>
                                        <p:cTn id="11" dur="500"/>
                                        <p:tgtEl>
                                          <p:spTgt spid="18024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0242"/>
                                        </p:tgtEl>
                                        <p:attrNameLst>
                                          <p:attrName>style.visibility</p:attrName>
                                        </p:attrNameLst>
                                      </p:cBhvr>
                                      <p:to>
                                        <p:strVal val="visible"/>
                                      </p:to>
                                    </p:set>
                                    <p:animEffect transition="in" filter="wipe(left)">
                                      <p:cBhvr>
                                        <p:cTn id="15" dur="500"/>
                                        <p:tgtEl>
                                          <p:spTgt spid="18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1" grpId="0"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endParaRPr lang="en-US" altLang="en-US"/>
          </a:p>
        </p:txBody>
      </p:sp>
      <p:sp>
        <p:nvSpPr>
          <p:cNvPr id="349187" name="Rectangle 3"/>
          <p:cNvSpPr>
            <a:spLocks noGrp="1" noChangeArrowheads="1"/>
          </p:cNvSpPr>
          <p:nvPr>
            <p:ph type="body" idx="1"/>
          </p:nvPr>
        </p:nvSpPr>
        <p:spPr/>
        <p:txBody>
          <a:bodyPr/>
          <a:lstStyle/>
          <a:p>
            <a:endParaRPr lang="en-US" altLang="en-US"/>
          </a:p>
        </p:txBody>
      </p:sp>
      <p:pic>
        <p:nvPicPr>
          <p:cNvPr id="349188" name="Picture 4"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endParaRPr lang="en-US" altLang="en-US"/>
          </a:p>
        </p:txBody>
      </p:sp>
      <p:sp>
        <p:nvSpPr>
          <p:cNvPr id="350211" name="Rectangle 3"/>
          <p:cNvSpPr>
            <a:spLocks noGrp="1" noChangeArrowheads="1"/>
          </p:cNvSpPr>
          <p:nvPr>
            <p:ph type="body" idx="1"/>
          </p:nvPr>
        </p:nvSpPr>
        <p:spPr/>
        <p:txBody>
          <a:bodyPr/>
          <a:lstStyle/>
          <a:p>
            <a:endParaRPr lang="en-US" altLang="en-US"/>
          </a:p>
        </p:txBody>
      </p:sp>
      <p:pic>
        <p:nvPicPr>
          <p:cNvPr id="350213" name="Picture 5" descr="File:Household income 65 to 05.png" title="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endParaRPr lang="en-US" altLang="en-US"/>
          </a:p>
        </p:txBody>
      </p:sp>
      <p:sp>
        <p:nvSpPr>
          <p:cNvPr id="354307" name="Rectangle 3"/>
          <p:cNvSpPr>
            <a:spLocks noGrp="1" noChangeArrowheads="1"/>
          </p:cNvSpPr>
          <p:nvPr>
            <p:ph type="body" idx="1"/>
          </p:nvPr>
        </p:nvSpPr>
        <p:spPr/>
        <p:txBody>
          <a:bodyPr/>
          <a:lstStyle/>
          <a:p>
            <a:endParaRPr lang="en-US" altLang="en-US"/>
          </a:p>
        </p:txBody>
      </p:sp>
      <p:pic>
        <p:nvPicPr>
          <p:cNvPr id="354309" name="Picture 5" descr="File:Income groups.jpg" title="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6038"/>
            <a:ext cx="8991600" cy="6811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endParaRPr lang="en-US" altLang="en-US"/>
          </a:p>
        </p:txBody>
      </p:sp>
      <p:sp>
        <p:nvSpPr>
          <p:cNvPr id="351235" name="Rectangle 3"/>
          <p:cNvSpPr>
            <a:spLocks noGrp="1" noChangeArrowheads="1"/>
          </p:cNvSpPr>
          <p:nvPr>
            <p:ph type="body" idx="1"/>
          </p:nvPr>
        </p:nvSpPr>
        <p:spPr/>
        <p:txBody>
          <a:bodyPr/>
          <a:lstStyle/>
          <a:p>
            <a:endParaRPr lang="en-US" altLang="en-US"/>
          </a:p>
        </p:txBody>
      </p:sp>
      <p:pic>
        <p:nvPicPr>
          <p:cNvPr id="351237" name="Picture 5" descr="International_Median_Household_Incom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altLang="en-US" dirty="0">
                <a:solidFill>
                  <a:srgbClr val="C00000"/>
                </a:solidFill>
              </a:rPr>
              <a:t>Some Reasons for Unequal Incomes… all Microeconomic</a:t>
            </a:r>
          </a:p>
        </p:txBody>
      </p:sp>
      <p:sp>
        <p:nvSpPr>
          <p:cNvPr id="367619" name="Rectangle 3"/>
          <p:cNvSpPr>
            <a:spLocks noGrp="1" noChangeArrowheads="1"/>
          </p:cNvSpPr>
          <p:nvPr>
            <p:ph type="body" idx="1"/>
          </p:nvPr>
        </p:nvSpPr>
        <p:spPr/>
        <p:txBody>
          <a:bodyPr/>
          <a:lstStyle/>
          <a:p>
            <a:pPr>
              <a:lnSpc>
                <a:spcPct val="90000"/>
              </a:lnSpc>
            </a:pPr>
            <a:r>
              <a:rPr lang="en-US" altLang="en-US" sz="2800"/>
              <a:t>Differences in ability</a:t>
            </a:r>
          </a:p>
          <a:p>
            <a:pPr>
              <a:lnSpc>
                <a:spcPct val="90000"/>
              </a:lnSpc>
            </a:pPr>
            <a:r>
              <a:rPr lang="en-US" altLang="en-US" sz="2800"/>
              <a:t>Differences in intensity of work</a:t>
            </a:r>
          </a:p>
          <a:p>
            <a:pPr>
              <a:lnSpc>
                <a:spcPct val="90000"/>
              </a:lnSpc>
            </a:pPr>
            <a:r>
              <a:rPr lang="en-US" altLang="en-US" sz="2800"/>
              <a:t>Risk taking</a:t>
            </a:r>
          </a:p>
          <a:p>
            <a:pPr>
              <a:lnSpc>
                <a:spcPct val="90000"/>
              </a:lnSpc>
            </a:pPr>
            <a:r>
              <a:rPr lang="en-US" altLang="en-US" sz="2800"/>
              <a:t>Compensating wage differentials</a:t>
            </a:r>
          </a:p>
          <a:p>
            <a:pPr>
              <a:lnSpc>
                <a:spcPct val="90000"/>
              </a:lnSpc>
            </a:pPr>
            <a:r>
              <a:rPr lang="en-US" altLang="en-US" sz="2800"/>
              <a:t>Schooling and other types of training</a:t>
            </a:r>
          </a:p>
          <a:p>
            <a:pPr>
              <a:lnSpc>
                <a:spcPct val="90000"/>
              </a:lnSpc>
            </a:pPr>
            <a:r>
              <a:rPr lang="en-US" altLang="en-US" sz="2800"/>
              <a:t>Work experience</a:t>
            </a:r>
          </a:p>
          <a:p>
            <a:pPr>
              <a:lnSpc>
                <a:spcPct val="90000"/>
              </a:lnSpc>
            </a:pPr>
            <a:r>
              <a:rPr lang="en-US" altLang="en-US" sz="2800"/>
              <a:t>Inherited wealth</a:t>
            </a:r>
          </a:p>
          <a:p>
            <a:pPr>
              <a:lnSpc>
                <a:spcPct val="90000"/>
              </a:lnSpc>
            </a:pPr>
            <a:r>
              <a:rPr lang="en-US" altLang="en-US" sz="2800"/>
              <a:t>Luck</a:t>
            </a:r>
          </a:p>
          <a:p>
            <a:pPr>
              <a:lnSpc>
                <a:spcPct val="90000"/>
              </a:lnSpc>
            </a:pPr>
            <a:r>
              <a:rPr lang="en-US" altLang="en-US" sz="2800"/>
              <a:t>Discrimination</a:t>
            </a: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1660525" y="74613"/>
            <a:ext cx="7496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3600" b="1">
                <a:solidFill>
                  <a:srgbClr val="000099"/>
                </a:solidFill>
                <a:latin typeface="Times New Roman" panose="02020603050405020304" pitchFamily="18" charset="0"/>
              </a:rPr>
              <a:t>EQUALITY VERSUS EFFICIENCY</a:t>
            </a:r>
          </a:p>
        </p:txBody>
      </p:sp>
      <p:sp>
        <p:nvSpPr>
          <p:cNvPr id="346115" name="Text Box 3"/>
          <p:cNvSpPr txBox="1">
            <a:spLocks noChangeArrowheads="1"/>
          </p:cNvSpPr>
          <p:nvPr/>
        </p:nvSpPr>
        <p:spPr bwMode="auto">
          <a:xfrm>
            <a:off x="1801813" y="723900"/>
            <a:ext cx="716597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defRPr>
                <a:solidFill>
                  <a:schemeClr val="tx1"/>
                </a:solidFill>
                <a:latin typeface="Arial" panose="020B0604020202020204" pitchFamily="34" charset="0"/>
              </a:defRPr>
            </a:lvl1pPr>
            <a:lvl2pPr marL="692150" indent="-2349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130000"/>
              </a:lnSpc>
            </a:pPr>
            <a:r>
              <a:rPr lang="en-US" altLang="en-US" sz="4600" b="1">
                <a:solidFill>
                  <a:srgbClr val="CC0000"/>
                </a:solidFill>
                <a:latin typeface="Times New Roman" panose="02020603050405020304" pitchFamily="18" charset="0"/>
              </a:rPr>
              <a:t>The Case for Equality</a:t>
            </a:r>
          </a:p>
          <a:p>
            <a:pPr lvl="1">
              <a:lnSpc>
                <a:spcPct val="130000"/>
              </a:lnSpc>
            </a:pPr>
            <a:r>
              <a:rPr lang="en-US" altLang="en-US" sz="4600" b="1" i="1">
                <a:latin typeface="Times New Roman" panose="02020603050405020304" pitchFamily="18" charset="0"/>
              </a:rPr>
              <a:t>Maximizing Total Utility</a:t>
            </a:r>
          </a:p>
          <a:p>
            <a:pPr>
              <a:lnSpc>
                <a:spcPct val="130000"/>
              </a:lnSpc>
            </a:pPr>
            <a:r>
              <a:rPr lang="en-US" altLang="en-US" sz="4600" b="1">
                <a:solidFill>
                  <a:srgbClr val="CC0000"/>
                </a:solidFill>
                <a:latin typeface="Times New Roman" panose="02020603050405020304" pitchFamily="18" charset="0"/>
              </a:rPr>
              <a:t>The Case for Inequality</a:t>
            </a:r>
          </a:p>
          <a:p>
            <a:pPr lvl="1">
              <a:lnSpc>
                <a:spcPct val="130000"/>
              </a:lnSpc>
            </a:pPr>
            <a:r>
              <a:rPr lang="en-US" altLang="en-US" sz="4600" b="1" i="1">
                <a:latin typeface="Times New Roman" panose="02020603050405020304" pitchFamily="18" charset="0"/>
              </a:rPr>
              <a:t>Incentives and Efficiency</a:t>
            </a:r>
          </a:p>
          <a:p>
            <a:pPr>
              <a:lnSpc>
                <a:spcPct val="130000"/>
              </a:lnSpc>
            </a:pPr>
            <a:r>
              <a:rPr lang="en-US" altLang="en-US" sz="4600" b="1">
                <a:solidFill>
                  <a:srgbClr val="CC0000"/>
                </a:solidFill>
                <a:latin typeface="Times New Roman" panose="02020603050405020304" pitchFamily="18" charset="0"/>
              </a:rPr>
              <a:t>Tradeoff Between Equality and Efficiency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wipe(left)">
                                      <p:cBhvr>
                                        <p:cTn id="7" dur="500"/>
                                        <p:tgtEl>
                                          <p:spTgt spid="346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6115">
                                            <p:txEl>
                                              <p:pRg st="0" end="0"/>
                                            </p:txEl>
                                          </p:spTgt>
                                        </p:tgtEl>
                                        <p:attrNameLst>
                                          <p:attrName>style.visibility</p:attrName>
                                        </p:attrNameLst>
                                      </p:cBhvr>
                                      <p:to>
                                        <p:strVal val="visible"/>
                                      </p:to>
                                    </p:set>
                                    <p:animEffect transition="in" filter="wipe(left)">
                                      <p:cBhvr>
                                        <p:cTn id="12" dur="500"/>
                                        <p:tgtEl>
                                          <p:spTgt spid="34611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46115">
                                            <p:txEl>
                                              <p:pRg st="1" end="1"/>
                                            </p:txEl>
                                          </p:spTgt>
                                        </p:tgtEl>
                                        <p:attrNameLst>
                                          <p:attrName>style.visibility</p:attrName>
                                        </p:attrNameLst>
                                      </p:cBhvr>
                                      <p:to>
                                        <p:strVal val="visible"/>
                                      </p:to>
                                    </p:set>
                                    <p:animEffect transition="in" filter="wipe(left)">
                                      <p:cBhvr>
                                        <p:cTn id="15" dur="500"/>
                                        <p:tgtEl>
                                          <p:spTgt spid="34611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6115">
                                            <p:txEl>
                                              <p:pRg st="2" end="2"/>
                                            </p:txEl>
                                          </p:spTgt>
                                        </p:tgtEl>
                                        <p:attrNameLst>
                                          <p:attrName>style.visibility</p:attrName>
                                        </p:attrNameLst>
                                      </p:cBhvr>
                                      <p:to>
                                        <p:strVal val="visible"/>
                                      </p:to>
                                    </p:set>
                                    <p:animEffect transition="in" filter="wipe(left)">
                                      <p:cBhvr>
                                        <p:cTn id="20" dur="500"/>
                                        <p:tgtEl>
                                          <p:spTgt spid="346115">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46115">
                                            <p:txEl>
                                              <p:pRg st="3" end="3"/>
                                            </p:txEl>
                                          </p:spTgt>
                                        </p:tgtEl>
                                        <p:attrNameLst>
                                          <p:attrName>style.visibility</p:attrName>
                                        </p:attrNameLst>
                                      </p:cBhvr>
                                      <p:to>
                                        <p:strVal val="visible"/>
                                      </p:to>
                                    </p:set>
                                    <p:animEffect transition="in" filter="wipe(left)">
                                      <p:cBhvr>
                                        <p:cTn id="23" dur="500"/>
                                        <p:tgtEl>
                                          <p:spTgt spid="34611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6115">
                                            <p:txEl>
                                              <p:pRg st="4" end="4"/>
                                            </p:txEl>
                                          </p:spTgt>
                                        </p:tgtEl>
                                        <p:attrNameLst>
                                          <p:attrName>style.visibility</p:attrName>
                                        </p:attrNameLst>
                                      </p:cBhvr>
                                      <p:to>
                                        <p:strVal val="visible"/>
                                      </p:to>
                                    </p:set>
                                    <p:animEffect transition="in" filter="wipe(left)">
                                      <p:cBhvr>
                                        <p:cTn id="28" dur="500"/>
                                        <p:tgtEl>
                                          <p:spTgt spid="346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autoUpdateAnimBg="0"/>
      <p:bldP spid="346115"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ltLang="en-US"/>
              <a:t>G Policies to Combat Inequality</a:t>
            </a:r>
          </a:p>
        </p:txBody>
      </p:sp>
      <p:sp>
        <p:nvSpPr>
          <p:cNvPr id="357379" name="Rectangle 3"/>
          <p:cNvSpPr>
            <a:spLocks noGrp="1" noChangeArrowheads="1"/>
          </p:cNvSpPr>
          <p:nvPr>
            <p:ph type="body" idx="1"/>
          </p:nvPr>
        </p:nvSpPr>
        <p:spPr/>
        <p:txBody>
          <a:bodyPr/>
          <a:lstStyle/>
          <a:p>
            <a:r>
              <a:rPr lang="en-US" altLang="en-US"/>
              <a:t>The market mechanism is extraordinarily good at promoting efficiency, but not very good at promoting equality.</a:t>
            </a:r>
          </a:p>
          <a:p>
            <a:r>
              <a:rPr lang="en-US" altLang="en-US"/>
              <a:t>EXTERNALITIES!!!</a:t>
            </a:r>
          </a:p>
          <a:p>
            <a:pPr lvl="1"/>
            <a:endParaRPr lang="en-US" altLang="en-US"/>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274638"/>
            <a:ext cx="8229600" cy="487362"/>
          </a:xfrm>
        </p:spPr>
        <p:txBody>
          <a:bodyPr/>
          <a:lstStyle/>
          <a:p>
            <a:r>
              <a:rPr lang="en-US" altLang="en-US" sz="4000" dirty="0">
                <a:solidFill>
                  <a:srgbClr val="C00000"/>
                </a:solidFill>
              </a:rPr>
              <a:t>Social Welfare Programs to Combat Inequality / Poverty</a:t>
            </a:r>
          </a:p>
        </p:txBody>
      </p:sp>
      <p:sp>
        <p:nvSpPr>
          <p:cNvPr id="345091" name="Rectangle 3"/>
          <p:cNvSpPr>
            <a:spLocks noGrp="1" noChangeArrowheads="1"/>
          </p:cNvSpPr>
          <p:nvPr>
            <p:ph type="body" idx="1"/>
          </p:nvPr>
        </p:nvSpPr>
        <p:spPr>
          <a:xfrm>
            <a:off x="228600" y="1219200"/>
            <a:ext cx="8458200" cy="5334000"/>
          </a:xfrm>
        </p:spPr>
        <p:txBody>
          <a:bodyPr/>
          <a:lstStyle/>
          <a:p>
            <a:pPr>
              <a:lnSpc>
                <a:spcPct val="90000"/>
              </a:lnSpc>
            </a:pPr>
            <a:r>
              <a:rPr lang="en-US" altLang="en-US" sz="2800"/>
              <a:t>Compulsory savings programs. </a:t>
            </a:r>
          </a:p>
          <a:p>
            <a:pPr>
              <a:lnSpc>
                <a:spcPct val="90000"/>
              </a:lnSpc>
            </a:pPr>
            <a:r>
              <a:rPr lang="en-US" altLang="en-US" sz="2800"/>
              <a:t>Compulsory social insurance programs</a:t>
            </a:r>
          </a:p>
          <a:p>
            <a:pPr>
              <a:lnSpc>
                <a:spcPct val="90000"/>
              </a:lnSpc>
            </a:pPr>
            <a:r>
              <a:rPr lang="en-US" altLang="en-US" sz="2800"/>
              <a:t>Pensions or other financial aid</a:t>
            </a:r>
          </a:p>
          <a:p>
            <a:pPr>
              <a:lnSpc>
                <a:spcPct val="90000"/>
              </a:lnSpc>
            </a:pPr>
            <a:r>
              <a:rPr lang="en-US" altLang="en-US" sz="2800"/>
              <a:t>Free or low cost medical and hospital care </a:t>
            </a:r>
          </a:p>
          <a:p>
            <a:pPr>
              <a:lnSpc>
                <a:spcPct val="90000"/>
              </a:lnSpc>
            </a:pPr>
            <a:r>
              <a:rPr lang="en-US" altLang="en-US" sz="2800"/>
              <a:t>Free or low cost public education for all children, and financial aid for post secondary ed.</a:t>
            </a:r>
          </a:p>
          <a:p>
            <a:pPr>
              <a:lnSpc>
                <a:spcPct val="90000"/>
              </a:lnSpc>
            </a:pPr>
            <a:r>
              <a:rPr lang="en-US" altLang="en-US" sz="2800"/>
              <a:t>Social work and community based organizations that provide services that benefit disadvantaged people in the community. </a:t>
            </a:r>
          </a:p>
          <a:p>
            <a:pPr>
              <a:lnSpc>
                <a:spcPct val="90000"/>
              </a:lnSpc>
            </a:pPr>
            <a:r>
              <a:rPr lang="en-US" altLang="en-US" sz="2800"/>
              <a:t>Welfare transfer payments: money paid to persons, from a government, who are in need of financial assistance but who are unable to work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p:txBody>
          <a:bodyPr/>
          <a:lstStyle/>
          <a:p>
            <a:pPr>
              <a:lnSpc>
                <a:spcPct val="90000"/>
              </a:lnSpc>
            </a:pPr>
            <a:r>
              <a:rPr lang="en-US" altLang="en-US"/>
              <a:t>Principals, agents and recent stock option scandals</a:t>
            </a:r>
          </a:p>
          <a:p>
            <a:pPr lvl="1">
              <a:lnSpc>
                <a:spcPct val="90000"/>
              </a:lnSpc>
            </a:pPr>
            <a:r>
              <a:rPr lang="en-US" altLang="en-US"/>
              <a:t>Principals = owners or beneficiaries of an enterprise</a:t>
            </a:r>
          </a:p>
          <a:p>
            <a:pPr lvl="1">
              <a:lnSpc>
                <a:spcPct val="90000"/>
              </a:lnSpc>
            </a:pPr>
            <a:r>
              <a:rPr lang="en-US" altLang="en-US"/>
              <a:t>Agents = hired by principals to run an enterprise</a:t>
            </a:r>
          </a:p>
          <a:p>
            <a:pPr lvl="1">
              <a:lnSpc>
                <a:spcPct val="90000"/>
              </a:lnSpc>
            </a:pPr>
            <a:r>
              <a:rPr lang="en-US" altLang="en-US"/>
              <a:t>Stock option = owners (principals) grant an individual (agent) the option to buy a specified quantity of a company’s stock.</a:t>
            </a:r>
          </a:p>
        </p:txBody>
      </p:sp>
      <p:sp>
        <p:nvSpPr>
          <p:cNvPr id="54275" name="Rectangle 3"/>
          <p:cNvSpPr>
            <a:spLocks noGrp="1" noChangeArrowheads="1"/>
          </p:cNvSpPr>
          <p:nvPr>
            <p:ph type="title"/>
          </p:nvPr>
        </p:nvSpPr>
        <p:spPr/>
        <p:txBody>
          <a:bodyPr/>
          <a:lstStyle/>
          <a:p>
            <a:r>
              <a:rPr lang="en-US" altLang="en-US"/>
              <a:t>Some Other Sources of Market Failure</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ltLang="en-US"/>
              <a:t>Policies to Combat Poverty</a:t>
            </a:r>
          </a:p>
        </p:txBody>
      </p:sp>
      <p:sp>
        <p:nvSpPr>
          <p:cNvPr id="209923" name="Rectangle 3"/>
          <p:cNvSpPr>
            <a:spLocks noGrp="1" noChangeArrowheads="1"/>
          </p:cNvSpPr>
          <p:nvPr>
            <p:ph type="body" idx="1"/>
          </p:nvPr>
        </p:nvSpPr>
        <p:spPr/>
        <p:txBody>
          <a:bodyPr/>
          <a:lstStyle/>
          <a:p>
            <a:r>
              <a:rPr lang="en-US" altLang="en-US">
                <a:solidFill>
                  <a:srgbClr val="365B98"/>
                </a:solidFill>
              </a:rPr>
              <a:t>Education as a Way Out</a:t>
            </a:r>
            <a:r>
              <a:rPr lang="en-US" altLang="en-US"/>
              <a:t> </a:t>
            </a:r>
          </a:p>
          <a:p>
            <a:pPr lvl="1"/>
            <a:r>
              <a:rPr lang="en-US" altLang="en-US"/>
              <a:t>advertised as principal way out of poverty</a:t>
            </a:r>
          </a:p>
          <a:p>
            <a:pPr lvl="1"/>
            <a:r>
              <a:rPr lang="en-US" altLang="en-US"/>
              <a:t>however, poor, especially inner city, schools</a:t>
            </a:r>
          </a:p>
          <a:p>
            <a:pPr lvl="2"/>
            <a:r>
              <a:rPr lang="en-US" altLang="en-US"/>
              <a:t>children ill-equipped to learn</a:t>
            </a:r>
          </a:p>
          <a:p>
            <a:pPr lvl="2"/>
            <a:r>
              <a:rPr lang="en-US" altLang="en-US"/>
              <a:t>schools ill-equipped to teach</a:t>
            </a:r>
          </a:p>
          <a:p>
            <a:pPr lvl="2"/>
            <a:r>
              <a:rPr lang="en-US" altLang="en-US"/>
              <a:t>dropout rates remain high</a:t>
            </a:r>
          </a:p>
          <a:p>
            <a:pPr lvl="1"/>
            <a:r>
              <a:rPr lang="en-US" altLang="en-US"/>
              <a:t>education not effective way to lift adults out of poverty; effects delayed for at least generation</a:t>
            </a:r>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endParaRPr lang="en-US" altLang="en-US"/>
          </a:p>
        </p:txBody>
      </p:sp>
      <p:pic>
        <p:nvPicPr>
          <p:cNvPr id="352261" name="Picture 5" descr="Education_Income" title="image"/>
          <p:cNvPicPr>
            <a:picLocks noChangeAspect="1" noChangeArrowheads="1"/>
          </p:cNvPicPr>
          <p:nvPr/>
        </p:nvPicPr>
        <p:blipFill>
          <a:blip r:embed="rId2">
            <a:extLst>
              <a:ext uri="{28A0092B-C50C-407E-A947-70E740481C1C}">
                <a14:useLocalDpi xmlns:a14="http://schemas.microsoft.com/office/drawing/2010/main" val="0"/>
              </a:ext>
            </a:extLst>
          </a:blip>
          <a:srcRect l="1104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ltLang="en-US"/>
              <a:t>Policies to Combat Poverty</a:t>
            </a:r>
          </a:p>
        </p:txBody>
      </p:sp>
      <p:sp>
        <p:nvSpPr>
          <p:cNvPr id="210947" name="Rectangle 3"/>
          <p:cNvSpPr>
            <a:spLocks noGrp="1" noChangeArrowheads="1"/>
          </p:cNvSpPr>
          <p:nvPr>
            <p:ph type="body" idx="1"/>
          </p:nvPr>
        </p:nvSpPr>
        <p:spPr/>
        <p:txBody>
          <a:bodyPr/>
          <a:lstStyle/>
          <a:p>
            <a:r>
              <a:rPr lang="en-US" altLang="en-US" sz="2800">
                <a:solidFill>
                  <a:srgbClr val="365B98"/>
                </a:solidFill>
              </a:rPr>
              <a:t>The Welfare Debate and the Trade-Off</a:t>
            </a:r>
            <a:endParaRPr lang="en-US" altLang="en-US" sz="2800"/>
          </a:p>
          <a:p>
            <a:pPr lvl="1"/>
            <a:r>
              <a:rPr lang="en-US" altLang="en-US" sz="2400"/>
              <a:t>Welfare Programs</a:t>
            </a:r>
          </a:p>
          <a:p>
            <a:pPr lvl="2"/>
            <a:r>
              <a:rPr lang="en-US" altLang="en-US" sz="2000"/>
              <a:t>Temporary Aid to Needy Families (TANF)</a:t>
            </a:r>
          </a:p>
          <a:p>
            <a:pPr lvl="2"/>
            <a:r>
              <a:rPr lang="en-US" altLang="en-US" sz="2000"/>
              <a:t>Food stamps</a:t>
            </a:r>
          </a:p>
          <a:p>
            <a:pPr lvl="1"/>
            <a:r>
              <a:rPr lang="en-US" altLang="en-US" sz="2400"/>
              <a:t>Transfers in Kind - government provision of goods and services</a:t>
            </a:r>
          </a:p>
          <a:p>
            <a:pPr lvl="2"/>
            <a:r>
              <a:rPr lang="en-US" altLang="en-US" sz="2000"/>
              <a:t>Medical care (Medicare and Medicaid)</a:t>
            </a:r>
          </a:p>
          <a:p>
            <a:pPr lvl="2"/>
            <a:r>
              <a:rPr lang="en-US" altLang="en-US" sz="2000"/>
              <a:t>Subsidized public housing</a:t>
            </a:r>
          </a:p>
          <a:p>
            <a:pPr lvl="1"/>
            <a:r>
              <a:rPr lang="en-US" altLang="en-US" sz="2400"/>
              <a:t>All are controversial, and public assistance programs have been under particularly strong attack.</a:t>
            </a: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a:t>Policies to Combat Poverty</a:t>
            </a:r>
          </a:p>
        </p:txBody>
      </p:sp>
      <p:sp>
        <p:nvSpPr>
          <p:cNvPr id="211971" name="Rectangle 3"/>
          <p:cNvSpPr>
            <a:spLocks noGrp="1" noChangeArrowheads="1"/>
          </p:cNvSpPr>
          <p:nvPr>
            <p:ph type="body" idx="1"/>
          </p:nvPr>
        </p:nvSpPr>
        <p:spPr/>
        <p:txBody>
          <a:bodyPr/>
          <a:lstStyle/>
          <a:p>
            <a:r>
              <a:rPr lang="en-US" altLang="en-US">
                <a:solidFill>
                  <a:srgbClr val="365B98"/>
                </a:solidFill>
              </a:rPr>
              <a:t>Welfare Reform and the Trade-Off</a:t>
            </a:r>
            <a:endParaRPr lang="en-US" altLang="en-US"/>
          </a:p>
          <a:p>
            <a:pPr lvl="1"/>
            <a:r>
              <a:rPr lang="en-US" altLang="en-US"/>
              <a:t>The debate over welfare centers on two questions:</a:t>
            </a:r>
          </a:p>
          <a:p>
            <a:pPr lvl="2"/>
            <a:r>
              <a:rPr lang="en-US" altLang="en-US"/>
              <a:t>How much equality should the society buy?</a:t>
            </a:r>
          </a:p>
          <a:p>
            <a:pPr lvl="2"/>
            <a:r>
              <a:rPr lang="en-US" altLang="en-US"/>
              <a:t>How much inefficiency in the pursuit of equality is tolerable?</a:t>
            </a: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en-US"/>
              <a:t>Policies to Combat Poverty</a:t>
            </a:r>
          </a:p>
        </p:txBody>
      </p:sp>
      <p:sp>
        <p:nvSpPr>
          <p:cNvPr id="212995" name="Rectangle 3"/>
          <p:cNvSpPr>
            <a:spLocks noGrp="1" noChangeArrowheads="1"/>
          </p:cNvSpPr>
          <p:nvPr>
            <p:ph type="body" idx="1"/>
          </p:nvPr>
        </p:nvSpPr>
        <p:spPr/>
        <p:txBody>
          <a:bodyPr/>
          <a:lstStyle/>
          <a:p>
            <a:r>
              <a:rPr lang="en-US" altLang="en-US">
                <a:solidFill>
                  <a:srgbClr val="365B98"/>
                </a:solidFill>
              </a:rPr>
              <a:t>The Negative Income Tax</a:t>
            </a:r>
            <a:endParaRPr lang="en-US" altLang="en-US"/>
          </a:p>
          <a:p>
            <a:pPr lvl="1"/>
            <a:r>
              <a:rPr lang="en-US" altLang="en-US"/>
              <a:t>guarantees a minimum income, then cuts back the subsidy as earned income rises, until eventually a break-even income is attained at which there is no further subsidy</a:t>
            </a:r>
          </a:p>
          <a:p>
            <a:pPr lvl="1"/>
            <a:r>
              <a:rPr lang="en-US" altLang="en-US"/>
              <a:t>Guarantee  =  tax rate x break-even level</a:t>
            </a: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ltLang="en-US"/>
              <a:t>Other Policies to Combat Inequality</a:t>
            </a:r>
          </a:p>
        </p:txBody>
      </p:sp>
      <p:sp>
        <p:nvSpPr>
          <p:cNvPr id="217091" name="Rectangle 3"/>
          <p:cNvSpPr>
            <a:spLocks noGrp="1" noChangeArrowheads="1"/>
          </p:cNvSpPr>
          <p:nvPr>
            <p:ph type="body" idx="1"/>
          </p:nvPr>
        </p:nvSpPr>
        <p:spPr/>
        <p:txBody>
          <a:bodyPr/>
          <a:lstStyle/>
          <a:p>
            <a:r>
              <a:rPr lang="en-US" altLang="en-US">
                <a:solidFill>
                  <a:srgbClr val="365B98"/>
                </a:solidFill>
              </a:rPr>
              <a:t>The Personal Income Tax</a:t>
            </a:r>
            <a:endParaRPr lang="en-US" altLang="en-US"/>
          </a:p>
          <a:p>
            <a:pPr lvl="1"/>
            <a:r>
              <a:rPr lang="en-US" altLang="en-US"/>
              <a:t>A progressive income tax can reduce inequalities in the society. </a:t>
            </a:r>
          </a:p>
          <a:p>
            <a:pPr lvl="1"/>
            <a:r>
              <a:rPr lang="en-US" altLang="en-US"/>
              <a:t>The current American income tax changes the distribution of income only modestly, however.</a:t>
            </a:r>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ltLang="en-US"/>
              <a:t>Other Policies to Combat Inequality</a:t>
            </a:r>
          </a:p>
        </p:txBody>
      </p:sp>
      <p:sp>
        <p:nvSpPr>
          <p:cNvPr id="218115" name="Rectangle 3"/>
          <p:cNvSpPr>
            <a:spLocks noGrp="1" noChangeArrowheads="1"/>
          </p:cNvSpPr>
          <p:nvPr>
            <p:ph type="body" idx="1"/>
          </p:nvPr>
        </p:nvSpPr>
        <p:spPr/>
        <p:txBody>
          <a:bodyPr/>
          <a:lstStyle/>
          <a:p>
            <a:r>
              <a:rPr lang="en-US" altLang="en-US"/>
              <a:t> </a:t>
            </a:r>
            <a:r>
              <a:rPr lang="en-US" altLang="en-US">
                <a:solidFill>
                  <a:srgbClr val="365B98"/>
                </a:solidFill>
              </a:rPr>
              <a:t>Death Duties and Other Taxes</a:t>
            </a:r>
          </a:p>
          <a:p>
            <a:pPr lvl="1"/>
            <a:r>
              <a:rPr lang="en-US" altLang="en-US"/>
              <a:t>Taxes on inheritances and estates can reduce inequality, but too small in U.S. to have much effect. </a:t>
            </a:r>
          </a:p>
          <a:p>
            <a:pPr lvl="1"/>
            <a:r>
              <a:rPr lang="en-US" altLang="en-US"/>
              <a:t>Most other taxes are regressive. </a:t>
            </a:r>
          </a:p>
          <a:p>
            <a:pPr lvl="1"/>
            <a:r>
              <a:rPr lang="en-US" altLang="en-US"/>
              <a:t>Overall, then, the U.S. tax system is only slightly progressive. </a:t>
            </a:r>
          </a:p>
          <a:p>
            <a:pPr lvl="1"/>
            <a:endParaRPr lang="en-US" altLang="en-US"/>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ltLang="en-US"/>
              <a:t>The Facts:  Discrimination</a:t>
            </a:r>
          </a:p>
        </p:txBody>
      </p:sp>
      <p:sp>
        <p:nvSpPr>
          <p:cNvPr id="347139" name="Rectangle 3"/>
          <p:cNvSpPr>
            <a:spLocks noGrp="1" noChangeArrowheads="1"/>
          </p:cNvSpPr>
          <p:nvPr>
            <p:ph type="body" idx="1"/>
          </p:nvPr>
        </p:nvSpPr>
        <p:spPr/>
        <p:txBody>
          <a:bodyPr/>
          <a:lstStyle/>
          <a:p>
            <a:r>
              <a:rPr lang="en-US" altLang="en-US"/>
              <a:t>Women and people of color typically have lower earnings than white males.</a:t>
            </a:r>
          </a:p>
          <a:p>
            <a:r>
              <a:rPr lang="en-US" altLang="en-US"/>
              <a:t>Part, but only part, of the explanation for this is discrimination.</a:t>
            </a:r>
          </a:p>
          <a:p>
            <a:pPr lvl="1">
              <a:buFontTx/>
              <a:buNone/>
            </a:pPr>
            <a:endParaRPr lang="en-US" altLang="en-US"/>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endParaRPr lang="en-US" altLang="en-US"/>
          </a:p>
        </p:txBody>
      </p:sp>
      <p:sp>
        <p:nvSpPr>
          <p:cNvPr id="353283" name="Rectangle 3"/>
          <p:cNvSpPr>
            <a:spLocks noGrp="1" noChangeArrowheads="1"/>
          </p:cNvSpPr>
          <p:nvPr>
            <p:ph type="body" idx="1"/>
          </p:nvPr>
        </p:nvSpPr>
        <p:spPr/>
        <p:txBody>
          <a:bodyPr/>
          <a:lstStyle/>
          <a:p>
            <a:endParaRPr lang="en-US" altLang="en-US"/>
          </a:p>
        </p:txBody>
      </p:sp>
      <p:pic>
        <p:nvPicPr>
          <p:cNvPr id="353285" name="Picture 5" descr="Income_Rac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endParaRPr lang="en-US" altLang="en-US"/>
          </a:p>
        </p:txBody>
      </p:sp>
      <p:sp>
        <p:nvSpPr>
          <p:cNvPr id="371715" name="Rectangle 3"/>
          <p:cNvSpPr>
            <a:spLocks noGrp="1" noChangeArrowheads="1"/>
          </p:cNvSpPr>
          <p:nvPr>
            <p:ph type="body" idx="1"/>
          </p:nvPr>
        </p:nvSpPr>
        <p:spPr/>
        <p:txBody>
          <a:bodyPr/>
          <a:lstStyle/>
          <a:p>
            <a:endParaRPr lang="en-US" altLang="en-US"/>
          </a:p>
        </p:txBody>
      </p:sp>
      <p:pic>
        <p:nvPicPr>
          <p:cNvPr id="371717" name="Picture 5" descr="Median_Incom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Market Failure and Government Failure</a:t>
            </a:r>
          </a:p>
        </p:txBody>
      </p:sp>
      <p:sp>
        <p:nvSpPr>
          <p:cNvPr id="55299" name="Rectangle 3"/>
          <p:cNvSpPr>
            <a:spLocks noGrp="1" noChangeArrowheads="1"/>
          </p:cNvSpPr>
          <p:nvPr>
            <p:ph type="body" idx="1"/>
          </p:nvPr>
        </p:nvSpPr>
        <p:spPr/>
        <p:txBody>
          <a:bodyPr/>
          <a:lstStyle/>
          <a:p>
            <a:r>
              <a:rPr lang="en-US" altLang="en-US"/>
              <a:t>The market has many failures, but remember that it has many strengths as well, and that governments are also subject to failure.</a:t>
            </a:r>
          </a:p>
          <a:p>
            <a:r>
              <a:rPr lang="en-US" altLang="en-US"/>
              <a:t>Some market failures are best left alone and, in some cases, the best action by the government is to reinforce the best aspects of the market, not to replace the market.</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endParaRPr lang="en-US" altLang="en-US"/>
          </a:p>
        </p:txBody>
      </p:sp>
      <p:sp>
        <p:nvSpPr>
          <p:cNvPr id="372739" name="Rectangle 3"/>
          <p:cNvSpPr>
            <a:spLocks noGrp="1" noChangeArrowheads="1"/>
          </p:cNvSpPr>
          <p:nvPr>
            <p:ph type="body" idx="1"/>
          </p:nvPr>
        </p:nvSpPr>
        <p:spPr/>
        <p:txBody>
          <a:bodyPr/>
          <a:lstStyle/>
          <a:p>
            <a:endParaRPr lang="en-US" altLang="en-US"/>
          </a:p>
        </p:txBody>
      </p:sp>
      <p:pic>
        <p:nvPicPr>
          <p:cNvPr id="372741" name="Picture 5" descr="wagegapmap"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ltLang="en-US"/>
              <a:t>Policies to Combat Discrimination</a:t>
            </a:r>
          </a:p>
        </p:txBody>
      </p:sp>
      <p:sp>
        <p:nvSpPr>
          <p:cNvPr id="220163" name="Rectangle 3"/>
          <p:cNvSpPr>
            <a:spLocks noGrp="1" noChangeArrowheads="1"/>
          </p:cNvSpPr>
          <p:nvPr>
            <p:ph type="body" idx="1"/>
          </p:nvPr>
        </p:nvSpPr>
        <p:spPr/>
        <p:txBody>
          <a:bodyPr/>
          <a:lstStyle/>
          <a:p>
            <a:r>
              <a:rPr lang="en-US" altLang="en-US"/>
              <a:t>Discrimination is illegal, but it is often hard to prove.</a:t>
            </a:r>
          </a:p>
          <a:p>
            <a:r>
              <a:rPr lang="en-US" altLang="en-US"/>
              <a:t>Consequently, affirmative action requirements used in addition to anti-discrimination laws.</a:t>
            </a: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ltLang="en-US"/>
              <a:t>Policies to Combat Discrimination</a:t>
            </a:r>
          </a:p>
        </p:txBody>
      </p:sp>
      <p:sp>
        <p:nvSpPr>
          <p:cNvPr id="221187" name="Rectangle 3"/>
          <p:cNvSpPr>
            <a:spLocks noGrp="1" noChangeArrowheads="1"/>
          </p:cNvSpPr>
          <p:nvPr>
            <p:ph type="body" idx="1"/>
          </p:nvPr>
        </p:nvSpPr>
        <p:spPr/>
        <p:txBody>
          <a:bodyPr/>
          <a:lstStyle/>
          <a:p>
            <a:r>
              <a:rPr lang="en-US" altLang="en-US"/>
              <a:t>Affirmative action always controversial.</a:t>
            </a:r>
          </a:p>
          <a:p>
            <a:pPr lvl="1"/>
            <a:r>
              <a:rPr lang="en-US" altLang="en-US"/>
              <a:t>It creates more equality, but it may also reduce efficiency.</a:t>
            </a:r>
          </a:p>
          <a:p>
            <a:pPr lvl="1"/>
            <a:r>
              <a:rPr lang="en-US" altLang="en-US"/>
              <a:t>Many believe it is necessary to create fairness. </a:t>
            </a:r>
          </a:p>
          <a:p>
            <a:pPr lvl="1"/>
            <a:r>
              <a:rPr lang="en-US" altLang="en-US"/>
              <a:t>Many others believe that it is unfair to white males, and stigmatizes its beneficiaries.</a:t>
            </a: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altLang="en-US" sz="4000"/>
              <a:t/>
            </a:r>
            <a:br>
              <a:rPr lang="en-US" altLang="en-US" sz="4000"/>
            </a:br>
            <a:endParaRPr lang="en-US" altLang="en-US" sz="4000">
              <a:solidFill>
                <a:srgbClr val="FF3300"/>
              </a:solidFill>
            </a:endParaRPr>
          </a:p>
        </p:txBody>
      </p:sp>
      <p:sp>
        <p:nvSpPr>
          <p:cNvPr id="370691" name="Rectangle 3"/>
          <p:cNvSpPr>
            <a:spLocks noGrp="1" noChangeArrowheads="1"/>
          </p:cNvSpPr>
          <p:nvPr>
            <p:ph type="body" idx="1"/>
          </p:nvPr>
        </p:nvSpPr>
        <p:spPr>
          <a:xfrm>
            <a:off x="304800" y="304800"/>
            <a:ext cx="8382000" cy="5821363"/>
          </a:xfrm>
        </p:spPr>
        <p:txBody>
          <a:bodyPr/>
          <a:lstStyle/>
          <a:p>
            <a:pPr>
              <a:buFontTx/>
              <a:buNone/>
            </a:pPr>
            <a:r>
              <a:rPr lang="en-US" altLang="en-US" sz="4000" dirty="0"/>
              <a:t>Progressive tax rates, universal healthcare, and social programs  =</a:t>
            </a:r>
          </a:p>
          <a:p>
            <a:pPr>
              <a:buFontTx/>
              <a:buNone/>
            </a:pPr>
            <a:endParaRPr lang="en-US" altLang="en-US" sz="4000" dirty="0"/>
          </a:p>
          <a:p>
            <a:pPr>
              <a:buFontTx/>
              <a:buNone/>
            </a:pPr>
            <a:r>
              <a:rPr lang="en-US" altLang="en-US" sz="4000" dirty="0">
                <a:solidFill>
                  <a:srgbClr val="C00000"/>
                </a:solidFill>
              </a:rPr>
              <a:t>SOCIALISM?!?!?</a:t>
            </a:r>
          </a:p>
          <a:p>
            <a:pPr>
              <a:buFontTx/>
              <a:buNone/>
            </a:pPr>
            <a:endParaRPr lang="en-US" altLang="en-US" sz="4000" dirty="0">
              <a:solidFill>
                <a:srgbClr val="FF3300"/>
              </a:solidFill>
            </a:endParaRPr>
          </a:p>
          <a:p>
            <a:pPr>
              <a:buFontTx/>
              <a:buNone/>
            </a:pPr>
            <a:r>
              <a:rPr lang="en-US" altLang="en-US" sz="4000" dirty="0">
                <a:solidFill>
                  <a:srgbClr val="FF3300"/>
                </a:solidFill>
              </a:rPr>
              <a:t>					</a:t>
            </a:r>
            <a:r>
              <a:rPr lang="en-US" altLang="en-US" sz="4000" dirty="0"/>
              <a:t>-or-</a:t>
            </a:r>
          </a:p>
          <a:p>
            <a:pPr>
              <a:buFontTx/>
              <a:buNone/>
            </a:pPr>
            <a:endParaRPr lang="en-US" altLang="en-US" sz="4000" dirty="0"/>
          </a:p>
          <a:p>
            <a:pPr>
              <a:buFontTx/>
              <a:buNone/>
            </a:pPr>
            <a:r>
              <a:rPr lang="en-US" altLang="en-US" sz="4000" dirty="0">
                <a:solidFill>
                  <a:schemeClr val="accent2"/>
                </a:solidFill>
              </a:rPr>
              <a:t>A Level Playing Field</a:t>
            </a:r>
          </a:p>
          <a:p>
            <a:pPr>
              <a:buFontTx/>
              <a:buNone/>
            </a:pPr>
            <a:endParaRPr lang="en-US" altLang="en-US" sz="4000" dirty="0">
              <a:solidFill>
                <a:schemeClr val="accent2"/>
              </a:solidFill>
            </a:endParaRPr>
          </a:p>
          <a:p>
            <a:pPr>
              <a:buFontTx/>
              <a:buNone/>
            </a:pPr>
            <a:endParaRPr lang="en-US" altLang="en-US" sz="6000" dirty="0">
              <a:solidFill>
                <a:srgbClr val="FF33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p:txBody>
          <a:bodyPr/>
          <a:lstStyle/>
          <a:p>
            <a:pPr>
              <a:lnSpc>
                <a:spcPct val="90000"/>
              </a:lnSpc>
            </a:pPr>
            <a:r>
              <a:rPr lang="en-US" altLang="en-US"/>
              <a:t>The service sector includes such huge industries as education and health care.</a:t>
            </a:r>
          </a:p>
          <a:p>
            <a:pPr>
              <a:lnSpc>
                <a:spcPct val="90000"/>
              </a:lnSpc>
            </a:pPr>
            <a:r>
              <a:rPr lang="en-US" altLang="en-US"/>
              <a:t>Services can be public or private.</a:t>
            </a:r>
          </a:p>
          <a:p>
            <a:pPr>
              <a:lnSpc>
                <a:spcPct val="90000"/>
              </a:lnSpc>
            </a:pPr>
            <a:r>
              <a:rPr lang="en-US" altLang="en-US"/>
              <a:t>Costs for services have risen more rapidly than other costs.</a:t>
            </a:r>
          </a:p>
          <a:p>
            <a:pPr>
              <a:lnSpc>
                <a:spcPct val="90000"/>
              </a:lnSpc>
            </a:pPr>
            <a:r>
              <a:rPr lang="en-US" altLang="en-US"/>
              <a:t>Although not strictly a market failure, this often leads to government action that threatens general welfare.</a:t>
            </a:r>
          </a:p>
        </p:txBody>
      </p:sp>
      <p:sp>
        <p:nvSpPr>
          <p:cNvPr id="56323" name="Rectangle 3"/>
          <p:cNvSpPr>
            <a:spLocks noGrp="1" noChangeArrowheads="1"/>
          </p:cNvSpPr>
          <p:nvPr>
            <p:ph type="title"/>
          </p:nvPr>
        </p:nvSpPr>
        <p:spPr/>
        <p:txBody>
          <a:bodyPr/>
          <a:lstStyle/>
          <a:p>
            <a:r>
              <a:rPr lang="en-US" altLang="en-US"/>
              <a:t>The Cost Disease of the Service Sector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a:xfrm>
            <a:off x="228600" y="223838"/>
            <a:ext cx="8763000" cy="1143000"/>
          </a:xfrm>
        </p:spPr>
        <p:txBody>
          <a:bodyPr/>
          <a:lstStyle/>
          <a:p>
            <a:pPr indent="457200"/>
            <a:r>
              <a:rPr lang="en-US" altLang="en-US" dirty="0"/>
              <a:t> </a:t>
            </a:r>
            <a:r>
              <a:rPr lang="en-US" altLang="en-US" dirty="0">
                <a:solidFill>
                  <a:srgbClr val="010000"/>
                </a:solidFill>
              </a:rPr>
              <a:t>Increased Health Spending per Person, 1960-2000</a:t>
            </a:r>
            <a:endParaRPr lang="en-US" altLang="en-US" dirty="0"/>
          </a:p>
        </p:txBody>
      </p:sp>
      <p:grpSp>
        <p:nvGrpSpPr>
          <p:cNvPr id="2" name="Group 1" descr="image" title="image"/>
          <p:cNvGrpSpPr/>
          <p:nvPr/>
        </p:nvGrpSpPr>
        <p:grpSpPr>
          <a:xfrm>
            <a:off x="1778000" y="1568450"/>
            <a:ext cx="4768850" cy="4930775"/>
            <a:chOff x="1778000" y="1568450"/>
            <a:chExt cx="4768850" cy="4930775"/>
          </a:xfrm>
        </p:grpSpPr>
        <p:sp>
          <p:nvSpPr>
            <p:cNvPr id="57346" name="Rectangle 2"/>
            <p:cNvSpPr>
              <a:spLocks noChangeArrowheads="1"/>
            </p:cNvSpPr>
            <p:nvPr/>
          </p:nvSpPr>
          <p:spPr bwMode="auto">
            <a:xfrm>
              <a:off x="1779588" y="1570038"/>
              <a:ext cx="4767262" cy="4927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9" name="Line 5"/>
            <p:cNvSpPr>
              <a:spLocks noChangeShapeType="1"/>
            </p:cNvSpPr>
            <p:nvPr/>
          </p:nvSpPr>
          <p:spPr bwMode="auto">
            <a:xfrm>
              <a:off x="5824538" y="404018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57350" name="Line 6"/>
            <p:cNvSpPr>
              <a:spLocks noChangeShapeType="1"/>
            </p:cNvSpPr>
            <p:nvPr/>
          </p:nvSpPr>
          <p:spPr bwMode="auto">
            <a:xfrm>
              <a:off x="5824538" y="404018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57352" name="Line 8"/>
            <p:cNvSpPr>
              <a:spLocks noChangeShapeType="1"/>
            </p:cNvSpPr>
            <p:nvPr/>
          </p:nvSpPr>
          <p:spPr bwMode="auto">
            <a:xfrm>
              <a:off x="1778000" y="6497638"/>
              <a:ext cx="4673600"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353" name="Group 9"/>
            <p:cNvGrpSpPr>
              <a:grpSpLocks/>
            </p:cNvGrpSpPr>
            <p:nvPr/>
          </p:nvGrpSpPr>
          <p:grpSpPr bwMode="auto">
            <a:xfrm>
              <a:off x="1778000" y="1568450"/>
              <a:ext cx="4673600" cy="4787900"/>
              <a:chOff x="688" y="976"/>
              <a:chExt cx="4354" cy="3016"/>
            </a:xfrm>
          </p:grpSpPr>
          <p:sp>
            <p:nvSpPr>
              <p:cNvPr id="57354" name="Line 10"/>
              <p:cNvSpPr>
                <a:spLocks noChangeShapeType="1"/>
              </p:cNvSpPr>
              <p:nvPr/>
            </p:nvSpPr>
            <p:spPr bwMode="auto">
              <a:xfrm>
                <a:off x="688" y="3411"/>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5" name="Line 11"/>
              <p:cNvSpPr>
                <a:spLocks noChangeShapeType="1"/>
              </p:cNvSpPr>
              <p:nvPr/>
            </p:nvSpPr>
            <p:spPr bwMode="auto">
              <a:xfrm>
                <a:off x="688" y="3313"/>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Line 12"/>
              <p:cNvSpPr>
                <a:spLocks noChangeShapeType="1"/>
              </p:cNvSpPr>
              <p:nvPr/>
            </p:nvSpPr>
            <p:spPr bwMode="auto">
              <a:xfrm>
                <a:off x="688" y="3215"/>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7" name="Line 13"/>
              <p:cNvSpPr>
                <a:spLocks noChangeShapeType="1"/>
              </p:cNvSpPr>
              <p:nvPr/>
            </p:nvSpPr>
            <p:spPr bwMode="auto">
              <a:xfrm>
                <a:off x="688" y="3713"/>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8" name="Line 14"/>
              <p:cNvSpPr>
                <a:spLocks noChangeShapeType="1"/>
              </p:cNvSpPr>
              <p:nvPr/>
            </p:nvSpPr>
            <p:spPr bwMode="auto">
              <a:xfrm>
                <a:off x="688" y="3893"/>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15"/>
              <p:cNvSpPr>
                <a:spLocks noChangeShapeType="1"/>
              </p:cNvSpPr>
              <p:nvPr/>
            </p:nvSpPr>
            <p:spPr bwMode="auto">
              <a:xfrm>
                <a:off x="688" y="3991"/>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0" name="Line 16"/>
              <p:cNvSpPr>
                <a:spLocks noChangeShapeType="1"/>
              </p:cNvSpPr>
              <p:nvPr/>
            </p:nvSpPr>
            <p:spPr bwMode="auto">
              <a:xfrm>
                <a:off x="688" y="3803"/>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1" name="Line 17"/>
              <p:cNvSpPr>
                <a:spLocks noChangeShapeType="1"/>
              </p:cNvSpPr>
              <p:nvPr/>
            </p:nvSpPr>
            <p:spPr bwMode="auto">
              <a:xfrm>
                <a:off x="688" y="3615"/>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Line 18"/>
              <p:cNvSpPr>
                <a:spLocks noChangeShapeType="1"/>
              </p:cNvSpPr>
              <p:nvPr/>
            </p:nvSpPr>
            <p:spPr bwMode="auto">
              <a:xfrm>
                <a:off x="688" y="3517"/>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3" name="Line 19"/>
              <p:cNvSpPr>
                <a:spLocks noChangeShapeType="1"/>
              </p:cNvSpPr>
              <p:nvPr/>
            </p:nvSpPr>
            <p:spPr bwMode="auto">
              <a:xfrm>
                <a:off x="688" y="3117"/>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20"/>
              <p:cNvSpPr>
                <a:spLocks noChangeShapeType="1"/>
              </p:cNvSpPr>
              <p:nvPr/>
            </p:nvSpPr>
            <p:spPr bwMode="auto">
              <a:xfrm>
                <a:off x="688" y="3019"/>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21"/>
              <p:cNvSpPr>
                <a:spLocks noChangeShapeType="1"/>
              </p:cNvSpPr>
              <p:nvPr/>
            </p:nvSpPr>
            <p:spPr bwMode="auto">
              <a:xfrm>
                <a:off x="688" y="2921"/>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Line 22"/>
              <p:cNvSpPr>
                <a:spLocks noChangeShapeType="1"/>
              </p:cNvSpPr>
              <p:nvPr/>
            </p:nvSpPr>
            <p:spPr bwMode="auto">
              <a:xfrm>
                <a:off x="688" y="2823"/>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23"/>
              <p:cNvSpPr>
                <a:spLocks noChangeShapeType="1"/>
              </p:cNvSpPr>
              <p:nvPr/>
            </p:nvSpPr>
            <p:spPr bwMode="auto">
              <a:xfrm>
                <a:off x="688" y="2725"/>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24"/>
              <p:cNvSpPr>
                <a:spLocks noChangeShapeType="1"/>
              </p:cNvSpPr>
              <p:nvPr/>
            </p:nvSpPr>
            <p:spPr bwMode="auto">
              <a:xfrm>
                <a:off x="688" y="2627"/>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Line 25"/>
              <p:cNvSpPr>
                <a:spLocks noChangeShapeType="1"/>
              </p:cNvSpPr>
              <p:nvPr/>
            </p:nvSpPr>
            <p:spPr bwMode="auto">
              <a:xfrm>
                <a:off x="688" y="2529"/>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Line 26"/>
              <p:cNvSpPr>
                <a:spLocks noChangeShapeType="1"/>
              </p:cNvSpPr>
              <p:nvPr/>
            </p:nvSpPr>
            <p:spPr bwMode="auto">
              <a:xfrm>
                <a:off x="688" y="2431"/>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1" name="Line 27"/>
              <p:cNvSpPr>
                <a:spLocks noChangeShapeType="1"/>
              </p:cNvSpPr>
              <p:nvPr/>
            </p:nvSpPr>
            <p:spPr bwMode="auto">
              <a:xfrm>
                <a:off x="688" y="2332"/>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Line 28"/>
              <p:cNvSpPr>
                <a:spLocks noChangeShapeType="1"/>
              </p:cNvSpPr>
              <p:nvPr/>
            </p:nvSpPr>
            <p:spPr bwMode="auto">
              <a:xfrm>
                <a:off x="688" y="2234"/>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3" name="Line 29"/>
              <p:cNvSpPr>
                <a:spLocks noChangeShapeType="1"/>
              </p:cNvSpPr>
              <p:nvPr/>
            </p:nvSpPr>
            <p:spPr bwMode="auto">
              <a:xfrm>
                <a:off x="688" y="2136"/>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Line 30"/>
              <p:cNvSpPr>
                <a:spLocks noChangeShapeType="1"/>
              </p:cNvSpPr>
              <p:nvPr/>
            </p:nvSpPr>
            <p:spPr bwMode="auto">
              <a:xfrm>
                <a:off x="688" y="2038"/>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5" name="Line 31"/>
              <p:cNvSpPr>
                <a:spLocks noChangeShapeType="1"/>
              </p:cNvSpPr>
              <p:nvPr/>
            </p:nvSpPr>
            <p:spPr bwMode="auto">
              <a:xfrm>
                <a:off x="688" y="1940"/>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Line 32"/>
              <p:cNvSpPr>
                <a:spLocks noChangeShapeType="1"/>
              </p:cNvSpPr>
              <p:nvPr/>
            </p:nvSpPr>
            <p:spPr bwMode="auto">
              <a:xfrm>
                <a:off x="688" y="1842"/>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7" name="Line 33"/>
              <p:cNvSpPr>
                <a:spLocks noChangeShapeType="1"/>
              </p:cNvSpPr>
              <p:nvPr/>
            </p:nvSpPr>
            <p:spPr bwMode="auto">
              <a:xfrm>
                <a:off x="688" y="1744"/>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8" name="Line 34"/>
              <p:cNvSpPr>
                <a:spLocks noChangeShapeType="1"/>
              </p:cNvSpPr>
              <p:nvPr/>
            </p:nvSpPr>
            <p:spPr bwMode="auto">
              <a:xfrm>
                <a:off x="688" y="1556"/>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9" name="Line 35"/>
              <p:cNvSpPr>
                <a:spLocks noChangeShapeType="1"/>
              </p:cNvSpPr>
              <p:nvPr/>
            </p:nvSpPr>
            <p:spPr bwMode="auto">
              <a:xfrm>
                <a:off x="688" y="1458"/>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0" name="Line 36"/>
              <p:cNvSpPr>
                <a:spLocks noChangeShapeType="1"/>
              </p:cNvSpPr>
              <p:nvPr/>
            </p:nvSpPr>
            <p:spPr bwMode="auto">
              <a:xfrm>
                <a:off x="688" y="1360"/>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1" name="Line 37"/>
              <p:cNvSpPr>
                <a:spLocks noChangeShapeType="1"/>
              </p:cNvSpPr>
              <p:nvPr/>
            </p:nvSpPr>
            <p:spPr bwMode="auto">
              <a:xfrm>
                <a:off x="688" y="1262"/>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Line 38"/>
              <p:cNvSpPr>
                <a:spLocks noChangeShapeType="1"/>
              </p:cNvSpPr>
              <p:nvPr/>
            </p:nvSpPr>
            <p:spPr bwMode="auto">
              <a:xfrm>
                <a:off x="688" y="1164"/>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3" name="Line 39"/>
              <p:cNvSpPr>
                <a:spLocks noChangeShapeType="1"/>
              </p:cNvSpPr>
              <p:nvPr/>
            </p:nvSpPr>
            <p:spPr bwMode="auto">
              <a:xfrm>
                <a:off x="688" y="1074"/>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Line 40"/>
              <p:cNvSpPr>
                <a:spLocks noChangeShapeType="1"/>
              </p:cNvSpPr>
              <p:nvPr/>
            </p:nvSpPr>
            <p:spPr bwMode="auto">
              <a:xfrm>
                <a:off x="688" y="976"/>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5" name="Line 41"/>
              <p:cNvSpPr>
                <a:spLocks noChangeShapeType="1"/>
              </p:cNvSpPr>
              <p:nvPr/>
            </p:nvSpPr>
            <p:spPr bwMode="auto">
              <a:xfrm>
                <a:off x="688" y="1646"/>
                <a:ext cx="4354" cy="1"/>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86" name="Line 42"/>
            <p:cNvSpPr>
              <a:spLocks noChangeShapeType="1"/>
            </p:cNvSpPr>
            <p:nvPr/>
          </p:nvSpPr>
          <p:spPr bwMode="auto">
            <a:xfrm>
              <a:off x="1778000"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7" name="Line 43"/>
            <p:cNvSpPr>
              <a:spLocks noChangeShapeType="1"/>
            </p:cNvSpPr>
            <p:nvPr/>
          </p:nvSpPr>
          <p:spPr bwMode="auto">
            <a:xfrm>
              <a:off x="1933575"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8" name="Line 44"/>
            <p:cNvSpPr>
              <a:spLocks noChangeShapeType="1"/>
            </p:cNvSpPr>
            <p:nvPr/>
          </p:nvSpPr>
          <p:spPr bwMode="auto">
            <a:xfrm>
              <a:off x="2089150"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9" name="Line 45"/>
            <p:cNvSpPr>
              <a:spLocks noChangeShapeType="1"/>
            </p:cNvSpPr>
            <p:nvPr/>
          </p:nvSpPr>
          <p:spPr bwMode="auto">
            <a:xfrm>
              <a:off x="2244725"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0" name="Line 46"/>
            <p:cNvSpPr>
              <a:spLocks noChangeShapeType="1"/>
            </p:cNvSpPr>
            <p:nvPr/>
          </p:nvSpPr>
          <p:spPr bwMode="auto">
            <a:xfrm>
              <a:off x="2400300"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1" name="Line 47"/>
            <p:cNvSpPr>
              <a:spLocks noChangeShapeType="1"/>
            </p:cNvSpPr>
            <p:nvPr/>
          </p:nvSpPr>
          <p:spPr bwMode="auto">
            <a:xfrm>
              <a:off x="2555875"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2" name="Line 48"/>
            <p:cNvSpPr>
              <a:spLocks noChangeShapeType="1"/>
            </p:cNvSpPr>
            <p:nvPr/>
          </p:nvSpPr>
          <p:spPr bwMode="auto">
            <a:xfrm>
              <a:off x="2711450"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3" name="Line 49"/>
            <p:cNvSpPr>
              <a:spLocks noChangeShapeType="1"/>
            </p:cNvSpPr>
            <p:nvPr/>
          </p:nvSpPr>
          <p:spPr bwMode="auto">
            <a:xfrm>
              <a:off x="2867025"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4" name="Line 50"/>
            <p:cNvSpPr>
              <a:spLocks noChangeShapeType="1"/>
            </p:cNvSpPr>
            <p:nvPr/>
          </p:nvSpPr>
          <p:spPr bwMode="auto">
            <a:xfrm>
              <a:off x="3022600"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5" name="Line 51"/>
            <p:cNvSpPr>
              <a:spLocks noChangeShapeType="1"/>
            </p:cNvSpPr>
            <p:nvPr/>
          </p:nvSpPr>
          <p:spPr bwMode="auto">
            <a:xfrm>
              <a:off x="3178175"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6" name="Line 52"/>
            <p:cNvSpPr>
              <a:spLocks noChangeShapeType="1"/>
            </p:cNvSpPr>
            <p:nvPr/>
          </p:nvSpPr>
          <p:spPr bwMode="auto">
            <a:xfrm>
              <a:off x="3333750"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7" name="Line 53"/>
            <p:cNvSpPr>
              <a:spLocks noChangeShapeType="1"/>
            </p:cNvSpPr>
            <p:nvPr/>
          </p:nvSpPr>
          <p:spPr bwMode="auto">
            <a:xfrm>
              <a:off x="3489325"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8" name="Line 54"/>
            <p:cNvSpPr>
              <a:spLocks noChangeShapeType="1"/>
            </p:cNvSpPr>
            <p:nvPr/>
          </p:nvSpPr>
          <p:spPr bwMode="auto">
            <a:xfrm>
              <a:off x="3644900"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9" name="Line 55"/>
            <p:cNvSpPr>
              <a:spLocks noChangeShapeType="1"/>
            </p:cNvSpPr>
            <p:nvPr/>
          </p:nvSpPr>
          <p:spPr bwMode="auto">
            <a:xfrm>
              <a:off x="3800475"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0" name="Line 56"/>
            <p:cNvSpPr>
              <a:spLocks noChangeShapeType="1"/>
            </p:cNvSpPr>
            <p:nvPr/>
          </p:nvSpPr>
          <p:spPr bwMode="auto">
            <a:xfrm>
              <a:off x="3956050"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1" name="Line 57"/>
            <p:cNvSpPr>
              <a:spLocks noChangeShapeType="1"/>
            </p:cNvSpPr>
            <p:nvPr/>
          </p:nvSpPr>
          <p:spPr bwMode="auto">
            <a:xfrm>
              <a:off x="4111625"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2" name="Line 58"/>
            <p:cNvSpPr>
              <a:spLocks noChangeShapeType="1"/>
            </p:cNvSpPr>
            <p:nvPr/>
          </p:nvSpPr>
          <p:spPr bwMode="auto">
            <a:xfrm>
              <a:off x="4267200" y="1568450"/>
              <a:ext cx="1588"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3" name="Line 59"/>
            <p:cNvSpPr>
              <a:spLocks noChangeShapeType="1"/>
            </p:cNvSpPr>
            <p:nvPr/>
          </p:nvSpPr>
          <p:spPr bwMode="auto">
            <a:xfrm>
              <a:off x="4424363"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4" name="Line 60"/>
            <p:cNvSpPr>
              <a:spLocks noChangeShapeType="1"/>
            </p:cNvSpPr>
            <p:nvPr/>
          </p:nvSpPr>
          <p:spPr bwMode="auto">
            <a:xfrm>
              <a:off x="4579938"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5" name="Line 61"/>
            <p:cNvSpPr>
              <a:spLocks noChangeShapeType="1"/>
            </p:cNvSpPr>
            <p:nvPr/>
          </p:nvSpPr>
          <p:spPr bwMode="auto">
            <a:xfrm>
              <a:off x="4735513"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6" name="Line 62"/>
            <p:cNvSpPr>
              <a:spLocks noChangeShapeType="1"/>
            </p:cNvSpPr>
            <p:nvPr/>
          </p:nvSpPr>
          <p:spPr bwMode="auto">
            <a:xfrm>
              <a:off x="4891088"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7" name="Line 63"/>
            <p:cNvSpPr>
              <a:spLocks noChangeShapeType="1"/>
            </p:cNvSpPr>
            <p:nvPr/>
          </p:nvSpPr>
          <p:spPr bwMode="auto">
            <a:xfrm>
              <a:off x="5046663"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8" name="Line 64"/>
            <p:cNvSpPr>
              <a:spLocks noChangeShapeType="1"/>
            </p:cNvSpPr>
            <p:nvPr/>
          </p:nvSpPr>
          <p:spPr bwMode="auto">
            <a:xfrm>
              <a:off x="5202238"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9" name="Line 65"/>
            <p:cNvSpPr>
              <a:spLocks noChangeShapeType="1"/>
            </p:cNvSpPr>
            <p:nvPr/>
          </p:nvSpPr>
          <p:spPr bwMode="auto">
            <a:xfrm>
              <a:off x="5357813"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0" name="Line 66"/>
            <p:cNvSpPr>
              <a:spLocks noChangeShapeType="1"/>
            </p:cNvSpPr>
            <p:nvPr/>
          </p:nvSpPr>
          <p:spPr bwMode="auto">
            <a:xfrm>
              <a:off x="5513388"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1" name="Line 67"/>
            <p:cNvSpPr>
              <a:spLocks noChangeShapeType="1"/>
            </p:cNvSpPr>
            <p:nvPr/>
          </p:nvSpPr>
          <p:spPr bwMode="auto">
            <a:xfrm>
              <a:off x="5668963"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2" name="Line 68"/>
            <p:cNvSpPr>
              <a:spLocks noChangeShapeType="1"/>
            </p:cNvSpPr>
            <p:nvPr/>
          </p:nvSpPr>
          <p:spPr bwMode="auto">
            <a:xfrm>
              <a:off x="6135688"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3" name="Line 69"/>
            <p:cNvSpPr>
              <a:spLocks noChangeShapeType="1"/>
            </p:cNvSpPr>
            <p:nvPr/>
          </p:nvSpPr>
          <p:spPr bwMode="auto">
            <a:xfrm>
              <a:off x="6291263"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4" name="Line 70"/>
            <p:cNvSpPr>
              <a:spLocks noChangeShapeType="1"/>
            </p:cNvSpPr>
            <p:nvPr/>
          </p:nvSpPr>
          <p:spPr bwMode="auto">
            <a:xfrm>
              <a:off x="6446838"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5" name="Line 71"/>
            <p:cNvSpPr>
              <a:spLocks noChangeShapeType="1"/>
            </p:cNvSpPr>
            <p:nvPr/>
          </p:nvSpPr>
          <p:spPr bwMode="auto">
            <a:xfrm>
              <a:off x="5980113"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6" name="Line 72"/>
            <p:cNvSpPr>
              <a:spLocks noChangeShapeType="1"/>
            </p:cNvSpPr>
            <p:nvPr/>
          </p:nvSpPr>
          <p:spPr bwMode="auto">
            <a:xfrm>
              <a:off x="5824538" y="1568450"/>
              <a:ext cx="1587" cy="4929188"/>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7" name="Rectangle 73"/>
            <p:cNvSpPr>
              <a:spLocks noChangeArrowheads="1"/>
            </p:cNvSpPr>
            <p:nvPr/>
          </p:nvSpPr>
          <p:spPr bwMode="auto">
            <a:xfrm>
              <a:off x="2527300" y="5214938"/>
              <a:ext cx="311150" cy="387350"/>
            </a:xfrm>
            <a:prstGeom prst="rect">
              <a:avLst/>
            </a:prstGeom>
            <a:solidFill>
              <a:srgbClr val="C4361A"/>
            </a:solidFill>
            <a:ln w="0">
              <a:solidFill>
                <a:srgbClr val="C4361A"/>
              </a:solidFill>
              <a:miter lim="800000"/>
              <a:headEnd/>
              <a:tailEnd/>
            </a:ln>
          </p:spPr>
          <p:txBody>
            <a:bodyPr/>
            <a:lstStyle/>
            <a:p>
              <a:endParaRPr lang="en-US"/>
            </a:p>
          </p:txBody>
        </p:sp>
        <p:sp>
          <p:nvSpPr>
            <p:cNvPr id="57418" name="Rectangle 74"/>
            <p:cNvSpPr>
              <a:spLocks noChangeArrowheads="1"/>
            </p:cNvSpPr>
            <p:nvPr/>
          </p:nvSpPr>
          <p:spPr bwMode="auto">
            <a:xfrm>
              <a:off x="3019425" y="5172075"/>
              <a:ext cx="311150" cy="430213"/>
            </a:xfrm>
            <a:prstGeom prst="rect">
              <a:avLst/>
            </a:prstGeom>
            <a:solidFill>
              <a:srgbClr val="C4361A"/>
            </a:solidFill>
            <a:ln w="0">
              <a:solidFill>
                <a:srgbClr val="C4361A"/>
              </a:solidFill>
              <a:miter lim="800000"/>
              <a:headEnd/>
              <a:tailEnd/>
            </a:ln>
          </p:spPr>
          <p:txBody>
            <a:bodyPr/>
            <a:lstStyle/>
            <a:p>
              <a:endParaRPr lang="en-US"/>
            </a:p>
          </p:txBody>
        </p:sp>
        <p:sp>
          <p:nvSpPr>
            <p:cNvPr id="57419" name="Rectangle 75"/>
            <p:cNvSpPr>
              <a:spLocks noChangeArrowheads="1"/>
            </p:cNvSpPr>
            <p:nvPr/>
          </p:nvSpPr>
          <p:spPr bwMode="auto">
            <a:xfrm>
              <a:off x="3490913" y="4667250"/>
              <a:ext cx="311150" cy="935038"/>
            </a:xfrm>
            <a:prstGeom prst="rect">
              <a:avLst/>
            </a:prstGeom>
            <a:solidFill>
              <a:srgbClr val="C4361A"/>
            </a:solidFill>
            <a:ln w="0">
              <a:solidFill>
                <a:srgbClr val="C4361A"/>
              </a:solidFill>
              <a:miter lim="800000"/>
              <a:headEnd/>
              <a:tailEnd/>
            </a:ln>
          </p:spPr>
          <p:txBody>
            <a:bodyPr/>
            <a:lstStyle/>
            <a:p>
              <a:endParaRPr lang="en-US"/>
            </a:p>
          </p:txBody>
        </p:sp>
        <p:sp>
          <p:nvSpPr>
            <p:cNvPr id="57420" name="Rectangle 76"/>
            <p:cNvSpPr>
              <a:spLocks noChangeArrowheads="1"/>
            </p:cNvSpPr>
            <p:nvPr/>
          </p:nvSpPr>
          <p:spPr bwMode="auto">
            <a:xfrm>
              <a:off x="3952875" y="4035425"/>
              <a:ext cx="311150" cy="1557338"/>
            </a:xfrm>
            <a:prstGeom prst="rect">
              <a:avLst/>
            </a:prstGeom>
            <a:solidFill>
              <a:srgbClr val="C4361A"/>
            </a:solidFill>
            <a:ln w="0">
              <a:solidFill>
                <a:srgbClr val="C4361A"/>
              </a:solidFill>
              <a:miter lim="800000"/>
              <a:headEnd/>
              <a:tailEnd/>
            </a:ln>
          </p:spPr>
          <p:txBody>
            <a:bodyPr/>
            <a:lstStyle/>
            <a:p>
              <a:endParaRPr lang="en-US"/>
            </a:p>
          </p:txBody>
        </p:sp>
        <p:sp>
          <p:nvSpPr>
            <p:cNvPr id="57421" name="Rectangle 77"/>
            <p:cNvSpPr>
              <a:spLocks noChangeArrowheads="1"/>
            </p:cNvSpPr>
            <p:nvPr/>
          </p:nvSpPr>
          <p:spPr bwMode="auto">
            <a:xfrm>
              <a:off x="4424363" y="3594100"/>
              <a:ext cx="311150" cy="1998663"/>
            </a:xfrm>
            <a:prstGeom prst="rect">
              <a:avLst/>
            </a:prstGeom>
            <a:solidFill>
              <a:srgbClr val="3A52A3"/>
            </a:solidFill>
            <a:ln w="0">
              <a:solidFill>
                <a:srgbClr val="3A52A3"/>
              </a:solidFill>
              <a:miter lim="800000"/>
              <a:headEnd/>
              <a:tailEnd/>
            </a:ln>
          </p:spPr>
          <p:txBody>
            <a:bodyPr/>
            <a:lstStyle/>
            <a:p>
              <a:endParaRPr lang="en-US"/>
            </a:p>
          </p:txBody>
        </p:sp>
        <p:sp>
          <p:nvSpPr>
            <p:cNvPr id="57422" name="Rectangle 78"/>
            <p:cNvSpPr>
              <a:spLocks noChangeArrowheads="1"/>
            </p:cNvSpPr>
            <p:nvPr/>
          </p:nvSpPr>
          <p:spPr bwMode="auto">
            <a:xfrm>
              <a:off x="4886325" y="3556000"/>
              <a:ext cx="311150" cy="2036763"/>
            </a:xfrm>
            <a:prstGeom prst="rect">
              <a:avLst/>
            </a:prstGeom>
            <a:solidFill>
              <a:srgbClr val="C4361A"/>
            </a:solidFill>
            <a:ln w="0">
              <a:solidFill>
                <a:srgbClr val="C4361A"/>
              </a:solidFill>
              <a:miter lim="800000"/>
              <a:headEnd/>
              <a:tailEnd/>
            </a:ln>
          </p:spPr>
          <p:txBody>
            <a:bodyPr/>
            <a:lstStyle/>
            <a:p>
              <a:endParaRPr lang="en-US"/>
            </a:p>
          </p:txBody>
        </p:sp>
        <p:sp>
          <p:nvSpPr>
            <p:cNvPr id="57423" name="Rectangle 79"/>
            <p:cNvSpPr>
              <a:spLocks noChangeArrowheads="1"/>
            </p:cNvSpPr>
            <p:nvPr/>
          </p:nvSpPr>
          <p:spPr bwMode="auto">
            <a:xfrm>
              <a:off x="5821363" y="2168525"/>
              <a:ext cx="311150" cy="3424238"/>
            </a:xfrm>
            <a:prstGeom prst="rect">
              <a:avLst/>
            </a:prstGeom>
            <a:solidFill>
              <a:srgbClr val="C4361A"/>
            </a:solidFill>
            <a:ln w="0">
              <a:solidFill>
                <a:srgbClr val="C4361A"/>
              </a:solidFill>
              <a:miter lim="800000"/>
              <a:headEnd/>
              <a:tailEnd/>
            </a:ln>
          </p:spPr>
          <p:txBody>
            <a:bodyPr/>
            <a:lstStyle/>
            <a:p>
              <a:endParaRPr lang="en-US"/>
            </a:p>
          </p:txBody>
        </p:sp>
        <p:sp>
          <p:nvSpPr>
            <p:cNvPr id="57424" name="Freeform 80"/>
            <p:cNvSpPr>
              <a:spLocks/>
            </p:cNvSpPr>
            <p:nvPr/>
          </p:nvSpPr>
          <p:spPr bwMode="auto">
            <a:xfrm>
              <a:off x="2387600" y="1866900"/>
              <a:ext cx="3803650" cy="3735388"/>
            </a:xfrm>
            <a:custGeom>
              <a:avLst/>
              <a:gdLst>
                <a:gd name="T0" fmla="*/ 0 w 3872"/>
                <a:gd name="T1" fmla="*/ 0 h 2353"/>
                <a:gd name="T2" fmla="*/ 0 w 3872"/>
                <a:gd name="T3" fmla="*/ 2353 h 2353"/>
                <a:gd name="T4" fmla="*/ 3872 w 3872"/>
                <a:gd name="T5" fmla="*/ 2353 h 2353"/>
              </a:gdLst>
              <a:ahLst/>
              <a:cxnLst>
                <a:cxn ang="0">
                  <a:pos x="T0" y="T1"/>
                </a:cxn>
                <a:cxn ang="0">
                  <a:pos x="T2" y="T3"/>
                </a:cxn>
                <a:cxn ang="0">
                  <a:pos x="T4" y="T5"/>
                </a:cxn>
              </a:cxnLst>
              <a:rect l="0" t="0" r="r" b="b"/>
              <a:pathLst>
                <a:path w="3872" h="2353">
                  <a:moveTo>
                    <a:pt x="0" y="0"/>
                  </a:moveTo>
                  <a:lnTo>
                    <a:pt x="0" y="2353"/>
                  </a:lnTo>
                  <a:lnTo>
                    <a:pt x="3872" y="235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5" name="Line 81"/>
            <p:cNvSpPr>
              <a:spLocks noChangeShapeType="1"/>
            </p:cNvSpPr>
            <p:nvPr/>
          </p:nvSpPr>
          <p:spPr bwMode="auto">
            <a:xfrm>
              <a:off x="2387600" y="5124450"/>
              <a:ext cx="77788"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6" name="Line 82"/>
            <p:cNvSpPr>
              <a:spLocks noChangeShapeType="1"/>
            </p:cNvSpPr>
            <p:nvPr/>
          </p:nvSpPr>
          <p:spPr bwMode="auto">
            <a:xfrm>
              <a:off x="2387600" y="4654550"/>
              <a:ext cx="762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7" name="Line 83"/>
            <p:cNvSpPr>
              <a:spLocks noChangeShapeType="1"/>
            </p:cNvSpPr>
            <p:nvPr/>
          </p:nvSpPr>
          <p:spPr bwMode="auto">
            <a:xfrm>
              <a:off x="2387600" y="4187825"/>
              <a:ext cx="77788"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8" name="Line 84"/>
            <p:cNvSpPr>
              <a:spLocks noChangeShapeType="1"/>
            </p:cNvSpPr>
            <p:nvPr/>
          </p:nvSpPr>
          <p:spPr bwMode="auto">
            <a:xfrm>
              <a:off x="2387600" y="3719513"/>
              <a:ext cx="7778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9" name="Line 85"/>
            <p:cNvSpPr>
              <a:spLocks noChangeShapeType="1"/>
            </p:cNvSpPr>
            <p:nvPr/>
          </p:nvSpPr>
          <p:spPr bwMode="auto">
            <a:xfrm>
              <a:off x="2387600" y="3255963"/>
              <a:ext cx="7778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0" name="Line 86"/>
            <p:cNvSpPr>
              <a:spLocks noChangeShapeType="1"/>
            </p:cNvSpPr>
            <p:nvPr/>
          </p:nvSpPr>
          <p:spPr bwMode="auto">
            <a:xfrm>
              <a:off x="2387600" y="1866900"/>
              <a:ext cx="77788"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1" name="Line 87"/>
            <p:cNvSpPr>
              <a:spLocks noChangeShapeType="1"/>
            </p:cNvSpPr>
            <p:nvPr/>
          </p:nvSpPr>
          <p:spPr bwMode="auto">
            <a:xfrm flipV="1">
              <a:off x="5265738" y="5538788"/>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2" name="Line 88"/>
            <p:cNvSpPr>
              <a:spLocks noChangeShapeType="1"/>
            </p:cNvSpPr>
            <p:nvPr/>
          </p:nvSpPr>
          <p:spPr bwMode="auto">
            <a:xfrm flipV="1">
              <a:off x="3865563" y="5538788"/>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3" name="Line 89"/>
            <p:cNvSpPr>
              <a:spLocks noChangeShapeType="1"/>
            </p:cNvSpPr>
            <p:nvPr/>
          </p:nvSpPr>
          <p:spPr bwMode="auto">
            <a:xfrm flipV="1">
              <a:off x="2944813" y="5538788"/>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4" name="Line 90"/>
            <p:cNvSpPr>
              <a:spLocks noChangeShapeType="1"/>
            </p:cNvSpPr>
            <p:nvPr/>
          </p:nvSpPr>
          <p:spPr bwMode="auto">
            <a:xfrm flipV="1">
              <a:off x="3398838" y="5538788"/>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5" name="Line 91"/>
            <p:cNvSpPr>
              <a:spLocks noChangeShapeType="1"/>
            </p:cNvSpPr>
            <p:nvPr/>
          </p:nvSpPr>
          <p:spPr bwMode="auto">
            <a:xfrm flipV="1">
              <a:off x="4332288" y="5538788"/>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6" name="Line 92"/>
            <p:cNvSpPr>
              <a:spLocks noChangeShapeType="1"/>
            </p:cNvSpPr>
            <p:nvPr/>
          </p:nvSpPr>
          <p:spPr bwMode="auto">
            <a:xfrm flipV="1">
              <a:off x="4799013" y="5538788"/>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7" name="Line 93"/>
            <p:cNvSpPr>
              <a:spLocks noChangeShapeType="1"/>
            </p:cNvSpPr>
            <p:nvPr/>
          </p:nvSpPr>
          <p:spPr bwMode="auto">
            <a:xfrm flipV="1">
              <a:off x="5732463" y="5538788"/>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8" name="Line 94"/>
            <p:cNvSpPr>
              <a:spLocks noChangeShapeType="1"/>
            </p:cNvSpPr>
            <p:nvPr/>
          </p:nvSpPr>
          <p:spPr bwMode="auto">
            <a:xfrm flipV="1">
              <a:off x="6199188" y="5538788"/>
              <a:ext cx="1587" cy="63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9" name="Line 95"/>
            <p:cNvSpPr>
              <a:spLocks noChangeShapeType="1"/>
            </p:cNvSpPr>
            <p:nvPr/>
          </p:nvSpPr>
          <p:spPr bwMode="auto">
            <a:xfrm>
              <a:off x="1985963" y="1801813"/>
              <a:ext cx="1587" cy="1587"/>
            </a:xfrm>
            <a:prstGeom prst="line">
              <a:avLst/>
            </a:prstGeom>
            <a:noFill/>
            <a:ln w="127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0" name="Rectangle 96"/>
            <p:cNvSpPr>
              <a:spLocks noChangeArrowheads="1"/>
            </p:cNvSpPr>
            <p:nvPr/>
          </p:nvSpPr>
          <p:spPr bwMode="auto">
            <a:xfrm>
              <a:off x="2178050" y="2703513"/>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6 </a:t>
              </a:r>
              <a:endParaRPr lang="en-US" altLang="en-US" sz="2400" b="1"/>
            </a:p>
          </p:txBody>
        </p:sp>
        <p:sp>
          <p:nvSpPr>
            <p:cNvPr id="57441" name="Rectangle 97"/>
            <p:cNvSpPr>
              <a:spLocks noChangeArrowheads="1"/>
            </p:cNvSpPr>
            <p:nvPr/>
          </p:nvSpPr>
          <p:spPr bwMode="auto">
            <a:xfrm>
              <a:off x="2178050" y="3171825"/>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5 </a:t>
              </a:r>
              <a:endParaRPr lang="en-US" altLang="en-US" sz="2400" b="1"/>
            </a:p>
          </p:txBody>
        </p:sp>
        <p:sp>
          <p:nvSpPr>
            <p:cNvPr id="57442" name="Rectangle 98"/>
            <p:cNvSpPr>
              <a:spLocks noChangeArrowheads="1"/>
            </p:cNvSpPr>
            <p:nvPr/>
          </p:nvSpPr>
          <p:spPr bwMode="auto">
            <a:xfrm>
              <a:off x="2178050" y="3636963"/>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4 </a:t>
              </a:r>
              <a:endParaRPr lang="en-US" altLang="en-US" sz="2400" b="1"/>
            </a:p>
          </p:txBody>
        </p:sp>
        <p:sp>
          <p:nvSpPr>
            <p:cNvPr id="57443" name="Rectangle 99"/>
            <p:cNvSpPr>
              <a:spLocks noChangeArrowheads="1"/>
            </p:cNvSpPr>
            <p:nvPr/>
          </p:nvSpPr>
          <p:spPr bwMode="auto">
            <a:xfrm>
              <a:off x="2178050" y="4103688"/>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3 </a:t>
              </a:r>
              <a:endParaRPr lang="en-US" altLang="en-US" sz="2400" b="1"/>
            </a:p>
          </p:txBody>
        </p:sp>
        <p:sp>
          <p:nvSpPr>
            <p:cNvPr id="57444" name="Rectangle 100"/>
            <p:cNvSpPr>
              <a:spLocks noChangeArrowheads="1"/>
            </p:cNvSpPr>
            <p:nvPr/>
          </p:nvSpPr>
          <p:spPr bwMode="auto">
            <a:xfrm>
              <a:off x="2178050" y="4570413"/>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2 </a:t>
              </a:r>
              <a:endParaRPr lang="en-US" altLang="en-US" sz="2400" b="1"/>
            </a:p>
          </p:txBody>
        </p:sp>
        <p:sp>
          <p:nvSpPr>
            <p:cNvPr id="57445" name="Rectangle 101"/>
            <p:cNvSpPr>
              <a:spLocks noChangeArrowheads="1"/>
            </p:cNvSpPr>
            <p:nvPr/>
          </p:nvSpPr>
          <p:spPr bwMode="auto">
            <a:xfrm rot="18900000">
              <a:off x="2493963" y="5751513"/>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Italy </a:t>
              </a:r>
              <a:endParaRPr lang="en-US" altLang="en-US" sz="2400" b="1"/>
            </a:p>
          </p:txBody>
        </p:sp>
        <p:sp>
          <p:nvSpPr>
            <p:cNvPr id="57446" name="Rectangle 102"/>
            <p:cNvSpPr>
              <a:spLocks noChangeArrowheads="1"/>
            </p:cNvSpPr>
            <p:nvPr/>
          </p:nvSpPr>
          <p:spPr bwMode="auto">
            <a:xfrm rot="18900000">
              <a:off x="5649913" y="5845175"/>
              <a:ext cx="442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Japan </a:t>
              </a:r>
              <a:endParaRPr lang="en-US" altLang="en-US" sz="2400" b="1"/>
            </a:p>
          </p:txBody>
        </p:sp>
        <p:sp>
          <p:nvSpPr>
            <p:cNvPr id="57447" name="Rectangle 103"/>
            <p:cNvSpPr>
              <a:spLocks noChangeArrowheads="1"/>
            </p:cNvSpPr>
            <p:nvPr/>
          </p:nvSpPr>
          <p:spPr bwMode="auto">
            <a:xfrm rot="18900000">
              <a:off x="4321175" y="5988050"/>
              <a:ext cx="930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United States </a:t>
              </a:r>
              <a:endParaRPr lang="en-US" altLang="en-US" sz="2400" b="1"/>
            </a:p>
          </p:txBody>
        </p:sp>
        <p:sp>
          <p:nvSpPr>
            <p:cNvPr id="57448" name="Rectangle 104"/>
            <p:cNvSpPr>
              <a:spLocks noChangeArrowheads="1"/>
            </p:cNvSpPr>
            <p:nvPr/>
          </p:nvSpPr>
          <p:spPr bwMode="auto">
            <a:xfrm rot="18900000">
              <a:off x="4198938" y="5837238"/>
              <a:ext cx="5064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Canada</a:t>
              </a:r>
              <a:endParaRPr lang="en-US" altLang="en-US" sz="2400" b="1"/>
            </a:p>
          </p:txBody>
        </p:sp>
        <p:sp>
          <p:nvSpPr>
            <p:cNvPr id="57449" name="Rectangle 105"/>
            <p:cNvSpPr>
              <a:spLocks noChangeArrowheads="1"/>
            </p:cNvSpPr>
            <p:nvPr/>
          </p:nvSpPr>
          <p:spPr bwMode="auto">
            <a:xfrm rot="18900000">
              <a:off x="3727450" y="5845175"/>
              <a:ext cx="496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France </a:t>
              </a:r>
              <a:endParaRPr lang="en-US" altLang="en-US" sz="2400" b="1"/>
            </a:p>
          </p:txBody>
        </p:sp>
        <p:sp>
          <p:nvSpPr>
            <p:cNvPr id="57450" name="Rectangle 106"/>
            <p:cNvSpPr>
              <a:spLocks noChangeArrowheads="1"/>
            </p:cNvSpPr>
            <p:nvPr/>
          </p:nvSpPr>
          <p:spPr bwMode="auto">
            <a:xfrm rot="18900000">
              <a:off x="2273300" y="5978525"/>
              <a:ext cx="1117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United Kingdom </a:t>
              </a:r>
              <a:endParaRPr lang="en-US" altLang="en-US" sz="2400" b="1"/>
            </a:p>
          </p:txBody>
        </p:sp>
        <p:sp>
          <p:nvSpPr>
            <p:cNvPr id="57451" name="Rectangle 107"/>
            <p:cNvSpPr>
              <a:spLocks noChangeArrowheads="1"/>
            </p:cNvSpPr>
            <p:nvPr/>
          </p:nvSpPr>
          <p:spPr bwMode="auto">
            <a:xfrm rot="18900000">
              <a:off x="3254375" y="5840413"/>
              <a:ext cx="566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Sweden </a:t>
              </a:r>
              <a:endParaRPr lang="en-US" altLang="en-US" sz="2400" b="1"/>
            </a:p>
          </p:txBody>
        </p:sp>
        <p:sp>
          <p:nvSpPr>
            <p:cNvPr id="57452" name="Rectangle 108"/>
            <p:cNvSpPr>
              <a:spLocks noChangeArrowheads="1"/>
            </p:cNvSpPr>
            <p:nvPr/>
          </p:nvSpPr>
          <p:spPr bwMode="auto">
            <a:xfrm rot="18900000">
              <a:off x="5035550" y="5916613"/>
              <a:ext cx="6429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Germany </a:t>
              </a:r>
              <a:endParaRPr lang="en-US" altLang="en-US" sz="2400" b="1"/>
            </a:p>
          </p:txBody>
        </p:sp>
        <p:sp>
          <p:nvSpPr>
            <p:cNvPr id="57453" name="Rectangle 109"/>
            <p:cNvSpPr>
              <a:spLocks noChangeArrowheads="1"/>
            </p:cNvSpPr>
            <p:nvPr/>
          </p:nvSpPr>
          <p:spPr bwMode="auto">
            <a:xfrm rot="16200000">
              <a:off x="560388" y="3616325"/>
              <a:ext cx="2924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Average Annual Growth Rates (percentage) </a:t>
              </a:r>
              <a:endParaRPr lang="en-US" altLang="en-US" sz="2400" b="1"/>
            </a:p>
          </p:txBody>
        </p:sp>
        <p:sp>
          <p:nvSpPr>
            <p:cNvPr id="57454" name="Rectangle 110"/>
            <p:cNvSpPr>
              <a:spLocks noChangeArrowheads="1"/>
            </p:cNvSpPr>
            <p:nvPr/>
          </p:nvSpPr>
          <p:spPr bwMode="auto">
            <a:xfrm>
              <a:off x="2178050" y="5038725"/>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1 </a:t>
              </a:r>
              <a:endParaRPr lang="en-US" altLang="en-US" sz="2400" b="1"/>
            </a:p>
          </p:txBody>
        </p:sp>
        <p:sp>
          <p:nvSpPr>
            <p:cNvPr id="57455" name="Rectangle 111"/>
            <p:cNvSpPr>
              <a:spLocks noChangeArrowheads="1"/>
            </p:cNvSpPr>
            <p:nvPr/>
          </p:nvSpPr>
          <p:spPr bwMode="auto">
            <a:xfrm>
              <a:off x="2236788" y="5535613"/>
              <a:ext cx="1158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0 </a:t>
              </a:r>
              <a:endParaRPr lang="en-US" altLang="en-US" sz="2400" b="1"/>
            </a:p>
          </p:txBody>
        </p:sp>
        <p:sp>
          <p:nvSpPr>
            <p:cNvPr id="57456" name="Line 112"/>
            <p:cNvSpPr>
              <a:spLocks noChangeShapeType="1"/>
            </p:cNvSpPr>
            <p:nvPr/>
          </p:nvSpPr>
          <p:spPr bwMode="auto">
            <a:xfrm>
              <a:off x="2387600" y="2789238"/>
              <a:ext cx="7778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7" name="Rectangle 113"/>
            <p:cNvSpPr>
              <a:spLocks noChangeArrowheads="1"/>
            </p:cNvSpPr>
            <p:nvPr/>
          </p:nvSpPr>
          <p:spPr bwMode="auto">
            <a:xfrm>
              <a:off x="2178050" y="2251075"/>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7 </a:t>
              </a:r>
              <a:endParaRPr lang="en-US" altLang="en-US" sz="2400" b="1"/>
            </a:p>
          </p:txBody>
        </p:sp>
        <p:sp>
          <p:nvSpPr>
            <p:cNvPr id="57458" name="Line 114"/>
            <p:cNvSpPr>
              <a:spLocks noChangeShapeType="1"/>
            </p:cNvSpPr>
            <p:nvPr/>
          </p:nvSpPr>
          <p:spPr bwMode="auto">
            <a:xfrm>
              <a:off x="2387600" y="2335213"/>
              <a:ext cx="7778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9" name="Rectangle 115"/>
            <p:cNvSpPr>
              <a:spLocks noChangeArrowheads="1"/>
            </p:cNvSpPr>
            <p:nvPr/>
          </p:nvSpPr>
          <p:spPr bwMode="auto">
            <a:xfrm>
              <a:off x="2178050" y="1784350"/>
              <a:ext cx="1158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b="1">
                  <a:solidFill>
                    <a:srgbClr val="000000"/>
                  </a:solidFill>
                </a:rPr>
                <a:t>8 </a:t>
              </a:r>
              <a:endParaRPr lang="en-US" altLang="en-US" sz="2400" b="1"/>
            </a:p>
          </p:txBody>
        </p:sp>
        <p:sp>
          <p:nvSpPr>
            <p:cNvPr id="57460" name="Rectangle 116"/>
            <p:cNvSpPr>
              <a:spLocks noChangeArrowheads="1"/>
            </p:cNvSpPr>
            <p:nvPr/>
          </p:nvSpPr>
          <p:spPr bwMode="auto">
            <a:xfrm>
              <a:off x="5340350" y="3089275"/>
              <a:ext cx="311150" cy="2505075"/>
            </a:xfrm>
            <a:prstGeom prst="rect">
              <a:avLst/>
            </a:prstGeom>
            <a:solidFill>
              <a:srgbClr val="C4361A"/>
            </a:solidFill>
            <a:ln w="0">
              <a:solidFill>
                <a:srgbClr val="C4361A"/>
              </a:solid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Increased Education Spending per Pupil, 1985-1999</a:t>
            </a:r>
            <a:endParaRPr lang="en-US" altLang="en-US"/>
          </a:p>
        </p:txBody>
      </p:sp>
      <p:grpSp>
        <p:nvGrpSpPr>
          <p:cNvPr id="2" name="Group 1" descr="image" title="image"/>
          <p:cNvGrpSpPr/>
          <p:nvPr/>
        </p:nvGrpSpPr>
        <p:grpSpPr>
          <a:xfrm>
            <a:off x="323850" y="1730375"/>
            <a:ext cx="10220325" cy="3587750"/>
            <a:chOff x="323850" y="1730375"/>
            <a:chExt cx="10220325" cy="3587750"/>
          </a:xfrm>
        </p:grpSpPr>
        <p:sp>
          <p:nvSpPr>
            <p:cNvPr id="58370" name="Rectangle 2"/>
            <p:cNvSpPr>
              <a:spLocks noChangeArrowheads="1"/>
            </p:cNvSpPr>
            <p:nvPr/>
          </p:nvSpPr>
          <p:spPr bwMode="auto">
            <a:xfrm>
              <a:off x="323850" y="1733550"/>
              <a:ext cx="8572500" cy="3467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4" name="AutoShape 6"/>
            <p:cNvSpPr>
              <a:spLocks noChangeAspect="1" noChangeArrowheads="1" noTextEdit="1"/>
            </p:cNvSpPr>
            <p:nvPr/>
          </p:nvSpPr>
          <p:spPr bwMode="auto">
            <a:xfrm>
              <a:off x="325438" y="1730375"/>
              <a:ext cx="10218737"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75" name="Freeform 7"/>
            <p:cNvSpPr>
              <a:spLocks/>
            </p:cNvSpPr>
            <p:nvPr/>
          </p:nvSpPr>
          <p:spPr bwMode="auto">
            <a:xfrm>
              <a:off x="325438" y="1730375"/>
              <a:ext cx="10218737" cy="3582988"/>
            </a:xfrm>
            <a:custGeom>
              <a:avLst/>
              <a:gdLst>
                <a:gd name="T0" fmla="*/ 6437 w 6437"/>
                <a:gd name="T1" fmla="*/ 0 h 2257"/>
                <a:gd name="T2" fmla="*/ 0 w 6437"/>
                <a:gd name="T3" fmla="*/ 0 h 2257"/>
                <a:gd name="T4" fmla="*/ 0 w 6437"/>
                <a:gd name="T5" fmla="*/ 2257 h 2257"/>
              </a:gdLst>
              <a:ahLst/>
              <a:cxnLst>
                <a:cxn ang="0">
                  <a:pos x="T0" y="T1"/>
                </a:cxn>
                <a:cxn ang="0">
                  <a:pos x="T2" y="T3"/>
                </a:cxn>
                <a:cxn ang="0">
                  <a:pos x="T4" y="T5"/>
                </a:cxn>
              </a:cxnLst>
              <a:rect l="0" t="0" r="r" b="b"/>
              <a:pathLst>
                <a:path w="6437" h="2257">
                  <a:moveTo>
                    <a:pt x="6437" y="0"/>
                  </a:moveTo>
                  <a:lnTo>
                    <a:pt x="0" y="0"/>
                  </a:lnTo>
                  <a:lnTo>
                    <a:pt x="0" y="22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6" name="Freeform 8"/>
            <p:cNvSpPr>
              <a:spLocks noEditPoints="1"/>
            </p:cNvSpPr>
            <p:nvPr/>
          </p:nvSpPr>
          <p:spPr bwMode="auto">
            <a:xfrm>
              <a:off x="341313" y="1739900"/>
              <a:ext cx="8566150" cy="3467100"/>
            </a:xfrm>
            <a:custGeom>
              <a:avLst/>
              <a:gdLst>
                <a:gd name="T0" fmla="*/ 3333 w 5396"/>
                <a:gd name="T1" fmla="*/ 2184 h 2184"/>
                <a:gd name="T2" fmla="*/ 3218 w 5396"/>
                <a:gd name="T3" fmla="*/ 2184 h 2184"/>
                <a:gd name="T4" fmla="*/ 3103 w 5396"/>
                <a:gd name="T5" fmla="*/ 2184 h 2184"/>
                <a:gd name="T6" fmla="*/ 2988 w 5396"/>
                <a:gd name="T7" fmla="*/ 2184 h 2184"/>
                <a:gd name="T8" fmla="*/ 2873 w 5396"/>
                <a:gd name="T9" fmla="*/ 2184 h 2184"/>
                <a:gd name="T10" fmla="*/ 2758 w 5396"/>
                <a:gd name="T11" fmla="*/ 2184 h 2184"/>
                <a:gd name="T12" fmla="*/ 2643 w 5396"/>
                <a:gd name="T13" fmla="*/ 2184 h 2184"/>
                <a:gd name="T14" fmla="*/ 2528 w 5396"/>
                <a:gd name="T15" fmla="*/ 2184 h 2184"/>
                <a:gd name="T16" fmla="*/ 2413 w 5396"/>
                <a:gd name="T17" fmla="*/ 2184 h 2184"/>
                <a:gd name="T18" fmla="*/ 2298 w 5396"/>
                <a:gd name="T19" fmla="*/ 2184 h 2184"/>
                <a:gd name="T20" fmla="*/ 2184 w 5396"/>
                <a:gd name="T21" fmla="*/ 2184 h 2184"/>
                <a:gd name="T22" fmla="*/ 2069 w 5396"/>
                <a:gd name="T23" fmla="*/ 2184 h 2184"/>
                <a:gd name="T24" fmla="*/ 1954 w 5396"/>
                <a:gd name="T25" fmla="*/ 2184 h 2184"/>
                <a:gd name="T26" fmla="*/ 1839 w 5396"/>
                <a:gd name="T27" fmla="*/ 2184 h 2184"/>
                <a:gd name="T28" fmla="*/ 1724 w 5396"/>
                <a:gd name="T29" fmla="*/ 2184 h 2184"/>
                <a:gd name="T30" fmla="*/ 1609 w 5396"/>
                <a:gd name="T31" fmla="*/ 2184 h 2184"/>
                <a:gd name="T32" fmla="*/ 1494 w 5396"/>
                <a:gd name="T33" fmla="*/ 2184 h 2184"/>
                <a:gd name="T34" fmla="*/ 1379 w 5396"/>
                <a:gd name="T35" fmla="*/ 2184 h 2184"/>
                <a:gd name="T36" fmla="*/ 1264 w 5396"/>
                <a:gd name="T37" fmla="*/ 2184 h 2184"/>
                <a:gd name="T38" fmla="*/ 1149 w 5396"/>
                <a:gd name="T39" fmla="*/ 2184 h 2184"/>
                <a:gd name="T40" fmla="*/ 1034 w 5396"/>
                <a:gd name="T41" fmla="*/ 2184 h 2184"/>
                <a:gd name="T42" fmla="*/ 919 w 5396"/>
                <a:gd name="T43" fmla="*/ 2184 h 2184"/>
                <a:gd name="T44" fmla="*/ 804 w 5396"/>
                <a:gd name="T45" fmla="*/ 2184 h 2184"/>
                <a:gd name="T46" fmla="*/ 689 w 5396"/>
                <a:gd name="T47" fmla="*/ 2184 h 2184"/>
                <a:gd name="T48" fmla="*/ 574 w 5396"/>
                <a:gd name="T49" fmla="*/ 2184 h 2184"/>
                <a:gd name="T50" fmla="*/ 459 w 5396"/>
                <a:gd name="T51" fmla="*/ 2184 h 2184"/>
                <a:gd name="T52" fmla="*/ 344 w 5396"/>
                <a:gd name="T53" fmla="*/ 2184 h 2184"/>
                <a:gd name="T54" fmla="*/ 229 w 5396"/>
                <a:gd name="T55" fmla="*/ 2184 h 2184"/>
                <a:gd name="T56" fmla="*/ 114 w 5396"/>
                <a:gd name="T57" fmla="*/ 2184 h 2184"/>
                <a:gd name="T58" fmla="*/ 5396 w 5396"/>
                <a:gd name="T59" fmla="*/ 115 h 2184"/>
                <a:gd name="T60" fmla="*/ 5396 w 5396"/>
                <a:gd name="T61" fmla="*/ 230 h 2184"/>
                <a:gd name="T62" fmla="*/ 5396 w 5396"/>
                <a:gd name="T63" fmla="*/ 345 h 2184"/>
                <a:gd name="T64" fmla="*/ 5396 w 5396"/>
                <a:gd name="T65" fmla="*/ 460 h 2184"/>
                <a:gd name="T66" fmla="*/ 5396 w 5396"/>
                <a:gd name="T67" fmla="*/ 575 h 2184"/>
                <a:gd name="T68" fmla="*/ 5396 w 5396"/>
                <a:gd name="T69" fmla="*/ 690 h 2184"/>
                <a:gd name="T70" fmla="*/ 5396 w 5396"/>
                <a:gd name="T71" fmla="*/ 805 h 2184"/>
                <a:gd name="T72" fmla="*/ 5396 w 5396"/>
                <a:gd name="T73" fmla="*/ 920 h 2184"/>
                <a:gd name="T74" fmla="*/ 5396 w 5396"/>
                <a:gd name="T75" fmla="*/ 1035 h 2184"/>
                <a:gd name="T76" fmla="*/ 5396 w 5396"/>
                <a:gd name="T77" fmla="*/ 1150 h 2184"/>
                <a:gd name="T78" fmla="*/ 5396 w 5396"/>
                <a:gd name="T79" fmla="*/ 1264 h 2184"/>
                <a:gd name="T80" fmla="*/ 5396 w 5396"/>
                <a:gd name="T81" fmla="*/ 1379 h 2184"/>
                <a:gd name="T82" fmla="*/ 5396 w 5396"/>
                <a:gd name="T83" fmla="*/ 1494 h 2184"/>
                <a:gd name="T84" fmla="*/ 5396 w 5396"/>
                <a:gd name="T85" fmla="*/ 1609 h 2184"/>
                <a:gd name="T86" fmla="*/ 5396 w 5396"/>
                <a:gd name="T87" fmla="*/ 1724 h 2184"/>
                <a:gd name="T88" fmla="*/ 5396 w 5396"/>
                <a:gd name="T89" fmla="*/ 1839 h 2184"/>
                <a:gd name="T90" fmla="*/ 5396 w 5396"/>
                <a:gd name="T91" fmla="*/ 1954 h 2184"/>
                <a:gd name="T92" fmla="*/ 5396 w 5396"/>
                <a:gd name="T93" fmla="*/ 2069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96" h="2184">
                  <a:moveTo>
                    <a:pt x="3333" y="0"/>
                  </a:moveTo>
                  <a:lnTo>
                    <a:pt x="3333" y="2184"/>
                  </a:lnTo>
                  <a:moveTo>
                    <a:pt x="3218" y="0"/>
                  </a:moveTo>
                  <a:lnTo>
                    <a:pt x="3218" y="2184"/>
                  </a:lnTo>
                  <a:moveTo>
                    <a:pt x="3103" y="0"/>
                  </a:moveTo>
                  <a:lnTo>
                    <a:pt x="3103" y="2184"/>
                  </a:lnTo>
                  <a:moveTo>
                    <a:pt x="2988" y="0"/>
                  </a:moveTo>
                  <a:lnTo>
                    <a:pt x="2988" y="2184"/>
                  </a:lnTo>
                  <a:moveTo>
                    <a:pt x="2873" y="0"/>
                  </a:moveTo>
                  <a:lnTo>
                    <a:pt x="2873" y="2184"/>
                  </a:lnTo>
                  <a:moveTo>
                    <a:pt x="2758" y="0"/>
                  </a:moveTo>
                  <a:lnTo>
                    <a:pt x="2758" y="2184"/>
                  </a:lnTo>
                  <a:moveTo>
                    <a:pt x="2643" y="0"/>
                  </a:moveTo>
                  <a:lnTo>
                    <a:pt x="2643" y="2184"/>
                  </a:lnTo>
                  <a:moveTo>
                    <a:pt x="2528" y="0"/>
                  </a:moveTo>
                  <a:lnTo>
                    <a:pt x="2528" y="2184"/>
                  </a:lnTo>
                  <a:moveTo>
                    <a:pt x="2413" y="0"/>
                  </a:moveTo>
                  <a:lnTo>
                    <a:pt x="2413" y="2184"/>
                  </a:lnTo>
                  <a:moveTo>
                    <a:pt x="2298" y="0"/>
                  </a:moveTo>
                  <a:lnTo>
                    <a:pt x="2298" y="2184"/>
                  </a:lnTo>
                  <a:moveTo>
                    <a:pt x="2184" y="0"/>
                  </a:moveTo>
                  <a:lnTo>
                    <a:pt x="2184" y="2184"/>
                  </a:lnTo>
                  <a:moveTo>
                    <a:pt x="2069" y="0"/>
                  </a:moveTo>
                  <a:lnTo>
                    <a:pt x="2069" y="2184"/>
                  </a:lnTo>
                  <a:moveTo>
                    <a:pt x="1954" y="0"/>
                  </a:moveTo>
                  <a:lnTo>
                    <a:pt x="1954" y="2184"/>
                  </a:lnTo>
                  <a:moveTo>
                    <a:pt x="1839" y="0"/>
                  </a:moveTo>
                  <a:lnTo>
                    <a:pt x="1839" y="2184"/>
                  </a:lnTo>
                  <a:moveTo>
                    <a:pt x="1724" y="0"/>
                  </a:moveTo>
                  <a:lnTo>
                    <a:pt x="1724" y="2184"/>
                  </a:lnTo>
                  <a:moveTo>
                    <a:pt x="1609" y="0"/>
                  </a:moveTo>
                  <a:lnTo>
                    <a:pt x="1609" y="2184"/>
                  </a:lnTo>
                  <a:moveTo>
                    <a:pt x="1494" y="0"/>
                  </a:moveTo>
                  <a:lnTo>
                    <a:pt x="1494" y="2184"/>
                  </a:lnTo>
                  <a:moveTo>
                    <a:pt x="1379" y="0"/>
                  </a:moveTo>
                  <a:lnTo>
                    <a:pt x="1379" y="2184"/>
                  </a:lnTo>
                  <a:moveTo>
                    <a:pt x="1264" y="0"/>
                  </a:moveTo>
                  <a:lnTo>
                    <a:pt x="1264" y="2184"/>
                  </a:lnTo>
                  <a:moveTo>
                    <a:pt x="1149" y="0"/>
                  </a:moveTo>
                  <a:lnTo>
                    <a:pt x="1149" y="2184"/>
                  </a:lnTo>
                  <a:moveTo>
                    <a:pt x="1034" y="0"/>
                  </a:moveTo>
                  <a:lnTo>
                    <a:pt x="1034" y="2184"/>
                  </a:lnTo>
                  <a:moveTo>
                    <a:pt x="919" y="0"/>
                  </a:moveTo>
                  <a:lnTo>
                    <a:pt x="919" y="2184"/>
                  </a:lnTo>
                  <a:moveTo>
                    <a:pt x="804" y="0"/>
                  </a:moveTo>
                  <a:lnTo>
                    <a:pt x="804" y="2184"/>
                  </a:lnTo>
                  <a:moveTo>
                    <a:pt x="689" y="0"/>
                  </a:moveTo>
                  <a:lnTo>
                    <a:pt x="689" y="2184"/>
                  </a:lnTo>
                  <a:moveTo>
                    <a:pt x="574" y="0"/>
                  </a:moveTo>
                  <a:lnTo>
                    <a:pt x="574" y="2184"/>
                  </a:lnTo>
                  <a:moveTo>
                    <a:pt x="459" y="0"/>
                  </a:moveTo>
                  <a:lnTo>
                    <a:pt x="459" y="2184"/>
                  </a:lnTo>
                  <a:moveTo>
                    <a:pt x="344" y="0"/>
                  </a:moveTo>
                  <a:lnTo>
                    <a:pt x="344" y="2184"/>
                  </a:lnTo>
                  <a:moveTo>
                    <a:pt x="229" y="0"/>
                  </a:moveTo>
                  <a:lnTo>
                    <a:pt x="229" y="2184"/>
                  </a:lnTo>
                  <a:moveTo>
                    <a:pt x="114" y="0"/>
                  </a:moveTo>
                  <a:lnTo>
                    <a:pt x="114" y="2184"/>
                  </a:lnTo>
                  <a:moveTo>
                    <a:pt x="0" y="115"/>
                  </a:moveTo>
                  <a:lnTo>
                    <a:pt x="5396" y="115"/>
                  </a:lnTo>
                  <a:moveTo>
                    <a:pt x="0" y="230"/>
                  </a:moveTo>
                  <a:lnTo>
                    <a:pt x="5396" y="230"/>
                  </a:lnTo>
                  <a:moveTo>
                    <a:pt x="0" y="345"/>
                  </a:moveTo>
                  <a:lnTo>
                    <a:pt x="5396" y="345"/>
                  </a:lnTo>
                  <a:moveTo>
                    <a:pt x="0" y="460"/>
                  </a:moveTo>
                  <a:lnTo>
                    <a:pt x="5396" y="460"/>
                  </a:lnTo>
                  <a:moveTo>
                    <a:pt x="0" y="575"/>
                  </a:moveTo>
                  <a:lnTo>
                    <a:pt x="5396" y="575"/>
                  </a:lnTo>
                  <a:moveTo>
                    <a:pt x="0" y="690"/>
                  </a:moveTo>
                  <a:lnTo>
                    <a:pt x="5396" y="690"/>
                  </a:lnTo>
                  <a:moveTo>
                    <a:pt x="0" y="805"/>
                  </a:moveTo>
                  <a:lnTo>
                    <a:pt x="5396" y="805"/>
                  </a:lnTo>
                  <a:moveTo>
                    <a:pt x="0" y="920"/>
                  </a:moveTo>
                  <a:lnTo>
                    <a:pt x="5396" y="920"/>
                  </a:lnTo>
                  <a:moveTo>
                    <a:pt x="0" y="1035"/>
                  </a:moveTo>
                  <a:lnTo>
                    <a:pt x="5396" y="1035"/>
                  </a:lnTo>
                  <a:moveTo>
                    <a:pt x="0" y="1150"/>
                  </a:moveTo>
                  <a:lnTo>
                    <a:pt x="5396" y="1150"/>
                  </a:lnTo>
                  <a:moveTo>
                    <a:pt x="0" y="1264"/>
                  </a:moveTo>
                  <a:lnTo>
                    <a:pt x="5396" y="1264"/>
                  </a:lnTo>
                  <a:moveTo>
                    <a:pt x="0" y="1379"/>
                  </a:moveTo>
                  <a:lnTo>
                    <a:pt x="5396" y="1379"/>
                  </a:lnTo>
                  <a:moveTo>
                    <a:pt x="0" y="1494"/>
                  </a:moveTo>
                  <a:lnTo>
                    <a:pt x="5396" y="1494"/>
                  </a:lnTo>
                  <a:moveTo>
                    <a:pt x="0" y="1609"/>
                  </a:moveTo>
                  <a:lnTo>
                    <a:pt x="5396" y="1609"/>
                  </a:lnTo>
                  <a:moveTo>
                    <a:pt x="0" y="1724"/>
                  </a:moveTo>
                  <a:lnTo>
                    <a:pt x="5396" y="1724"/>
                  </a:lnTo>
                  <a:moveTo>
                    <a:pt x="0" y="1839"/>
                  </a:moveTo>
                  <a:lnTo>
                    <a:pt x="5396" y="1839"/>
                  </a:lnTo>
                  <a:moveTo>
                    <a:pt x="0" y="1954"/>
                  </a:moveTo>
                  <a:lnTo>
                    <a:pt x="5396" y="1954"/>
                  </a:lnTo>
                  <a:moveTo>
                    <a:pt x="0" y="2069"/>
                  </a:moveTo>
                  <a:lnTo>
                    <a:pt x="5396" y="2069"/>
                  </a:lnTo>
                </a:path>
              </a:pathLst>
            </a:custGeom>
            <a:noFill/>
            <a:ln w="11113" cap="flat">
              <a:solidFill>
                <a:srgbClr val="ABE1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7" name="Freeform 9"/>
            <p:cNvSpPr>
              <a:spLocks/>
            </p:cNvSpPr>
            <p:nvPr/>
          </p:nvSpPr>
          <p:spPr bwMode="auto">
            <a:xfrm>
              <a:off x="5815013" y="1739900"/>
              <a:ext cx="1587" cy="3467100"/>
            </a:xfrm>
            <a:custGeom>
              <a:avLst/>
              <a:gdLst>
                <a:gd name="T0" fmla="*/ 0 h 2184"/>
                <a:gd name="T1" fmla="*/ 2184 h 2184"/>
                <a:gd name="T2" fmla="*/ 0 h 2184"/>
              </a:gdLst>
              <a:ahLst/>
              <a:cxnLst>
                <a:cxn ang="0">
                  <a:pos x="0" y="T0"/>
                </a:cxn>
                <a:cxn ang="0">
                  <a:pos x="0" y="T1"/>
                </a:cxn>
                <a:cxn ang="0">
                  <a:pos x="0" y="T2"/>
                </a:cxn>
              </a:cxnLst>
              <a:rect l="0" t="0" r="r" b="b"/>
              <a:pathLst>
                <a:path h="2184">
                  <a:moveTo>
                    <a:pt x="0" y="0"/>
                  </a:moveTo>
                  <a:lnTo>
                    <a:pt x="0" y="218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8" name="Line 10"/>
            <p:cNvSpPr>
              <a:spLocks noChangeShapeType="1"/>
            </p:cNvSpPr>
            <p:nvPr/>
          </p:nvSpPr>
          <p:spPr bwMode="auto">
            <a:xfrm>
              <a:off x="5815013" y="1739900"/>
              <a:ext cx="1587" cy="3467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9" name="Freeform 11"/>
            <p:cNvSpPr>
              <a:spLocks noEditPoints="1"/>
            </p:cNvSpPr>
            <p:nvPr/>
          </p:nvSpPr>
          <p:spPr bwMode="auto">
            <a:xfrm>
              <a:off x="341313" y="1739900"/>
              <a:ext cx="8570912" cy="3467100"/>
            </a:xfrm>
            <a:custGeom>
              <a:avLst/>
              <a:gdLst>
                <a:gd name="T0" fmla="*/ 5399 w 5399"/>
                <a:gd name="T1" fmla="*/ 2184 h 2184"/>
                <a:gd name="T2" fmla="*/ 5399 w 5399"/>
                <a:gd name="T3" fmla="*/ 2184 h 2184"/>
                <a:gd name="T4" fmla="*/ 0 w 5399"/>
                <a:gd name="T5" fmla="*/ 2184 h 2184"/>
                <a:gd name="T6" fmla="*/ 5399 w 5399"/>
                <a:gd name="T7" fmla="*/ 2184 h 2184"/>
                <a:gd name="T8" fmla="*/ 5399 w 5399"/>
                <a:gd name="T9" fmla="*/ 0 h 2184"/>
                <a:gd name="T10" fmla="*/ 0 w 5399"/>
                <a:gd name="T11" fmla="*/ 0 h 2184"/>
                <a:gd name="T12" fmla="*/ 0 w 5399"/>
                <a:gd name="T13" fmla="*/ 2184 h 2184"/>
                <a:gd name="T14" fmla="*/ 5284 w 5399"/>
                <a:gd name="T15" fmla="*/ 0 h 2184"/>
                <a:gd name="T16" fmla="*/ 5284 w 5399"/>
                <a:gd name="T17" fmla="*/ 2184 h 2184"/>
                <a:gd name="T18" fmla="*/ 5172 w 5399"/>
                <a:gd name="T19" fmla="*/ 0 h 2184"/>
                <a:gd name="T20" fmla="*/ 5172 w 5399"/>
                <a:gd name="T21" fmla="*/ 2184 h 2184"/>
                <a:gd name="T22" fmla="*/ 5057 w 5399"/>
                <a:gd name="T23" fmla="*/ 0 h 2184"/>
                <a:gd name="T24" fmla="*/ 5057 w 5399"/>
                <a:gd name="T25" fmla="*/ 2184 h 2184"/>
                <a:gd name="T26" fmla="*/ 4942 w 5399"/>
                <a:gd name="T27" fmla="*/ 0 h 2184"/>
                <a:gd name="T28" fmla="*/ 4942 w 5399"/>
                <a:gd name="T29" fmla="*/ 2184 h 2184"/>
                <a:gd name="T30" fmla="*/ 4827 w 5399"/>
                <a:gd name="T31" fmla="*/ 0 h 2184"/>
                <a:gd name="T32" fmla="*/ 4827 w 5399"/>
                <a:gd name="T33" fmla="*/ 2184 h 2184"/>
                <a:gd name="T34" fmla="*/ 4712 w 5399"/>
                <a:gd name="T35" fmla="*/ 0 h 2184"/>
                <a:gd name="T36" fmla="*/ 4712 w 5399"/>
                <a:gd name="T37" fmla="*/ 2184 h 2184"/>
                <a:gd name="T38" fmla="*/ 4597 w 5399"/>
                <a:gd name="T39" fmla="*/ 0 h 2184"/>
                <a:gd name="T40" fmla="*/ 4597 w 5399"/>
                <a:gd name="T41" fmla="*/ 2184 h 2184"/>
                <a:gd name="T42" fmla="*/ 4482 w 5399"/>
                <a:gd name="T43" fmla="*/ 0 h 2184"/>
                <a:gd name="T44" fmla="*/ 4482 w 5399"/>
                <a:gd name="T45" fmla="*/ 2184 h 2184"/>
                <a:gd name="T46" fmla="*/ 4368 w 5399"/>
                <a:gd name="T47" fmla="*/ 0 h 2184"/>
                <a:gd name="T48" fmla="*/ 4368 w 5399"/>
                <a:gd name="T49" fmla="*/ 2184 h 2184"/>
                <a:gd name="T50" fmla="*/ 4253 w 5399"/>
                <a:gd name="T51" fmla="*/ 0 h 2184"/>
                <a:gd name="T52" fmla="*/ 4253 w 5399"/>
                <a:gd name="T53" fmla="*/ 2184 h 2184"/>
                <a:gd name="T54" fmla="*/ 4138 w 5399"/>
                <a:gd name="T55" fmla="*/ 0 h 2184"/>
                <a:gd name="T56" fmla="*/ 4138 w 5399"/>
                <a:gd name="T57" fmla="*/ 2184 h 2184"/>
                <a:gd name="T58" fmla="*/ 4023 w 5399"/>
                <a:gd name="T59" fmla="*/ 0 h 2184"/>
                <a:gd name="T60" fmla="*/ 4023 w 5399"/>
                <a:gd name="T61" fmla="*/ 2184 h 2184"/>
                <a:gd name="T62" fmla="*/ 3908 w 5399"/>
                <a:gd name="T63" fmla="*/ 0 h 2184"/>
                <a:gd name="T64" fmla="*/ 3908 w 5399"/>
                <a:gd name="T65" fmla="*/ 2184 h 2184"/>
                <a:gd name="T66" fmla="*/ 3793 w 5399"/>
                <a:gd name="T67" fmla="*/ 0 h 2184"/>
                <a:gd name="T68" fmla="*/ 3793 w 5399"/>
                <a:gd name="T69" fmla="*/ 2184 h 2184"/>
                <a:gd name="T70" fmla="*/ 3678 w 5399"/>
                <a:gd name="T71" fmla="*/ 0 h 2184"/>
                <a:gd name="T72" fmla="*/ 3678 w 5399"/>
                <a:gd name="T73" fmla="*/ 2184 h 2184"/>
                <a:gd name="T74" fmla="*/ 3563 w 5399"/>
                <a:gd name="T75" fmla="*/ 0 h 2184"/>
                <a:gd name="T76" fmla="*/ 3563 w 5399"/>
                <a:gd name="T77" fmla="*/ 2184 h 2184"/>
                <a:gd name="T78" fmla="*/ 3448 w 5399"/>
                <a:gd name="T79" fmla="*/ 0 h 2184"/>
                <a:gd name="T80" fmla="*/ 3448 w 5399"/>
                <a:gd name="T81" fmla="*/ 218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99" h="2184">
                  <a:moveTo>
                    <a:pt x="5399" y="2184"/>
                  </a:moveTo>
                  <a:lnTo>
                    <a:pt x="5399" y="2184"/>
                  </a:lnTo>
                  <a:moveTo>
                    <a:pt x="0" y="2184"/>
                  </a:moveTo>
                  <a:lnTo>
                    <a:pt x="5399" y="2184"/>
                  </a:lnTo>
                  <a:lnTo>
                    <a:pt x="5399" y="0"/>
                  </a:lnTo>
                  <a:lnTo>
                    <a:pt x="0" y="0"/>
                  </a:lnTo>
                  <a:lnTo>
                    <a:pt x="0" y="2184"/>
                  </a:lnTo>
                  <a:moveTo>
                    <a:pt x="5284" y="0"/>
                  </a:moveTo>
                  <a:lnTo>
                    <a:pt x="5284" y="2184"/>
                  </a:lnTo>
                  <a:moveTo>
                    <a:pt x="5172" y="0"/>
                  </a:moveTo>
                  <a:lnTo>
                    <a:pt x="5172" y="2184"/>
                  </a:lnTo>
                  <a:moveTo>
                    <a:pt x="5057" y="0"/>
                  </a:moveTo>
                  <a:lnTo>
                    <a:pt x="5057" y="2184"/>
                  </a:lnTo>
                  <a:moveTo>
                    <a:pt x="4942" y="0"/>
                  </a:moveTo>
                  <a:lnTo>
                    <a:pt x="4942" y="2184"/>
                  </a:lnTo>
                  <a:moveTo>
                    <a:pt x="4827" y="0"/>
                  </a:moveTo>
                  <a:lnTo>
                    <a:pt x="4827" y="2184"/>
                  </a:lnTo>
                  <a:moveTo>
                    <a:pt x="4712" y="0"/>
                  </a:moveTo>
                  <a:lnTo>
                    <a:pt x="4712" y="2184"/>
                  </a:lnTo>
                  <a:moveTo>
                    <a:pt x="4597" y="0"/>
                  </a:moveTo>
                  <a:lnTo>
                    <a:pt x="4597" y="2184"/>
                  </a:lnTo>
                  <a:moveTo>
                    <a:pt x="4482" y="0"/>
                  </a:moveTo>
                  <a:lnTo>
                    <a:pt x="4482" y="2184"/>
                  </a:lnTo>
                  <a:moveTo>
                    <a:pt x="4368" y="0"/>
                  </a:moveTo>
                  <a:lnTo>
                    <a:pt x="4368" y="2184"/>
                  </a:lnTo>
                  <a:moveTo>
                    <a:pt x="4253" y="0"/>
                  </a:moveTo>
                  <a:lnTo>
                    <a:pt x="4253" y="2184"/>
                  </a:lnTo>
                  <a:moveTo>
                    <a:pt x="4138" y="0"/>
                  </a:moveTo>
                  <a:lnTo>
                    <a:pt x="4138" y="2184"/>
                  </a:lnTo>
                  <a:moveTo>
                    <a:pt x="4023" y="0"/>
                  </a:moveTo>
                  <a:lnTo>
                    <a:pt x="4023" y="2184"/>
                  </a:lnTo>
                  <a:moveTo>
                    <a:pt x="3908" y="0"/>
                  </a:moveTo>
                  <a:lnTo>
                    <a:pt x="3908" y="2184"/>
                  </a:lnTo>
                  <a:moveTo>
                    <a:pt x="3793" y="0"/>
                  </a:moveTo>
                  <a:lnTo>
                    <a:pt x="3793" y="2184"/>
                  </a:lnTo>
                  <a:moveTo>
                    <a:pt x="3678" y="0"/>
                  </a:moveTo>
                  <a:lnTo>
                    <a:pt x="3678" y="2184"/>
                  </a:lnTo>
                  <a:moveTo>
                    <a:pt x="3563" y="0"/>
                  </a:moveTo>
                  <a:lnTo>
                    <a:pt x="3563" y="2184"/>
                  </a:lnTo>
                  <a:moveTo>
                    <a:pt x="3448" y="0"/>
                  </a:moveTo>
                  <a:lnTo>
                    <a:pt x="3448" y="2184"/>
                  </a:lnTo>
                </a:path>
              </a:pathLst>
            </a:custGeom>
            <a:noFill/>
            <a:ln w="11113" cap="flat">
              <a:solidFill>
                <a:srgbClr val="ABE1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0" name="Rectangle 12"/>
            <p:cNvSpPr>
              <a:spLocks noChangeArrowheads="1"/>
            </p:cNvSpPr>
            <p:nvPr/>
          </p:nvSpPr>
          <p:spPr bwMode="auto">
            <a:xfrm>
              <a:off x="762000" y="4560888"/>
              <a:ext cx="3778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-2.00</a:t>
              </a:r>
              <a:endParaRPr lang="en-US" altLang="en-US" sz="2400"/>
            </a:p>
          </p:txBody>
        </p:sp>
        <p:sp>
          <p:nvSpPr>
            <p:cNvPr id="58381" name="Rectangle 13"/>
            <p:cNvSpPr>
              <a:spLocks noChangeArrowheads="1"/>
            </p:cNvSpPr>
            <p:nvPr/>
          </p:nvSpPr>
          <p:spPr bwMode="auto">
            <a:xfrm>
              <a:off x="762000" y="4194175"/>
              <a:ext cx="3778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-1.00</a:t>
              </a:r>
              <a:endParaRPr lang="en-US" altLang="en-US" sz="2400"/>
            </a:p>
          </p:txBody>
        </p:sp>
        <p:sp>
          <p:nvSpPr>
            <p:cNvPr id="58382" name="Rectangle 14"/>
            <p:cNvSpPr>
              <a:spLocks noChangeArrowheads="1"/>
            </p:cNvSpPr>
            <p:nvPr/>
          </p:nvSpPr>
          <p:spPr bwMode="auto">
            <a:xfrm>
              <a:off x="838200" y="3830638"/>
              <a:ext cx="3222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0.00</a:t>
              </a:r>
              <a:endParaRPr lang="en-US" altLang="en-US" sz="2400"/>
            </a:p>
          </p:txBody>
        </p:sp>
        <p:sp>
          <p:nvSpPr>
            <p:cNvPr id="58383" name="Rectangle 15"/>
            <p:cNvSpPr>
              <a:spLocks noChangeArrowheads="1"/>
            </p:cNvSpPr>
            <p:nvPr/>
          </p:nvSpPr>
          <p:spPr bwMode="auto">
            <a:xfrm>
              <a:off x="838200" y="3468688"/>
              <a:ext cx="3222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1.00</a:t>
              </a:r>
              <a:endParaRPr lang="en-US" altLang="en-US" sz="2400"/>
            </a:p>
          </p:txBody>
        </p:sp>
        <p:sp>
          <p:nvSpPr>
            <p:cNvPr id="58384" name="Rectangle 16"/>
            <p:cNvSpPr>
              <a:spLocks noChangeArrowheads="1"/>
            </p:cNvSpPr>
            <p:nvPr/>
          </p:nvSpPr>
          <p:spPr bwMode="auto">
            <a:xfrm>
              <a:off x="838200" y="3101975"/>
              <a:ext cx="3222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2.00</a:t>
              </a:r>
              <a:endParaRPr lang="en-US" altLang="en-US" sz="2400"/>
            </a:p>
          </p:txBody>
        </p:sp>
        <p:sp>
          <p:nvSpPr>
            <p:cNvPr id="58385" name="Rectangle 17"/>
            <p:cNvSpPr>
              <a:spLocks noChangeArrowheads="1"/>
            </p:cNvSpPr>
            <p:nvPr/>
          </p:nvSpPr>
          <p:spPr bwMode="auto">
            <a:xfrm>
              <a:off x="838200" y="2740025"/>
              <a:ext cx="3222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3.00</a:t>
              </a:r>
              <a:endParaRPr lang="en-US" altLang="en-US" sz="2400"/>
            </a:p>
          </p:txBody>
        </p:sp>
        <p:sp>
          <p:nvSpPr>
            <p:cNvPr id="58386" name="Rectangle 18"/>
            <p:cNvSpPr>
              <a:spLocks noChangeArrowheads="1"/>
            </p:cNvSpPr>
            <p:nvPr/>
          </p:nvSpPr>
          <p:spPr bwMode="auto">
            <a:xfrm>
              <a:off x="838200" y="2373313"/>
              <a:ext cx="3222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4.00</a:t>
              </a:r>
              <a:endParaRPr lang="en-US" altLang="en-US" sz="2400"/>
            </a:p>
          </p:txBody>
        </p:sp>
        <p:sp>
          <p:nvSpPr>
            <p:cNvPr id="58387" name="Rectangle 19"/>
            <p:cNvSpPr>
              <a:spLocks noChangeArrowheads="1"/>
            </p:cNvSpPr>
            <p:nvPr/>
          </p:nvSpPr>
          <p:spPr bwMode="auto">
            <a:xfrm>
              <a:off x="838200" y="2009775"/>
              <a:ext cx="3222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5.00</a:t>
              </a:r>
              <a:endParaRPr lang="en-US" altLang="en-US" sz="2400"/>
            </a:p>
          </p:txBody>
        </p:sp>
        <p:sp>
          <p:nvSpPr>
            <p:cNvPr id="58388" name="Freeform 20"/>
            <p:cNvSpPr>
              <a:spLocks noEditPoints="1"/>
            </p:cNvSpPr>
            <p:nvPr/>
          </p:nvSpPr>
          <p:spPr bwMode="auto">
            <a:xfrm>
              <a:off x="1252538" y="2105025"/>
              <a:ext cx="3836987" cy="2554288"/>
            </a:xfrm>
            <a:custGeom>
              <a:avLst/>
              <a:gdLst>
                <a:gd name="T0" fmla="*/ 0 w 2417"/>
                <a:gd name="T1" fmla="*/ 0 h 1609"/>
                <a:gd name="T2" fmla="*/ 80 w 2417"/>
                <a:gd name="T3" fmla="*/ 0 h 1609"/>
                <a:gd name="T4" fmla="*/ 0 w 2417"/>
                <a:gd name="T5" fmla="*/ 230 h 1609"/>
                <a:gd name="T6" fmla="*/ 80 w 2417"/>
                <a:gd name="T7" fmla="*/ 230 h 1609"/>
                <a:gd name="T8" fmla="*/ 0 w 2417"/>
                <a:gd name="T9" fmla="*/ 460 h 1609"/>
                <a:gd name="T10" fmla="*/ 80 w 2417"/>
                <a:gd name="T11" fmla="*/ 460 h 1609"/>
                <a:gd name="T12" fmla="*/ 0 w 2417"/>
                <a:gd name="T13" fmla="*/ 690 h 1609"/>
                <a:gd name="T14" fmla="*/ 80 w 2417"/>
                <a:gd name="T15" fmla="*/ 690 h 1609"/>
                <a:gd name="T16" fmla="*/ 0 w 2417"/>
                <a:gd name="T17" fmla="*/ 920 h 1609"/>
                <a:gd name="T18" fmla="*/ 80 w 2417"/>
                <a:gd name="T19" fmla="*/ 920 h 1609"/>
                <a:gd name="T20" fmla="*/ 0 w 2417"/>
                <a:gd name="T21" fmla="*/ 1146 h 1609"/>
                <a:gd name="T22" fmla="*/ 80 w 2417"/>
                <a:gd name="T23" fmla="*/ 1146 h 1609"/>
                <a:gd name="T24" fmla="*/ 2417 w 2417"/>
                <a:gd name="T25" fmla="*/ 1609 h 1609"/>
                <a:gd name="T26" fmla="*/ 2417 w 2417"/>
                <a:gd name="T27" fmla="*/ 1529 h 1609"/>
                <a:gd name="T28" fmla="*/ 1954 w 2417"/>
                <a:gd name="T29" fmla="*/ 1609 h 1609"/>
                <a:gd name="T30" fmla="*/ 1954 w 2417"/>
                <a:gd name="T31" fmla="*/ 1529 h 1609"/>
                <a:gd name="T32" fmla="*/ 1498 w 2417"/>
                <a:gd name="T33" fmla="*/ 1609 h 1609"/>
                <a:gd name="T34" fmla="*/ 1498 w 2417"/>
                <a:gd name="T35" fmla="*/ 1529 h 1609"/>
                <a:gd name="T36" fmla="*/ 1038 w 2417"/>
                <a:gd name="T37" fmla="*/ 1609 h 1609"/>
                <a:gd name="T38" fmla="*/ 1038 w 2417"/>
                <a:gd name="T39" fmla="*/ 1529 h 1609"/>
                <a:gd name="T40" fmla="*/ 578 w 2417"/>
                <a:gd name="T41" fmla="*/ 1609 h 1609"/>
                <a:gd name="T42" fmla="*/ 578 w 2417"/>
                <a:gd name="T43" fmla="*/ 1529 h 1609"/>
                <a:gd name="T44" fmla="*/ 0 w 2417"/>
                <a:gd name="T45" fmla="*/ 1376 h 1609"/>
                <a:gd name="T46" fmla="*/ 80 w 2417"/>
                <a:gd name="T47" fmla="*/ 137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17" h="1609">
                  <a:moveTo>
                    <a:pt x="0" y="0"/>
                  </a:moveTo>
                  <a:lnTo>
                    <a:pt x="80" y="0"/>
                  </a:lnTo>
                  <a:moveTo>
                    <a:pt x="0" y="230"/>
                  </a:moveTo>
                  <a:lnTo>
                    <a:pt x="80" y="230"/>
                  </a:lnTo>
                  <a:moveTo>
                    <a:pt x="0" y="460"/>
                  </a:moveTo>
                  <a:lnTo>
                    <a:pt x="80" y="460"/>
                  </a:lnTo>
                  <a:moveTo>
                    <a:pt x="0" y="690"/>
                  </a:moveTo>
                  <a:lnTo>
                    <a:pt x="80" y="690"/>
                  </a:lnTo>
                  <a:moveTo>
                    <a:pt x="0" y="920"/>
                  </a:moveTo>
                  <a:lnTo>
                    <a:pt x="80" y="920"/>
                  </a:lnTo>
                  <a:moveTo>
                    <a:pt x="0" y="1146"/>
                  </a:moveTo>
                  <a:lnTo>
                    <a:pt x="80" y="1146"/>
                  </a:lnTo>
                  <a:moveTo>
                    <a:pt x="2417" y="1609"/>
                  </a:moveTo>
                  <a:lnTo>
                    <a:pt x="2417" y="1529"/>
                  </a:lnTo>
                  <a:moveTo>
                    <a:pt x="1954" y="1609"/>
                  </a:moveTo>
                  <a:lnTo>
                    <a:pt x="1954" y="1529"/>
                  </a:lnTo>
                  <a:moveTo>
                    <a:pt x="1498" y="1609"/>
                  </a:moveTo>
                  <a:lnTo>
                    <a:pt x="1498" y="1529"/>
                  </a:lnTo>
                  <a:moveTo>
                    <a:pt x="1038" y="1609"/>
                  </a:moveTo>
                  <a:lnTo>
                    <a:pt x="1038" y="1529"/>
                  </a:lnTo>
                  <a:moveTo>
                    <a:pt x="578" y="1609"/>
                  </a:moveTo>
                  <a:lnTo>
                    <a:pt x="578" y="1529"/>
                  </a:lnTo>
                  <a:moveTo>
                    <a:pt x="0" y="1376"/>
                  </a:moveTo>
                  <a:lnTo>
                    <a:pt x="80" y="1376"/>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9" name="Rectangle 21"/>
            <p:cNvSpPr>
              <a:spLocks noChangeArrowheads="1"/>
            </p:cNvSpPr>
            <p:nvPr/>
          </p:nvSpPr>
          <p:spPr bwMode="auto">
            <a:xfrm>
              <a:off x="646113" y="497681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00000"/>
                  </a:solidFill>
                  <a:latin typeface="Myriad Roman" charset="0"/>
                </a:rPr>
                <a:t>Average Annual Growth Rates (percentage)</a:t>
              </a:r>
              <a:endParaRPr lang="en-US" altLang="en-US" sz="2400">
                <a:latin typeface="Times New Roman" panose="02020603050405020304" pitchFamily="18" charset="0"/>
              </a:endParaRPr>
            </a:p>
          </p:txBody>
        </p:sp>
        <p:sp>
          <p:nvSpPr>
            <p:cNvPr id="58390" name="Freeform 22"/>
            <p:cNvSpPr>
              <a:spLocks/>
            </p:cNvSpPr>
            <p:nvPr/>
          </p:nvSpPr>
          <p:spPr bwMode="auto">
            <a:xfrm>
              <a:off x="1252538" y="2105025"/>
              <a:ext cx="7467600" cy="2554288"/>
            </a:xfrm>
            <a:custGeom>
              <a:avLst/>
              <a:gdLst>
                <a:gd name="T0" fmla="*/ 0 w 4704"/>
                <a:gd name="T1" fmla="*/ 0 h 1609"/>
                <a:gd name="T2" fmla="*/ 0 w 4704"/>
                <a:gd name="T3" fmla="*/ 1609 h 1609"/>
                <a:gd name="T4" fmla="*/ 4704 w 4704"/>
                <a:gd name="T5" fmla="*/ 1609 h 1609"/>
              </a:gdLst>
              <a:ahLst/>
              <a:cxnLst>
                <a:cxn ang="0">
                  <a:pos x="T0" y="T1"/>
                </a:cxn>
                <a:cxn ang="0">
                  <a:pos x="T2" y="T3"/>
                </a:cxn>
                <a:cxn ang="0">
                  <a:pos x="T4" y="T5"/>
                </a:cxn>
              </a:cxnLst>
              <a:rect l="0" t="0" r="r" b="b"/>
              <a:pathLst>
                <a:path w="4704" h="1609">
                  <a:moveTo>
                    <a:pt x="0" y="0"/>
                  </a:moveTo>
                  <a:lnTo>
                    <a:pt x="0" y="1609"/>
                  </a:lnTo>
                  <a:lnTo>
                    <a:pt x="4704" y="1609"/>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1" name="Rectangle 23"/>
            <p:cNvSpPr>
              <a:spLocks noChangeArrowheads="1"/>
            </p:cNvSpPr>
            <p:nvPr/>
          </p:nvSpPr>
          <p:spPr bwMode="auto">
            <a:xfrm>
              <a:off x="4470400" y="4706938"/>
              <a:ext cx="5064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Belgium</a:t>
              </a:r>
              <a:endParaRPr lang="en-US" altLang="en-US" sz="2400"/>
            </a:p>
          </p:txBody>
        </p:sp>
        <p:sp>
          <p:nvSpPr>
            <p:cNvPr id="58392" name="Rectangle 24"/>
            <p:cNvSpPr>
              <a:spLocks noChangeArrowheads="1"/>
            </p:cNvSpPr>
            <p:nvPr/>
          </p:nvSpPr>
          <p:spPr bwMode="auto">
            <a:xfrm>
              <a:off x="4537075" y="3382963"/>
              <a:ext cx="369888" cy="546100"/>
            </a:xfrm>
            <a:prstGeom prst="rect">
              <a:avLst/>
            </a:prstGeom>
            <a:solidFill>
              <a:srgbClr val="EF41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93" name="Rectangle 25"/>
            <p:cNvSpPr>
              <a:spLocks noChangeArrowheads="1"/>
            </p:cNvSpPr>
            <p:nvPr/>
          </p:nvSpPr>
          <p:spPr bwMode="auto">
            <a:xfrm>
              <a:off x="2890838" y="4705350"/>
              <a:ext cx="7540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Netherlands</a:t>
              </a:r>
              <a:endParaRPr lang="en-US" altLang="en-US" sz="2400"/>
            </a:p>
          </p:txBody>
        </p:sp>
        <p:sp>
          <p:nvSpPr>
            <p:cNvPr id="58394" name="Rectangle 26"/>
            <p:cNvSpPr>
              <a:spLocks noChangeArrowheads="1"/>
            </p:cNvSpPr>
            <p:nvPr/>
          </p:nvSpPr>
          <p:spPr bwMode="auto">
            <a:xfrm>
              <a:off x="3078163" y="3559175"/>
              <a:ext cx="369887" cy="369888"/>
            </a:xfrm>
            <a:prstGeom prst="rect">
              <a:avLst/>
            </a:prstGeom>
            <a:noFill/>
            <a:ln w="4763">
              <a:solidFill>
                <a:srgbClr val="EF413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5" name="Rectangle 27"/>
            <p:cNvSpPr>
              <a:spLocks noChangeArrowheads="1"/>
            </p:cNvSpPr>
            <p:nvPr/>
          </p:nvSpPr>
          <p:spPr bwMode="auto">
            <a:xfrm>
              <a:off x="5184775" y="4706938"/>
              <a:ext cx="5730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Germany</a:t>
              </a:r>
              <a:endParaRPr lang="en-US" altLang="en-US" sz="2400"/>
            </a:p>
          </p:txBody>
        </p:sp>
        <p:sp>
          <p:nvSpPr>
            <p:cNvPr id="58396" name="Line 28"/>
            <p:cNvSpPr>
              <a:spLocks noChangeShapeType="1"/>
            </p:cNvSpPr>
            <p:nvPr/>
          </p:nvSpPr>
          <p:spPr bwMode="auto">
            <a:xfrm flipV="1">
              <a:off x="5819775" y="4532313"/>
              <a:ext cx="1588" cy="12700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8397" name="Rectangle 29"/>
            <p:cNvSpPr>
              <a:spLocks noChangeArrowheads="1"/>
            </p:cNvSpPr>
            <p:nvPr/>
          </p:nvSpPr>
          <p:spPr bwMode="auto">
            <a:xfrm>
              <a:off x="5959475" y="4706938"/>
              <a:ext cx="4746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Norway</a:t>
              </a:r>
              <a:endParaRPr lang="en-US" altLang="en-US" sz="2400"/>
            </a:p>
          </p:txBody>
        </p:sp>
        <p:sp>
          <p:nvSpPr>
            <p:cNvPr id="58398" name="Line 30"/>
            <p:cNvSpPr>
              <a:spLocks noChangeShapeType="1"/>
            </p:cNvSpPr>
            <p:nvPr/>
          </p:nvSpPr>
          <p:spPr bwMode="auto">
            <a:xfrm flipV="1">
              <a:off x="6550025" y="4532313"/>
              <a:ext cx="1588" cy="12700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8399" name="Rectangle 31"/>
            <p:cNvSpPr>
              <a:spLocks noChangeArrowheads="1"/>
            </p:cNvSpPr>
            <p:nvPr/>
          </p:nvSpPr>
          <p:spPr bwMode="auto">
            <a:xfrm>
              <a:off x="6783388" y="4706938"/>
              <a:ext cx="2555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Italy</a:t>
              </a:r>
              <a:endParaRPr lang="en-US" altLang="en-US" sz="2400"/>
            </a:p>
          </p:txBody>
        </p:sp>
        <p:sp>
          <p:nvSpPr>
            <p:cNvPr id="58400" name="Line 32"/>
            <p:cNvSpPr>
              <a:spLocks noChangeShapeType="1"/>
            </p:cNvSpPr>
            <p:nvPr/>
          </p:nvSpPr>
          <p:spPr bwMode="auto">
            <a:xfrm flipV="1">
              <a:off x="7280275" y="4532313"/>
              <a:ext cx="1588" cy="12700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8401" name="Rectangle 33"/>
            <p:cNvSpPr>
              <a:spLocks noChangeArrowheads="1"/>
            </p:cNvSpPr>
            <p:nvPr/>
          </p:nvSpPr>
          <p:spPr bwMode="auto">
            <a:xfrm>
              <a:off x="7413625" y="4706938"/>
              <a:ext cx="4905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Canada</a:t>
              </a:r>
              <a:endParaRPr lang="en-US" altLang="en-US" sz="2400"/>
            </a:p>
          </p:txBody>
        </p:sp>
        <p:sp>
          <p:nvSpPr>
            <p:cNvPr id="58402" name="Line 34"/>
            <p:cNvSpPr>
              <a:spLocks noChangeShapeType="1"/>
            </p:cNvSpPr>
            <p:nvPr/>
          </p:nvSpPr>
          <p:spPr bwMode="auto">
            <a:xfrm flipV="1">
              <a:off x="7999413" y="4532313"/>
              <a:ext cx="1587" cy="127000"/>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8403" name="Rectangle 35"/>
            <p:cNvSpPr>
              <a:spLocks noChangeArrowheads="1"/>
            </p:cNvSpPr>
            <p:nvPr/>
          </p:nvSpPr>
          <p:spPr bwMode="auto">
            <a:xfrm>
              <a:off x="8169275" y="4706938"/>
              <a:ext cx="4048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United</a:t>
              </a:r>
              <a:endParaRPr lang="en-US" altLang="en-US" sz="2400"/>
            </a:p>
          </p:txBody>
        </p:sp>
        <p:sp>
          <p:nvSpPr>
            <p:cNvPr id="58404" name="Rectangle 36"/>
            <p:cNvSpPr>
              <a:spLocks noChangeArrowheads="1"/>
            </p:cNvSpPr>
            <p:nvPr/>
          </p:nvSpPr>
          <p:spPr bwMode="auto">
            <a:xfrm>
              <a:off x="8167688" y="4889500"/>
              <a:ext cx="3952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States</a:t>
              </a:r>
              <a:endParaRPr lang="en-US" altLang="en-US" sz="2400"/>
            </a:p>
          </p:txBody>
        </p:sp>
        <p:sp>
          <p:nvSpPr>
            <p:cNvPr id="58405" name="Rectangle 37"/>
            <p:cNvSpPr>
              <a:spLocks noChangeArrowheads="1"/>
            </p:cNvSpPr>
            <p:nvPr/>
          </p:nvSpPr>
          <p:spPr bwMode="auto">
            <a:xfrm>
              <a:off x="5267325" y="3149600"/>
              <a:ext cx="374650" cy="779463"/>
            </a:xfrm>
            <a:prstGeom prst="rect">
              <a:avLst/>
            </a:prstGeom>
            <a:noFill/>
            <a:ln w="4763">
              <a:solidFill>
                <a:srgbClr val="EF413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6" name="Rectangle 38"/>
            <p:cNvSpPr>
              <a:spLocks noChangeArrowheads="1"/>
            </p:cNvSpPr>
            <p:nvPr/>
          </p:nvSpPr>
          <p:spPr bwMode="auto">
            <a:xfrm>
              <a:off x="5992813" y="2900363"/>
              <a:ext cx="369887" cy="1028700"/>
            </a:xfrm>
            <a:prstGeom prst="rect">
              <a:avLst/>
            </a:prstGeom>
            <a:noFill/>
            <a:ln w="4763">
              <a:solidFill>
                <a:srgbClr val="EF413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7" name="Rectangle 39"/>
            <p:cNvSpPr>
              <a:spLocks noChangeArrowheads="1"/>
            </p:cNvSpPr>
            <p:nvPr/>
          </p:nvSpPr>
          <p:spPr bwMode="auto">
            <a:xfrm>
              <a:off x="6721475" y="2789238"/>
              <a:ext cx="371475" cy="1139825"/>
            </a:xfrm>
            <a:prstGeom prst="rect">
              <a:avLst/>
            </a:prstGeom>
            <a:noFill/>
            <a:ln w="4763">
              <a:solidFill>
                <a:srgbClr val="EF413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8" name="Rectangle 40"/>
            <p:cNvSpPr>
              <a:spLocks noChangeArrowheads="1"/>
            </p:cNvSpPr>
            <p:nvPr/>
          </p:nvSpPr>
          <p:spPr bwMode="auto">
            <a:xfrm>
              <a:off x="7451725" y="2763838"/>
              <a:ext cx="369888" cy="1165225"/>
            </a:xfrm>
            <a:prstGeom prst="rect">
              <a:avLst/>
            </a:prstGeom>
            <a:noFill/>
            <a:ln w="4763">
              <a:solidFill>
                <a:srgbClr val="EF413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9" name="Rectangle 41"/>
            <p:cNvSpPr>
              <a:spLocks noChangeArrowheads="1"/>
            </p:cNvSpPr>
            <p:nvPr/>
          </p:nvSpPr>
          <p:spPr bwMode="auto">
            <a:xfrm>
              <a:off x="8181975" y="2368550"/>
              <a:ext cx="369888" cy="1560513"/>
            </a:xfrm>
            <a:prstGeom prst="rect">
              <a:avLst/>
            </a:prstGeom>
            <a:noFill/>
            <a:ln w="4763">
              <a:solidFill>
                <a:srgbClr val="3D71B7"/>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0" name="Rectangle 42"/>
            <p:cNvSpPr>
              <a:spLocks noChangeArrowheads="1"/>
            </p:cNvSpPr>
            <p:nvPr/>
          </p:nvSpPr>
          <p:spPr bwMode="auto">
            <a:xfrm>
              <a:off x="2247900" y="4706938"/>
              <a:ext cx="5445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Australia</a:t>
              </a:r>
              <a:endParaRPr lang="en-US" altLang="en-US" sz="2400"/>
            </a:p>
          </p:txBody>
        </p:sp>
        <p:sp>
          <p:nvSpPr>
            <p:cNvPr id="58411" name="Rectangle 43"/>
            <p:cNvSpPr>
              <a:spLocks noChangeArrowheads="1"/>
            </p:cNvSpPr>
            <p:nvPr/>
          </p:nvSpPr>
          <p:spPr bwMode="auto">
            <a:xfrm>
              <a:off x="2347913" y="3792538"/>
              <a:ext cx="374650" cy="136525"/>
            </a:xfrm>
            <a:prstGeom prst="rect">
              <a:avLst/>
            </a:prstGeom>
            <a:noFill/>
            <a:ln w="4763">
              <a:solidFill>
                <a:srgbClr val="EF413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2" name="Rectangle 44"/>
            <p:cNvSpPr>
              <a:spLocks noChangeArrowheads="1"/>
            </p:cNvSpPr>
            <p:nvPr/>
          </p:nvSpPr>
          <p:spPr bwMode="auto">
            <a:xfrm>
              <a:off x="3719513" y="4706938"/>
              <a:ext cx="5667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Denmark</a:t>
              </a:r>
              <a:endParaRPr lang="en-US" altLang="en-US" sz="2400"/>
            </a:p>
          </p:txBody>
        </p:sp>
        <p:sp>
          <p:nvSpPr>
            <p:cNvPr id="58413" name="Rectangle 45"/>
            <p:cNvSpPr>
              <a:spLocks noChangeArrowheads="1"/>
            </p:cNvSpPr>
            <p:nvPr/>
          </p:nvSpPr>
          <p:spPr bwMode="auto">
            <a:xfrm>
              <a:off x="3808413" y="3443288"/>
              <a:ext cx="369887" cy="485775"/>
            </a:xfrm>
            <a:prstGeom prst="rect">
              <a:avLst/>
            </a:prstGeom>
            <a:noFill/>
            <a:ln w="4763">
              <a:solidFill>
                <a:srgbClr val="EF413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14" name="Rectangle 46"/>
            <p:cNvSpPr>
              <a:spLocks noChangeArrowheads="1"/>
            </p:cNvSpPr>
            <p:nvPr/>
          </p:nvSpPr>
          <p:spPr bwMode="auto">
            <a:xfrm>
              <a:off x="1595438" y="4706938"/>
              <a:ext cx="4048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United</a:t>
              </a:r>
              <a:endParaRPr lang="en-US" altLang="en-US" sz="2400"/>
            </a:p>
          </p:txBody>
        </p:sp>
        <p:sp>
          <p:nvSpPr>
            <p:cNvPr id="58415" name="Rectangle 47"/>
            <p:cNvSpPr>
              <a:spLocks noChangeArrowheads="1"/>
            </p:cNvSpPr>
            <p:nvPr/>
          </p:nvSpPr>
          <p:spPr bwMode="auto">
            <a:xfrm>
              <a:off x="1527175" y="4889500"/>
              <a:ext cx="5524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100">
                  <a:solidFill>
                    <a:srgbClr val="000000"/>
                  </a:solidFill>
                </a:rPr>
                <a:t>Kingdom</a:t>
              </a:r>
              <a:endParaRPr lang="en-US" altLang="en-US" sz="2400"/>
            </a:p>
          </p:txBody>
        </p:sp>
        <p:sp>
          <p:nvSpPr>
            <p:cNvPr id="58416" name="Rectangle 48"/>
            <p:cNvSpPr>
              <a:spLocks noChangeArrowheads="1"/>
            </p:cNvSpPr>
            <p:nvPr/>
          </p:nvSpPr>
          <p:spPr bwMode="auto">
            <a:xfrm>
              <a:off x="1617663" y="3929063"/>
              <a:ext cx="369887" cy="427037"/>
            </a:xfrm>
            <a:prstGeom prst="rect">
              <a:avLst/>
            </a:prstGeom>
            <a:noFill/>
            <a:ln w="4763">
              <a:solidFill>
                <a:srgbClr val="EF413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8417" name="Group 49"/>
            <p:cNvGrpSpPr>
              <a:grpSpLocks/>
            </p:cNvGrpSpPr>
            <p:nvPr/>
          </p:nvGrpSpPr>
          <p:grpSpPr bwMode="auto">
            <a:xfrm>
              <a:off x="1593850" y="3929063"/>
              <a:ext cx="393700" cy="638175"/>
              <a:chOff x="1004" y="2475"/>
              <a:chExt cx="248" cy="402"/>
            </a:xfrm>
          </p:grpSpPr>
          <p:sp>
            <p:nvSpPr>
              <p:cNvPr id="58418" name="Rectangle 50"/>
              <p:cNvSpPr>
                <a:spLocks noChangeArrowheads="1"/>
              </p:cNvSpPr>
              <p:nvPr/>
            </p:nvSpPr>
            <p:spPr bwMode="auto">
              <a:xfrm>
                <a:off x="1019" y="2475"/>
                <a:ext cx="233" cy="269"/>
              </a:xfrm>
              <a:prstGeom prst="rect">
                <a:avLst/>
              </a:prstGeom>
              <a:solidFill>
                <a:srgbClr val="EF41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19" name="Rectangle 51"/>
              <p:cNvSpPr>
                <a:spLocks noChangeArrowheads="1"/>
              </p:cNvSpPr>
              <p:nvPr/>
            </p:nvSpPr>
            <p:spPr bwMode="auto">
              <a:xfrm>
                <a:off x="1004" y="2752"/>
                <a:ext cx="23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-1.13</a:t>
                </a:r>
                <a:endParaRPr lang="en-US" altLang="en-US" sz="2400"/>
              </a:p>
            </p:txBody>
          </p:sp>
        </p:grpSp>
        <p:grpSp>
          <p:nvGrpSpPr>
            <p:cNvPr id="58420" name="Group 52"/>
            <p:cNvGrpSpPr>
              <a:grpSpLocks/>
            </p:cNvGrpSpPr>
            <p:nvPr/>
          </p:nvGrpSpPr>
          <p:grpSpPr bwMode="auto">
            <a:xfrm>
              <a:off x="2347913" y="3587750"/>
              <a:ext cx="374650" cy="341313"/>
              <a:chOff x="1479" y="2260"/>
              <a:chExt cx="236" cy="215"/>
            </a:xfrm>
          </p:grpSpPr>
          <p:sp>
            <p:nvSpPr>
              <p:cNvPr id="58421" name="Rectangle 53"/>
              <p:cNvSpPr>
                <a:spLocks noChangeArrowheads="1"/>
              </p:cNvSpPr>
              <p:nvPr/>
            </p:nvSpPr>
            <p:spPr bwMode="auto">
              <a:xfrm>
                <a:off x="1479" y="2389"/>
                <a:ext cx="236" cy="86"/>
              </a:xfrm>
              <a:prstGeom prst="rect">
                <a:avLst/>
              </a:prstGeom>
              <a:solidFill>
                <a:srgbClr val="EF41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22" name="Rectangle 54"/>
              <p:cNvSpPr>
                <a:spLocks noChangeArrowheads="1"/>
              </p:cNvSpPr>
              <p:nvPr/>
            </p:nvSpPr>
            <p:spPr bwMode="auto">
              <a:xfrm>
                <a:off x="1489" y="2260"/>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0.37</a:t>
                </a:r>
                <a:endParaRPr lang="en-US" altLang="en-US" sz="2400"/>
              </a:p>
            </p:txBody>
          </p:sp>
        </p:grpSp>
        <p:grpSp>
          <p:nvGrpSpPr>
            <p:cNvPr id="58423" name="Group 55"/>
            <p:cNvGrpSpPr>
              <a:grpSpLocks/>
            </p:cNvGrpSpPr>
            <p:nvPr/>
          </p:nvGrpSpPr>
          <p:grpSpPr bwMode="auto">
            <a:xfrm>
              <a:off x="3078163" y="3365500"/>
              <a:ext cx="369887" cy="563563"/>
              <a:chOff x="1939" y="2120"/>
              <a:chExt cx="233" cy="355"/>
            </a:xfrm>
          </p:grpSpPr>
          <p:sp>
            <p:nvSpPr>
              <p:cNvPr id="58424" name="Rectangle 56"/>
              <p:cNvSpPr>
                <a:spLocks noChangeArrowheads="1"/>
              </p:cNvSpPr>
              <p:nvPr/>
            </p:nvSpPr>
            <p:spPr bwMode="auto">
              <a:xfrm>
                <a:off x="1939" y="2242"/>
                <a:ext cx="233" cy="233"/>
              </a:xfrm>
              <a:prstGeom prst="rect">
                <a:avLst/>
              </a:prstGeom>
              <a:solidFill>
                <a:srgbClr val="EF41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25" name="Rectangle 57"/>
              <p:cNvSpPr>
                <a:spLocks noChangeArrowheads="1"/>
              </p:cNvSpPr>
              <p:nvPr/>
            </p:nvSpPr>
            <p:spPr bwMode="auto">
              <a:xfrm>
                <a:off x="1949" y="2120"/>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0.99</a:t>
                </a:r>
                <a:endParaRPr lang="en-US" altLang="en-US" sz="2400"/>
              </a:p>
            </p:txBody>
          </p:sp>
        </p:grpSp>
        <p:grpSp>
          <p:nvGrpSpPr>
            <p:cNvPr id="58426" name="Group 58"/>
            <p:cNvGrpSpPr>
              <a:grpSpLocks/>
            </p:cNvGrpSpPr>
            <p:nvPr/>
          </p:nvGrpSpPr>
          <p:grpSpPr bwMode="auto">
            <a:xfrm>
              <a:off x="3808413" y="3236913"/>
              <a:ext cx="369887" cy="692150"/>
              <a:chOff x="2399" y="2039"/>
              <a:chExt cx="233" cy="436"/>
            </a:xfrm>
          </p:grpSpPr>
          <p:sp>
            <p:nvSpPr>
              <p:cNvPr id="58427" name="Rectangle 59"/>
              <p:cNvSpPr>
                <a:spLocks noChangeArrowheads="1"/>
              </p:cNvSpPr>
              <p:nvPr/>
            </p:nvSpPr>
            <p:spPr bwMode="auto">
              <a:xfrm>
                <a:off x="2399" y="2169"/>
                <a:ext cx="233" cy="306"/>
              </a:xfrm>
              <a:prstGeom prst="rect">
                <a:avLst/>
              </a:prstGeom>
              <a:solidFill>
                <a:srgbClr val="EF41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28" name="Rectangle 60"/>
              <p:cNvSpPr>
                <a:spLocks noChangeArrowheads="1"/>
              </p:cNvSpPr>
              <p:nvPr/>
            </p:nvSpPr>
            <p:spPr bwMode="auto">
              <a:xfrm>
                <a:off x="2409" y="2039"/>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1.33</a:t>
                </a:r>
                <a:endParaRPr lang="en-US" altLang="en-US" sz="2400"/>
              </a:p>
            </p:txBody>
          </p:sp>
        </p:grpSp>
        <p:grpSp>
          <p:nvGrpSpPr>
            <p:cNvPr id="58429" name="Group 61"/>
            <p:cNvGrpSpPr>
              <a:grpSpLocks/>
            </p:cNvGrpSpPr>
            <p:nvPr/>
          </p:nvGrpSpPr>
          <p:grpSpPr bwMode="auto">
            <a:xfrm>
              <a:off x="4537075" y="3178175"/>
              <a:ext cx="369888" cy="750888"/>
              <a:chOff x="2858" y="2002"/>
              <a:chExt cx="233" cy="473"/>
            </a:xfrm>
          </p:grpSpPr>
          <p:sp>
            <p:nvSpPr>
              <p:cNvPr id="58430" name="Rectangle 62"/>
              <p:cNvSpPr>
                <a:spLocks noChangeArrowheads="1"/>
              </p:cNvSpPr>
              <p:nvPr/>
            </p:nvSpPr>
            <p:spPr bwMode="auto">
              <a:xfrm>
                <a:off x="2858" y="2131"/>
                <a:ext cx="233" cy="344"/>
              </a:xfrm>
              <a:prstGeom prst="rect">
                <a:avLst/>
              </a:prstGeom>
              <a:noFill/>
              <a:ln w="4763">
                <a:solidFill>
                  <a:srgbClr val="EF413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31" name="Rectangle 63"/>
              <p:cNvSpPr>
                <a:spLocks noChangeArrowheads="1"/>
              </p:cNvSpPr>
              <p:nvPr/>
            </p:nvSpPr>
            <p:spPr bwMode="auto">
              <a:xfrm>
                <a:off x="2864" y="2002"/>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1.49</a:t>
                </a:r>
                <a:endParaRPr lang="en-US" altLang="en-US" sz="2400"/>
              </a:p>
            </p:txBody>
          </p:sp>
        </p:grpSp>
        <p:grpSp>
          <p:nvGrpSpPr>
            <p:cNvPr id="58432" name="Group 64"/>
            <p:cNvGrpSpPr>
              <a:grpSpLocks/>
            </p:cNvGrpSpPr>
            <p:nvPr/>
          </p:nvGrpSpPr>
          <p:grpSpPr bwMode="auto">
            <a:xfrm>
              <a:off x="5267325" y="2946400"/>
              <a:ext cx="374650" cy="982663"/>
              <a:chOff x="3318" y="1856"/>
              <a:chExt cx="236" cy="619"/>
            </a:xfrm>
          </p:grpSpPr>
          <p:sp>
            <p:nvSpPr>
              <p:cNvPr id="58433" name="Rectangle 65"/>
              <p:cNvSpPr>
                <a:spLocks noChangeArrowheads="1"/>
              </p:cNvSpPr>
              <p:nvPr/>
            </p:nvSpPr>
            <p:spPr bwMode="auto">
              <a:xfrm>
                <a:off x="3318" y="1984"/>
                <a:ext cx="236" cy="491"/>
              </a:xfrm>
              <a:prstGeom prst="rect">
                <a:avLst/>
              </a:prstGeom>
              <a:solidFill>
                <a:srgbClr val="EF41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34" name="Rectangle 66"/>
              <p:cNvSpPr>
                <a:spLocks noChangeArrowheads="1"/>
              </p:cNvSpPr>
              <p:nvPr/>
            </p:nvSpPr>
            <p:spPr bwMode="auto">
              <a:xfrm>
                <a:off x="3324" y="1856"/>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2.13</a:t>
                </a:r>
                <a:endParaRPr lang="en-US" altLang="en-US" sz="2400"/>
              </a:p>
            </p:txBody>
          </p:sp>
        </p:grpSp>
        <p:grpSp>
          <p:nvGrpSpPr>
            <p:cNvPr id="58435" name="Group 67"/>
            <p:cNvGrpSpPr>
              <a:grpSpLocks/>
            </p:cNvGrpSpPr>
            <p:nvPr/>
          </p:nvGrpSpPr>
          <p:grpSpPr bwMode="auto">
            <a:xfrm>
              <a:off x="5992813" y="2698750"/>
              <a:ext cx="369887" cy="1230313"/>
              <a:chOff x="3775" y="1700"/>
              <a:chExt cx="233" cy="775"/>
            </a:xfrm>
          </p:grpSpPr>
          <p:sp>
            <p:nvSpPr>
              <p:cNvPr id="58436" name="Rectangle 68"/>
              <p:cNvSpPr>
                <a:spLocks noChangeArrowheads="1"/>
              </p:cNvSpPr>
              <p:nvPr/>
            </p:nvSpPr>
            <p:spPr bwMode="auto">
              <a:xfrm>
                <a:off x="3775" y="1827"/>
                <a:ext cx="233" cy="648"/>
              </a:xfrm>
              <a:prstGeom prst="rect">
                <a:avLst/>
              </a:prstGeom>
              <a:solidFill>
                <a:srgbClr val="EF41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37" name="Rectangle 69"/>
              <p:cNvSpPr>
                <a:spLocks noChangeArrowheads="1"/>
              </p:cNvSpPr>
              <p:nvPr/>
            </p:nvSpPr>
            <p:spPr bwMode="auto">
              <a:xfrm>
                <a:off x="3784" y="1700"/>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2.80</a:t>
                </a:r>
                <a:endParaRPr lang="en-US" altLang="en-US" sz="2400"/>
              </a:p>
            </p:txBody>
          </p:sp>
        </p:grpSp>
        <p:grpSp>
          <p:nvGrpSpPr>
            <p:cNvPr id="58438" name="Group 70"/>
            <p:cNvGrpSpPr>
              <a:grpSpLocks/>
            </p:cNvGrpSpPr>
            <p:nvPr/>
          </p:nvGrpSpPr>
          <p:grpSpPr bwMode="auto">
            <a:xfrm>
              <a:off x="6721475" y="2590800"/>
              <a:ext cx="371475" cy="1338263"/>
              <a:chOff x="4234" y="1632"/>
              <a:chExt cx="234" cy="843"/>
            </a:xfrm>
          </p:grpSpPr>
          <p:sp>
            <p:nvSpPr>
              <p:cNvPr id="58439" name="Rectangle 71"/>
              <p:cNvSpPr>
                <a:spLocks noChangeArrowheads="1"/>
              </p:cNvSpPr>
              <p:nvPr/>
            </p:nvSpPr>
            <p:spPr bwMode="auto">
              <a:xfrm>
                <a:off x="4234" y="1757"/>
                <a:ext cx="234" cy="718"/>
              </a:xfrm>
              <a:prstGeom prst="rect">
                <a:avLst/>
              </a:prstGeom>
              <a:solidFill>
                <a:srgbClr val="EF41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40" name="Rectangle 72"/>
              <p:cNvSpPr>
                <a:spLocks noChangeArrowheads="1"/>
              </p:cNvSpPr>
              <p:nvPr/>
            </p:nvSpPr>
            <p:spPr bwMode="auto">
              <a:xfrm>
                <a:off x="4244" y="1632"/>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3.10</a:t>
                </a:r>
                <a:endParaRPr lang="en-US" altLang="en-US" sz="2400"/>
              </a:p>
            </p:txBody>
          </p:sp>
        </p:grpSp>
        <p:grpSp>
          <p:nvGrpSpPr>
            <p:cNvPr id="58441" name="Group 73"/>
            <p:cNvGrpSpPr>
              <a:grpSpLocks/>
            </p:cNvGrpSpPr>
            <p:nvPr/>
          </p:nvGrpSpPr>
          <p:grpSpPr bwMode="auto">
            <a:xfrm>
              <a:off x="7451725" y="2563813"/>
              <a:ext cx="369888" cy="1365250"/>
              <a:chOff x="4694" y="1615"/>
              <a:chExt cx="233" cy="860"/>
            </a:xfrm>
          </p:grpSpPr>
          <p:sp>
            <p:nvSpPr>
              <p:cNvPr id="58442" name="Rectangle 74"/>
              <p:cNvSpPr>
                <a:spLocks noChangeArrowheads="1"/>
              </p:cNvSpPr>
              <p:nvPr/>
            </p:nvSpPr>
            <p:spPr bwMode="auto">
              <a:xfrm>
                <a:off x="4694" y="1741"/>
                <a:ext cx="233" cy="734"/>
              </a:xfrm>
              <a:prstGeom prst="rect">
                <a:avLst/>
              </a:prstGeom>
              <a:solidFill>
                <a:srgbClr val="EF41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43" name="Rectangle 75"/>
              <p:cNvSpPr>
                <a:spLocks noChangeArrowheads="1"/>
              </p:cNvSpPr>
              <p:nvPr/>
            </p:nvSpPr>
            <p:spPr bwMode="auto">
              <a:xfrm>
                <a:off x="4708" y="1615"/>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3.16</a:t>
                </a:r>
                <a:endParaRPr lang="en-US" altLang="en-US" sz="2400"/>
              </a:p>
            </p:txBody>
          </p:sp>
        </p:grpSp>
        <p:grpSp>
          <p:nvGrpSpPr>
            <p:cNvPr id="58444" name="Group 76"/>
            <p:cNvGrpSpPr>
              <a:grpSpLocks/>
            </p:cNvGrpSpPr>
            <p:nvPr/>
          </p:nvGrpSpPr>
          <p:grpSpPr bwMode="auto">
            <a:xfrm>
              <a:off x="8181975" y="2162175"/>
              <a:ext cx="369888" cy="1766888"/>
              <a:chOff x="5154" y="1362"/>
              <a:chExt cx="233" cy="1113"/>
            </a:xfrm>
          </p:grpSpPr>
          <p:sp>
            <p:nvSpPr>
              <p:cNvPr id="58445" name="Rectangle 77"/>
              <p:cNvSpPr>
                <a:spLocks noChangeArrowheads="1"/>
              </p:cNvSpPr>
              <p:nvPr/>
            </p:nvSpPr>
            <p:spPr bwMode="auto">
              <a:xfrm>
                <a:off x="5154" y="1492"/>
                <a:ext cx="233" cy="983"/>
              </a:xfrm>
              <a:prstGeom prst="rect">
                <a:avLst/>
              </a:prstGeom>
              <a:solidFill>
                <a:srgbClr val="3D71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46" name="Rectangle 78"/>
              <p:cNvSpPr>
                <a:spLocks noChangeArrowheads="1"/>
              </p:cNvSpPr>
              <p:nvPr/>
            </p:nvSpPr>
            <p:spPr bwMode="auto">
              <a:xfrm>
                <a:off x="5168" y="1362"/>
                <a:ext cx="20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4.26</a:t>
                </a:r>
                <a:endParaRPr lang="en-US" altLang="en-US" sz="2400"/>
              </a:p>
            </p:txBody>
          </p:sp>
        </p:grpSp>
        <p:sp>
          <p:nvSpPr>
            <p:cNvPr id="58447" name="Line 79"/>
            <p:cNvSpPr>
              <a:spLocks noChangeShapeType="1"/>
            </p:cNvSpPr>
            <p:nvPr/>
          </p:nvSpPr>
          <p:spPr bwMode="auto">
            <a:xfrm>
              <a:off x="1252538" y="3924300"/>
              <a:ext cx="7467600"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8448" name="Rectangle 80"/>
            <p:cNvSpPr>
              <a:spLocks noChangeArrowheads="1"/>
            </p:cNvSpPr>
            <p:nvPr/>
          </p:nvSpPr>
          <p:spPr bwMode="auto">
            <a:xfrm rot="16200000">
              <a:off x="-1019968" y="3355181"/>
              <a:ext cx="32194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300">
                  <a:solidFill>
                    <a:srgbClr val="000000"/>
                  </a:solidFill>
                </a:rPr>
                <a:t>Annual Average Growth Rates (percentage)</a:t>
              </a:r>
              <a:endParaRPr lang="en-US" altLang="en-US" sz="240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4991100" y="4295775"/>
            <a:ext cx="0" cy="1628775"/>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Line 3"/>
          <p:cNvSpPr>
            <a:spLocks noChangeShapeType="1"/>
          </p:cNvSpPr>
          <p:nvPr/>
        </p:nvSpPr>
        <p:spPr bwMode="auto">
          <a:xfrm>
            <a:off x="6953250" y="5327650"/>
            <a:ext cx="0" cy="606425"/>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Line 4"/>
          <p:cNvSpPr>
            <a:spLocks noChangeShapeType="1"/>
          </p:cNvSpPr>
          <p:nvPr/>
        </p:nvSpPr>
        <p:spPr bwMode="auto">
          <a:xfrm flipH="1">
            <a:off x="2989263" y="4327525"/>
            <a:ext cx="2024062"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5"/>
          <p:cNvSpPr>
            <a:spLocks noChangeShapeType="1"/>
          </p:cNvSpPr>
          <p:nvPr/>
        </p:nvSpPr>
        <p:spPr bwMode="auto">
          <a:xfrm flipH="1">
            <a:off x="2998788" y="5311775"/>
            <a:ext cx="3910012"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Rectangle 6"/>
          <p:cNvSpPr>
            <a:spLocks noChangeArrowheads="1"/>
          </p:cNvSpPr>
          <p:nvPr/>
        </p:nvSpPr>
        <p:spPr bwMode="auto">
          <a:xfrm>
            <a:off x="2670175" y="531813"/>
            <a:ext cx="417513"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12295" name="Rectangle 7"/>
          <p:cNvSpPr>
            <a:spLocks noChangeArrowheads="1"/>
          </p:cNvSpPr>
          <p:nvPr/>
        </p:nvSpPr>
        <p:spPr bwMode="auto">
          <a:xfrm>
            <a:off x="8228013" y="57721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12296" name="Rectangle 8"/>
          <p:cNvSpPr>
            <a:spLocks noChangeArrowheads="1"/>
          </p:cNvSpPr>
          <p:nvPr/>
        </p:nvSpPr>
        <p:spPr bwMode="auto">
          <a:xfrm>
            <a:off x="2116138" y="1114425"/>
            <a:ext cx="744537"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solidFill>
                  <a:srgbClr val="000000"/>
                </a:solidFill>
              </a:rPr>
              <a:t>$ 9</a:t>
            </a:r>
          </a:p>
          <a:p>
            <a:pPr eaLnBrk="0" hangingPunct="0"/>
            <a:r>
              <a:rPr lang="en-US" altLang="en-US" sz="3200" b="1">
                <a:solidFill>
                  <a:srgbClr val="000000"/>
                </a:solidFill>
              </a:rPr>
              <a:t>   </a:t>
            </a:r>
          </a:p>
          <a:p>
            <a:pPr eaLnBrk="0" hangingPunct="0"/>
            <a:r>
              <a:rPr lang="en-US" altLang="en-US" sz="3200" b="1">
                <a:solidFill>
                  <a:srgbClr val="000000"/>
                </a:solidFill>
              </a:rPr>
              <a:t>   7</a:t>
            </a:r>
          </a:p>
          <a:p>
            <a:pPr eaLnBrk="0" hangingPunct="0"/>
            <a:endParaRPr lang="en-US" altLang="en-US" sz="3200" b="1">
              <a:solidFill>
                <a:srgbClr val="000000"/>
              </a:solidFill>
            </a:endParaRPr>
          </a:p>
          <a:p>
            <a:pPr eaLnBrk="0" hangingPunct="0"/>
            <a:r>
              <a:rPr lang="en-US" altLang="en-US" sz="3200" b="1">
                <a:solidFill>
                  <a:srgbClr val="000000"/>
                </a:solidFill>
              </a:rPr>
              <a:t>   5</a:t>
            </a:r>
          </a:p>
          <a:p>
            <a:pPr eaLnBrk="0" hangingPunct="0"/>
            <a:endParaRPr lang="en-US" altLang="en-US" sz="3200" b="1">
              <a:solidFill>
                <a:srgbClr val="000000"/>
              </a:solidFill>
            </a:endParaRPr>
          </a:p>
          <a:p>
            <a:pPr eaLnBrk="0" hangingPunct="0"/>
            <a:r>
              <a:rPr lang="en-US" altLang="en-US" sz="3200" b="1">
                <a:solidFill>
                  <a:srgbClr val="000000"/>
                </a:solidFill>
              </a:rPr>
              <a:t>   3</a:t>
            </a:r>
          </a:p>
          <a:p>
            <a:pPr eaLnBrk="0" hangingPunct="0"/>
            <a:endParaRPr lang="en-US" altLang="en-US" sz="3200" b="1">
              <a:solidFill>
                <a:srgbClr val="000000"/>
              </a:solidFill>
            </a:endParaRPr>
          </a:p>
          <a:p>
            <a:pPr eaLnBrk="0" hangingPunct="0"/>
            <a:r>
              <a:rPr lang="en-US" altLang="en-US" sz="3200" b="1">
                <a:solidFill>
                  <a:srgbClr val="000000"/>
                </a:solidFill>
              </a:rPr>
              <a:t>   1</a:t>
            </a:r>
          </a:p>
        </p:txBody>
      </p:sp>
      <p:sp>
        <p:nvSpPr>
          <p:cNvPr id="12297" name="Rectangle 9"/>
          <p:cNvSpPr>
            <a:spLocks noChangeArrowheads="1"/>
          </p:cNvSpPr>
          <p:nvPr/>
        </p:nvSpPr>
        <p:spPr bwMode="auto">
          <a:xfrm>
            <a:off x="2713038" y="5918200"/>
            <a:ext cx="54784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t>0       1       2       3       4       5</a:t>
            </a:r>
          </a:p>
        </p:txBody>
      </p:sp>
      <p:grpSp>
        <p:nvGrpSpPr>
          <p:cNvPr id="12298" name="Group 10"/>
          <p:cNvGrpSpPr>
            <a:grpSpLocks/>
          </p:cNvGrpSpPr>
          <p:nvPr/>
        </p:nvGrpSpPr>
        <p:grpSpPr bwMode="auto">
          <a:xfrm>
            <a:off x="2936875" y="1162050"/>
            <a:ext cx="5313363" cy="4802188"/>
            <a:chOff x="1162" y="732"/>
            <a:chExt cx="3347" cy="3025"/>
          </a:xfrm>
        </p:grpSpPr>
        <p:sp>
          <p:nvSpPr>
            <p:cNvPr id="12299" name="Line 11"/>
            <p:cNvSpPr>
              <a:spLocks noChangeShapeType="1"/>
            </p:cNvSpPr>
            <p:nvPr/>
          </p:nvSpPr>
          <p:spPr bwMode="auto">
            <a:xfrm>
              <a:off x="1184" y="732"/>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Line 12"/>
            <p:cNvSpPr>
              <a:spLocks noChangeShapeType="1"/>
            </p:cNvSpPr>
            <p:nvPr/>
          </p:nvSpPr>
          <p:spPr bwMode="auto">
            <a:xfrm>
              <a:off x="1162" y="3752"/>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01" name="Rectangle 13"/>
          <p:cNvSpPr>
            <a:spLocks noChangeArrowheads="1"/>
          </p:cNvSpPr>
          <p:nvPr/>
        </p:nvSpPr>
        <p:spPr bwMode="auto">
          <a:xfrm>
            <a:off x="1741488" y="55563"/>
            <a:ext cx="73771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900" b="1">
                <a:solidFill>
                  <a:srgbClr val="000099"/>
                </a:solidFill>
                <a:latin typeface="Times New Roman" panose="02020603050405020304" pitchFamily="18" charset="0"/>
              </a:rPr>
              <a:t>OPTIMAL AMOUNT OF A PUBLIC GOOD</a:t>
            </a:r>
          </a:p>
        </p:txBody>
      </p:sp>
      <p:sp>
        <p:nvSpPr>
          <p:cNvPr id="12302" name="Rectangle 14"/>
          <p:cNvSpPr>
            <a:spLocks noChangeArrowheads="1"/>
          </p:cNvSpPr>
          <p:nvPr/>
        </p:nvSpPr>
        <p:spPr bwMode="auto">
          <a:xfrm>
            <a:off x="6956425" y="3168650"/>
            <a:ext cx="2098675"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800" b="1" i="1">
                <a:solidFill>
                  <a:srgbClr val="000099"/>
                </a:solidFill>
              </a:rPr>
              <a:t>Adams’ </a:t>
            </a:r>
          </a:p>
          <a:p>
            <a:pPr algn="ctr" eaLnBrk="0" hangingPunct="0"/>
            <a:r>
              <a:rPr lang="en-US" altLang="en-US" sz="2800" b="1" i="1">
                <a:solidFill>
                  <a:srgbClr val="000099"/>
                </a:solidFill>
              </a:rPr>
              <a:t>willingness</a:t>
            </a:r>
          </a:p>
          <a:p>
            <a:pPr algn="ctr" eaLnBrk="0" hangingPunct="0"/>
            <a:r>
              <a:rPr lang="en-US" altLang="en-US" sz="2800" b="1" i="1">
                <a:solidFill>
                  <a:srgbClr val="000099"/>
                </a:solidFill>
              </a:rPr>
              <a:t>to pay</a:t>
            </a:r>
          </a:p>
        </p:txBody>
      </p:sp>
      <p:sp>
        <p:nvSpPr>
          <p:cNvPr id="12303" name="Line 15"/>
          <p:cNvSpPr>
            <a:spLocks noChangeShapeType="1"/>
          </p:cNvSpPr>
          <p:nvPr/>
        </p:nvSpPr>
        <p:spPr bwMode="auto">
          <a:xfrm flipH="1">
            <a:off x="7242175" y="4537075"/>
            <a:ext cx="576263" cy="911225"/>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Line 16"/>
          <p:cNvSpPr>
            <a:spLocks noChangeShapeType="1"/>
          </p:cNvSpPr>
          <p:nvPr/>
        </p:nvSpPr>
        <p:spPr bwMode="auto">
          <a:xfrm>
            <a:off x="3829050" y="3711575"/>
            <a:ext cx="3459163" cy="17827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Rectangle 17"/>
          <p:cNvSpPr>
            <a:spLocks noChangeArrowheads="1"/>
          </p:cNvSpPr>
          <p:nvPr/>
        </p:nvSpPr>
        <p:spPr bwMode="auto">
          <a:xfrm>
            <a:off x="7240588" y="5310188"/>
            <a:ext cx="5730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D</a:t>
            </a:r>
            <a:r>
              <a:rPr lang="en-US" altLang="en-US" sz="2800" b="1" baseline="-25000"/>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01"/>
                                        </p:tgtEl>
                                        <p:attrNameLst>
                                          <p:attrName>style.visibility</p:attrName>
                                        </p:attrNameLst>
                                      </p:cBhvr>
                                      <p:to>
                                        <p:strVal val="visible"/>
                                      </p:to>
                                    </p:set>
                                    <p:animEffect transition="in" filter="wipe(left)">
                                      <p:cBhvr>
                                        <p:cTn id="7" dur="500"/>
                                        <p:tgtEl>
                                          <p:spTgt spid="1230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298"/>
                                        </p:tgtEl>
                                        <p:attrNameLst>
                                          <p:attrName>style.visibility</p:attrName>
                                        </p:attrNameLst>
                                      </p:cBhvr>
                                      <p:to>
                                        <p:strVal val="visible"/>
                                      </p:to>
                                    </p:set>
                                    <p:animEffect transition="in" filter="dissolve">
                                      <p:cBhvr>
                                        <p:cTn id="11" dur="500"/>
                                        <p:tgtEl>
                                          <p:spTgt spid="1229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dissolve">
                                      <p:cBhvr>
                                        <p:cTn id="15" dur="500"/>
                                        <p:tgtEl>
                                          <p:spTgt spid="12294"/>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dissolve">
                                      <p:cBhvr>
                                        <p:cTn id="19" dur="500"/>
                                        <p:tgtEl>
                                          <p:spTgt spid="12295"/>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297"/>
                                        </p:tgtEl>
                                        <p:attrNameLst>
                                          <p:attrName>style.visibility</p:attrName>
                                        </p:attrNameLst>
                                      </p:cBhvr>
                                      <p:to>
                                        <p:strVal val="visible"/>
                                      </p:to>
                                    </p:set>
                                    <p:animEffect transition="in" filter="wipe(left)">
                                      <p:cBhvr>
                                        <p:cTn id="23" dur="500"/>
                                        <p:tgtEl>
                                          <p:spTgt spid="12297"/>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296"/>
                                        </p:tgtEl>
                                        <p:attrNameLst>
                                          <p:attrName>style.visibility</p:attrName>
                                        </p:attrNameLst>
                                      </p:cBhvr>
                                      <p:to>
                                        <p:strVal val="visible"/>
                                      </p:to>
                                    </p:set>
                                    <p:animEffect transition="in" filter="wipe(down)">
                                      <p:cBhvr>
                                        <p:cTn id="27" dur="500"/>
                                        <p:tgtEl>
                                          <p:spTgt spid="12296"/>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304"/>
                                        </p:tgtEl>
                                        <p:attrNameLst>
                                          <p:attrName>style.visibility</p:attrName>
                                        </p:attrNameLst>
                                      </p:cBhvr>
                                      <p:to>
                                        <p:strVal val="visible"/>
                                      </p:to>
                                    </p:set>
                                    <p:animEffect transition="in" filter="wipe(left)">
                                      <p:cBhvr>
                                        <p:cTn id="31" dur="500"/>
                                        <p:tgtEl>
                                          <p:spTgt spid="12304"/>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2305"/>
                                        </p:tgtEl>
                                        <p:attrNameLst>
                                          <p:attrName>style.visibility</p:attrName>
                                        </p:attrNameLst>
                                      </p:cBhvr>
                                      <p:to>
                                        <p:strVal val="visible"/>
                                      </p:to>
                                    </p:set>
                                    <p:animEffect transition="in" filter="dissolve">
                                      <p:cBhvr>
                                        <p:cTn id="35" dur="500"/>
                                        <p:tgtEl>
                                          <p:spTgt spid="12305"/>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90"/>
                                        </p:tgtEl>
                                        <p:attrNameLst>
                                          <p:attrName>style.visibility</p:attrName>
                                        </p:attrNameLst>
                                      </p:cBhvr>
                                      <p:to>
                                        <p:strVal val="visible"/>
                                      </p:to>
                                    </p:set>
                                    <p:animEffect transition="in" filter="wipe(up)">
                                      <p:cBhvr>
                                        <p:cTn id="39" dur="500"/>
                                        <p:tgtEl>
                                          <p:spTgt spid="12290"/>
                                        </p:tgtEl>
                                      </p:cBhvr>
                                    </p:animEffect>
                                  </p:childTnLst>
                                </p:cTn>
                              </p:par>
                            </p:childTnLst>
                          </p:cTn>
                        </p:par>
                        <p:par>
                          <p:cTn id="40" fill="hold" nodeType="afterGroup">
                            <p:stCondLst>
                              <p:cond delay="4500"/>
                            </p:stCondLst>
                            <p:childTnLst>
                              <p:par>
                                <p:cTn id="41" presetID="22" presetClass="entr" presetSubtype="2" fill="hold" nodeType="afterEffect">
                                  <p:stCondLst>
                                    <p:cond delay="0"/>
                                  </p:stCondLst>
                                  <p:childTnLst>
                                    <p:set>
                                      <p:cBhvr>
                                        <p:cTn id="42" dur="1" fill="hold">
                                          <p:stCondLst>
                                            <p:cond delay="0"/>
                                          </p:stCondLst>
                                        </p:cTn>
                                        <p:tgtEl>
                                          <p:spTgt spid="12292"/>
                                        </p:tgtEl>
                                        <p:attrNameLst>
                                          <p:attrName>style.visibility</p:attrName>
                                        </p:attrNameLst>
                                      </p:cBhvr>
                                      <p:to>
                                        <p:strVal val="visible"/>
                                      </p:to>
                                    </p:set>
                                    <p:animEffect transition="in" filter="wipe(right)">
                                      <p:cBhvr>
                                        <p:cTn id="43" dur="500"/>
                                        <p:tgtEl>
                                          <p:spTgt spid="12292"/>
                                        </p:tgtEl>
                                      </p:cBhvr>
                                    </p:animEffect>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291"/>
                                        </p:tgtEl>
                                        <p:attrNameLst>
                                          <p:attrName>style.visibility</p:attrName>
                                        </p:attrNameLst>
                                      </p:cBhvr>
                                      <p:to>
                                        <p:strVal val="visible"/>
                                      </p:to>
                                    </p:set>
                                    <p:animEffect transition="in" filter="wipe(up)">
                                      <p:cBhvr>
                                        <p:cTn id="47" dur="500"/>
                                        <p:tgtEl>
                                          <p:spTgt spid="12291"/>
                                        </p:tgtEl>
                                      </p:cBhvr>
                                    </p:animEffect>
                                  </p:childTnLst>
                                </p:cTn>
                              </p:par>
                            </p:childTnLst>
                          </p:cTn>
                        </p:par>
                        <p:par>
                          <p:cTn id="48" fill="hold" nodeType="afterGroup">
                            <p:stCondLst>
                              <p:cond delay="5500"/>
                            </p:stCondLst>
                            <p:childTnLst>
                              <p:par>
                                <p:cTn id="49" presetID="22" presetClass="entr" presetSubtype="2" fill="hold" nodeType="afterEffect">
                                  <p:stCondLst>
                                    <p:cond delay="0"/>
                                  </p:stCondLst>
                                  <p:childTnLst>
                                    <p:set>
                                      <p:cBhvr>
                                        <p:cTn id="50" dur="1" fill="hold">
                                          <p:stCondLst>
                                            <p:cond delay="0"/>
                                          </p:stCondLst>
                                        </p:cTn>
                                        <p:tgtEl>
                                          <p:spTgt spid="12293"/>
                                        </p:tgtEl>
                                        <p:attrNameLst>
                                          <p:attrName>style.visibility</p:attrName>
                                        </p:attrNameLst>
                                      </p:cBhvr>
                                      <p:to>
                                        <p:strVal val="visible"/>
                                      </p:to>
                                    </p:set>
                                    <p:animEffect transition="in" filter="wipe(right)">
                                      <p:cBhvr>
                                        <p:cTn id="51" dur="500"/>
                                        <p:tgtEl>
                                          <p:spTgt spid="12293"/>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2302"/>
                                        </p:tgtEl>
                                        <p:attrNameLst>
                                          <p:attrName>style.visibility</p:attrName>
                                        </p:attrNameLst>
                                      </p:cBhvr>
                                      <p:to>
                                        <p:strVal val="visible"/>
                                      </p:to>
                                    </p:set>
                                    <p:animEffect transition="in" filter="wipe(up)">
                                      <p:cBhvr>
                                        <p:cTn id="55" dur="500"/>
                                        <p:tgtEl>
                                          <p:spTgt spid="12302"/>
                                        </p:tgtEl>
                                      </p:cBhvr>
                                    </p:animEffect>
                                  </p:childTnLst>
                                </p:cTn>
                              </p:par>
                            </p:childTnLst>
                          </p:cTn>
                        </p:par>
                        <p:par>
                          <p:cTn id="56" fill="hold" nodeType="afterGroup">
                            <p:stCondLst>
                              <p:cond delay="6500"/>
                            </p:stCondLst>
                            <p:childTnLst>
                              <p:par>
                                <p:cTn id="57" presetID="22" presetClass="entr" presetSubtype="1" fill="hold" nodeType="afterEffect">
                                  <p:stCondLst>
                                    <p:cond delay="0"/>
                                  </p:stCondLst>
                                  <p:childTnLst>
                                    <p:set>
                                      <p:cBhvr>
                                        <p:cTn id="58" dur="1" fill="hold">
                                          <p:stCondLst>
                                            <p:cond delay="0"/>
                                          </p:stCondLst>
                                        </p:cTn>
                                        <p:tgtEl>
                                          <p:spTgt spid="12303"/>
                                        </p:tgtEl>
                                        <p:attrNameLst>
                                          <p:attrName>style.visibility</p:attrName>
                                        </p:attrNameLst>
                                      </p:cBhvr>
                                      <p:to>
                                        <p:strVal val="visible"/>
                                      </p:to>
                                    </p:set>
                                    <p:animEffect transition="in" filter="wipe(up)">
                                      <p:cBhvr>
                                        <p:cTn id="59"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295" grpId="0" autoUpdateAnimBg="0"/>
      <p:bldP spid="12296" grpId="0" autoUpdateAnimBg="0"/>
      <p:bldP spid="12297" grpId="0" autoUpdateAnimBg="0"/>
      <p:bldP spid="12301" grpId="0" autoUpdateAnimBg="0"/>
      <p:bldP spid="12302" grpId="0" autoUpdateAnimBg="0"/>
      <p:bldP spid="1230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4991100" y="3811588"/>
            <a:ext cx="0" cy="211296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Line 3"/>
          <p:cNvSpPr>
            <a:spLocks noChangeShapeType="1"/>
          </p:cNvSpPr>
          <p:nvPr/>
        </p:nvSpPr>
        <p:spPr bwMode="auto">
          <a:xfrm>
            <a:off x="6978650" y="4805363"/>
            <a:ext cx="0" cy="112871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Line 4"/>
          <p:cNvSpPr>
            <a:spLocks noChangeShapeType="1"/>
          </p:cNvSpPr>
          <p:nvPr/>
        </p:nvSpPr>
        <p:spPr bwMode="auto">
          <a:xfrm flipH="1">
            <a:off x="2989263" y="3806825"/>
            <a:ext cx="2024062"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Line 5"/>
          <p:cNvSpPr>
            <a:spLocks noChangeShapeType="1"/>
          </p:cNvSpPr>
          <p:nvPr/>
        </p:nvSpPr>
        <p:spPr bwMode="auto">
          <a:xfrm flipH="1">
            <a:off x="2998788" y="4778375"/>
            <a:ext cx="3949700"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Rectangle 6"/>
          <p:cNvSpPr>
            <a:spLocks noChangeArrowheads="1"/>
          </p:cNvSpPr>
          <p:nvPr/>
        </p:nvSpPr>
        <p:spPr bwMode="auto">
          <a:xfrm>
            <a:off x="2670175" y="531813"/>
            <a:ext cx="417513"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13319" name="Rectangle 7"/>
          <p:cNvSpPr>
            <a:spLocks noChangeArrowheads="1"/>
          </p:cNvSpPr>
          <p:nvPr/>
        </p:nvSpPr>
        <p:spPr bwMode="auto">
          <a:xfrm>
            <a:off x="8228013" y="57721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13320" name="Rectangle 8"/>
          <p:cNvSpPr>
            <a:spLocks noChangeArrowheads="1"/>
          </p:cNvSpPr>
          <p:nvPr/>
        </p:nvSpPr>
        <p:spPr bwMode="auto">
          <a:xfrm>
            <a:off x="2116138" y="1114425"/>
            <a:ext cx="744537"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solidFill>
                  <a:srgbClr val="000000"/>
                </a:solidFill>
              </a:rPr>
              <a:t>$ 9</a:t>
            </a:r>
          </a:p>
          <a:p>
            <a:pPr eaLnBrk="0" hangingPunct="0"/>
            <a:r>
              <a:rPr lang="en-US" altLang="en-US" sz="3200" b="1">
                <a:solidFill>
                  <a:srgbClr val="000000"/>
                </a:solidFill>
              </a:rPr>
              <a:t>   </a:t>
            </a:r>
          </a:p>
          <a:p>
            <a:pPr eaLnBrk="0" hangingPunct="0"/>
            <a:r>
              <a:rPr lang="en-US" altLang="en-US" sz="3200" b="1">
                <a:solidFill>
                  <a:srgbClr val="000000"/>
                </a:solidFill>
              </a:rPr>
              <a:t>   7</a:t>
            </a:r>
          </a:p>
          <a:p>
            <a:pPr eaLnBrk="0" hangingPunct="0"/>
            <a:endParaRPr lang="en-US" altLang="en-US" sz="3200" b="1">
              <a:solidFill>
                <a:srgbClr val="000000"/>
              </a:solidFill>
            </a:endParaRPr>
          </a:p>
          <a:p>
            <a:pPr eaLnBrk="0" hangingPunct="0"/>
            <a:r>
              <a:rPr lang="en-US" altLang="en-US" sz="3200" b="1">
                <a:solidFill>
                  <a:srgbClr val="000000"/>
                </a:solidFill>
              </a:rPr>
              <a:t>   5</a:t>
            </a:r>
          </a:p>
          <a:p>
            <a:pPr eaLnBrk="0" hangingPunct="0"/>
            <a:endParaRPr lang="en-US" altLang="en-US" sz="3200" b="1">
              <a:solidFill>
                <a:srgbClr val="000000"/>
              </a:solidFill>
            </a:endParaRPr>
          </a:p>
          <a:p>
            <a:pPr eaLnBrk="0" hangingPunct="0"/>
            <a:r>
              <a:rPr lang="en-US" altLang="en-US" sz="3200" b="1">
                <a:solidFill>
                  <a:srgbClr val="000000"/>
                </a:solidFill>
              </a:rPr>
              <a:t>   3</a:t>
            </a:r>
          </a:p>
          <a:p>
            <a:pPr eaLnBrk="0" hangingPunct="0"/>
            <a:endParaRPr lang="en-US" altLang="en-US" sz="3200" b="1">
              <a:solidFill>
                <a:srgbClr val="000000"/>
              </a:solidFill>
            </a:endParaRPr>
          </a:p>
          <a:p>
            <a:pPr eaLnBrk="0" hangingPunct="0"/>
            <a:r>
              <a:rPr lang="en-US" altLang="en-US" sz="3200" b="1">
                <a:solidFill>
                  <a:srgbClr val="000000"/>
                </a:solidFill>
              </a:rPr>
              <a:t>   1</a:t>
            </a:r>
          </a:p>
        </p:txBody>
      </p:sp>
      <p:sp>
        <p:nvSpPr>
          <p:cNvPr id="13321" name="Rectangle 9"/>
          <p:cNvSpPr>
            <a:spLocks noChangeArrowheads="1"/>
          </p:cNvSpPr>
          <p:nvPr/>
        </p:nvSpPr>
        <p:spPr bwMode="auto">
          <a:xfrm>
            <a:off x="2713038" y="5918200"/>
            <a:ext cx="54784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t>0       1       2       3       4       5</a:t>
            </a:r>
          </a:p>
        </p:txBody>
      </p:sp>
      <p:grpSp>
        <p:nvGrpSpPr>
          <p:cNvPr id="13322" name="Group 10"/>
          <p:cNvGrpSpPr>
            <a:grpSpLocks/>
          </p:cNvGrpSpPr>
          <p:nvPr/>
        </p:nvGrpSpPr>
        <p:grpSpPr bwMode="auto">
          <a:xfrm>
            <a:off x="2936875" y="1162050"/>
            <a:ext cx="5313363" cy="4802188"/>
            <a:chOff x="1162" y="732"/>
            <a:chExt cx="3347" cy="3025"/>
          </a:xfrm>
        </p:grpSpPr>
        <p:sp>
          <p:nvSpPr>
            <p:cNvPr id="13323" name="Line 11"/>
            <p:cNvSpPr>
              <a:spLocks noChangeShapeType="1"/>
            </p:cNvSpPr>
            <p:nvPr/>
          </p:nvSpPr>
          <p:spPr bwMode="auto">
            <a:xfrm>
              <a:off x="1184" y="732"/>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Line 12"/>
            <p:cNvSpPr>
              <a:spLocks noChangeShapeType="1"/>
            </p:cNvSpPr>
            <p:nvPr/>
          </p:nvSpPr>
          <p:spPr bwMode="auto">
            <a:xfrm>
              <a:off x="1162" y="3752"/>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25" name="Rectangle 13"/>
          <p:cNvSpPr>
            <a:spLocks noChangeArrowheads="1"/>
          </p:cNvSpPr>
          <p:nvPr/>
        </p:nvSpPr>
        <p:spPr bwMode="auto">
          <a:xfrm>
            <a:off x="1741488" y="55563"/>
            <a:ext cx="73771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900" b="1">
                <a:solidFill>
                  <a:srgbClr val="000099"/>
                </a:solidFill>
                <a:latin typeface="Times New Roman" panose="02020603050405020304" pitchFamily="18" charset="0"/>
              </a:rPr>
              <a:t>OPTIMAL AMOUNT OF A PUBLIC GOOD</a:t>
            </a:r>
          </a:p>
        </p:txBody>
      </p:sp>
      <p:sp>
        <p:nvSpPr>
          <p:cNvPr id="13326" name="Rectangle 14"/>
          <p:cNvSpPr>
            <a:spLocks noChangeArrowheads="1"/>
          </p:cNvSpPr>
          <p:nvPr/>
        </p:nvSpPr>
        <p:spPr bwMode="auto">
          <a:xfrm>
            <a:off x="6773863" y="2058988"/>
            <a:ext cx="2098675"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800" b="1" i="1">
                <a:solidFill>
                  <a:srgbClr val="000099"/>
                </a:solidFill>
              </a:rPr>
              <a:t>Benson’s</a:t>
            </a:r>
          </a:p>
          <a:p>
            <a:pPr algn="ctr" eaLnBrk="0" hangingPunct="0"/>
            <a:r>
              <a:rPr lang="en-US" altLang="en-US" sz="2800" b="1" i="1">
                <a:solidFill>
                  <a:srgbClr val="000099"/>
                </a:solidFill>
              </a:rPr>
              <a:t>willingness</a:t>
            </a:r>
          </a:p>
          <a:p>
            <a:pPr algn="ctr" eaLnBrk="0" hangingPunct="0"/>
            <a:r>
              <a:rPr lang="en-US" altLang="en-US" sz="2800" b="1" i="1">
                <a:solidFill>
                  <a:srgbClr val="000099"/>
                </a:solidFill>
              </a:rPr>
              <a:t>to pay</a:t>
            </a:r>
          </a:p>
        </p:txBody>
      </p:sp>
      <p:sp>
        <p:nvSpPr>
          <p:cNvPr id="13327" name="Line 15"/>
          <p:cNvSpPr>
            <a:spLocks noChangeShapeType="1"/>
          </p:cNvSpPr>
          <p:nvPr/>
        </p:nvSpPr>
        <p:spPr bwMode="auto">
          <a:xfrm flipH="1">
            <a:off x="6918325" y="3448050"/>
            <a:ext cx="815975" cy="1193800"/>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Line 16"/>
          <p:cNvSpPr>
            <a:spLocks noChangeShapeType="1"/>
          </p:cNvSpPr>
          <p:nvPr/>
        </p:nvSpPr>
        <p:spPr bwMode="auto">
          <a:xfrm>
            <a:off x="3819525" y="3221038"/>
            <a:ext cx="3457575" cy="16986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9" name="Line 17"/>
          <p:cNvSpPr>
            <a:spLocks noChangeShapeType="1"/>
          </p:cNvSpPr>
          <p:nvPr/>
        </p:nvSpPr>
        <p:spPr bwMode="auto">
          <a:xfrm>
            <a:off x="3829050" y="3711575"/>
            <a:ext cx="3459163" cy="1782763"/>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Rectangle 18"/>
          <p:cNvSpPr>
            <a:spLocks noChangeArrowheads="1"/>
          </p:cNvSpPr>
          <p:nvPr/>
        </p:nvSpPr>
        <p:spPr bwMode="auto">
          <a:xfrm>
            <a:off x="7202488" y="4814888"/>
            <a:ext cx="5730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D</a:t>
            </a:r>
            <a:r>
              <a:rPr lang="en-US" altLang="en-US" sz="2800" b="1" baseline="-25000"/>
              <a:t>2</a:t>
            </a:r>
          </a:p>
        </p:txBody>
      </p:sp>
      <p:sp>
        <p:nvSpPr>
          <p:cNvPr id="13331" name="Rectangle 19"/>
          <p:cNvSpPr>
            <a:spLocks noChangeArrowheads="1"/>
          </p:cNvSpPr>
          <p:nvPr/>
        </p:nvSpPr>
        <p:spPr bwMode="auto">
          <a:xfrm>
            <a:off x="7240588" y="5310188"/>
            <a:ext cx="5730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8A0000"/>
                </a:solidFill>
              </a:rPr>
              <a:t>D</a:t>
            </a:r>
            <a:r>
              <a:rPr lang="en-US" altLang="en-US" sz="2800" b="1" baseline="-25000">
                <a:solidFill>
                  <a:srgbClr val="8A0000"/>
                </a:solidFill>
              </a:rPr>
              <a:t>1</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328"/>
                                        </p:tgtEl>
                                        <p:attrNameLst>
                                          <p:attrName>style.visibility</p:attrName>
                                        </p:attrNameLst>
                                      </p:cBhvr>
                                      <p:to>
                                        <p:strVal val="visible"/>
                                      </p:to>
                                    </p:set>
                                    <p:animEffect transition="in" filter="wipe(left)">
                                      <p:cBhvr>
                                        <p:cTn id="7" dur="500"/>
                                        <p:tgtEl>
                                          <p:spTgt spid="1332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30"/>
                                        </p:tgtEl>
                                        <p:attrNameLst>
                                          <p:attrName>style.visibility</p:attrName>
                                        </p:attrNameLst>
                                      </p:cBhvr>
                                      <p:to>
                                        <p:strVal val="visible"/>
                                      </p:to>
                                    </p:set>
                                    <p:animEffect transition="in" filter="dissolve">
                                      <p:cBhvr>
                                        <p:cTn id="11" dur="500"/>
                                        <p:tgtEl>
                                          <p:spTgt spid="13330"/>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wipe(up)">
                                      <p:cBhvr>
                                        <p:cTn id="15" dur="500"/>
                                        <p:tgtEl>
                                          <p:spTgt spid="13314"/>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wipe(right)">
                                      <p:cBhvr>
                                        <p:cTn id="19" dur="500"/>
                                        <p:tgtEl>
                                          <p:spTgt spid="13316"/>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13315"/>
                                        </p:tgtEl>
                                        <p:attrNameLst>
                                          <p:attrName>style.visibility</p:attrName>
                                        </p:attrNameLst>
                                      </p:cBhvr>
                                      <p:to>
                                        <p:strVal val="visible"/>
                                      </p:to>
                                    </p:set>
                                    <p:animEffect transition="in" filter="wipe(up)">
                                      <p:cBhvr>
                                        <p:cTn id="23" dur="500"/>
                                        <p:tgtEl>
                                          <p:spTgt spid="13315"/>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wipe(right)">
                                      <p:cBhvr>
                                        <p:cTn id="27" dur="500"/>
                                        <p:tgtEl>
                                          <p:spTgt spid="13317"/>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326"/>
                                        </p:tgtEl>
                                        <p:attrNameLst>
                                          <p:attrName>style.visibility</p:attrName>
                                        </p:attrNameLst>
                                      </p:cBhvr>
                                      <p:to>
                                        <p:strVal val="visible"/>
                                      </p:to>
                                    </p:set>
                                    <p:animEffect transition="in" filter="wipe(up)">
                                      <p:cBhvr>
                                        <p:cTn id="31" dur="500"/>
                                        <p:tgtEl>
                                          <p:spTgt spid="13326"/>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13327"/>
                                        </p:tgtEl>
                                        <p:attrNameLst>
                                          <p:attrName>style.visibility</p:attrName>
                                        </p:attrNameLst>
                                      </p:cBhvr>
                                      <p:to>
                                        <p:strVal val="visible"/>
                                      </p:to>
                                    </p:set>
                                    <p:animEffect transition="in" filter="wipe(up)">
                                      <p:cBhvr>
                                        <p:cTn id="35" dur="500"/>
                                        <p:tgtEl>
                                          <p:spTgt spid="13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utoUpdateAnimBg="0"/>
      <p:bldP spid="1333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4991100" y="2349500"/>
            <a:ext cx="0" cy="357505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Line 3"/>
          <p:cNvSpPr>
            <a:spLocks noChangeShapeType="1"/>
          </p:cNvSpPr>
          <p:nvPr/>
        </p:nvSpPr>
        <p:spPr bwMode="auto">
          <a:xfrm>
            <a:off x="6953250" y="4348163"/>
            <a:ext cx="0" cy="158591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2989263" y="2346325"/>
            <a:ext cx="2024062"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Line 5"/>
          <p:cNvSpPr>
            <a:spLocks noChangeShapeType="1"/>
          </p:cNvSpPr>
          <p:nvPr/>
        </p:nvSpPr>
        <p:spPr bwMode="auto">
          <a:xfrm flipH="1">
            <a:off x="2998788" y="4308475"/>
            <a:ext cx="3910012"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Rectangle 6"/>
          <p:cNvSpPr>
            <a:spLocks noChangeArrowheads="1"/>
          </p:cNvSpPr>
          <p:nvPr/>
        </p:nvSpPr>
        <p:spPr bwMode="auto">
          <a:xfrm>
            <a:off x="2670175" y="531813"/>
            <a:ext cx="417513"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14343" name="Rectangle 7"/>
          <p:cNvSpPr>
            <a:spLocks noChangeArrowheads="1"/>
          </p:cNvSpPr>
          <p:nvPr/>
        </p:nvSpPr>
        <p:spPr bwMode="auto">
          <a:xfrm>
            <a:off x="8228013" y="57721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14344" name="Rectangle 8"/>
          <p:cNvSpPr>
            <a:spLocks noChangeArrowheads="1"/>
          </p:cNvSpPr>
          <p:nvPr/>
        </p:nvSpPr>
        <p:spPr bwMode="auto">
          <a:xfrm>
            <a:off x="2116138" y="1114425"/>
            <a:ext cx="744537"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solidFill>
                  <a:srgbClr val="000000"/>
                </a:solidFill>
              </a:rPr>
              <a:t>$ 9</a:t>
            </a:r>
          </a:p>
          <a:p>
            <a:pPr eaLnBrk="0" hangingPunct="0"/>
            <a:r>
              <a:rPr lang="en-US" altLang="en-US" sz="3200" b="1">
                <a:solidFill>
                  <a:srgbClr val="000000"/>
                </a:solidFill>
              </a:rPr>
              <a:t>   </a:t>
            </a:r>
          </a:p>
          <a:p>
            <a:pPr eaLnBrk="0" hangingPunct="0"/>
            <a:r>
              <a:rPr lang="en-US" altLang="en-US" sz="3200" b="1">
                <a:solidFill>
                  <a:srgbClr val="000000"/>
                </a:solidFill>
              </a:rPr>
              <a:t>   7</a:t>
            </a:r>
          </a:p>
          <a:p>
            <a:pPr eaLnBrk="0" hangingPunct="0"/>
            <a:endParaRPr lang="en-US" altLang="en-US" sz="3200" b="1">
              <a:solidFill>
                <a:srgbClr val="000000"/>
              </a:solidFill>
            </a:endParaRPr>
          </a:p>
          <a:p>
            <a:pPr eaLnBrk="0" hangingPunct="0"/>
            <a:r>
              <a:rPr lang="en-US" altLang="en-US" sz="3200" b="1">
                <a:solidFill>
                  <a:srgbClr val="000000"/>
                </a:solidFill>
              </a:rPr>
              <a:t>   5</a:t>
            </a:r>
          </a:p>
          <a:p>
            <a:pPr eaLnBrk="0" hangingPunct="0"/>
            <a:endParaRPr lang="en-US" altLang="en-US" sz="3200" b="1">
              <a:solidFill>
                <a:srgbClr val="000000"/>
              </a:solidFill>
            </a:endParaRPr>
          </a:p>
          <a:p>
            <a:pPr eaLnBrk="0" hangingPunct="0"/>
            <a:r>
              <a:rPr lang="en-US" altLang="en-US" sz="3200" b="1">
                <a:solidFill>
                  <a:srgbClr val="000000"/>
                </a:solidFill>
              </a:rPr>
              <a:t>   3</a:t>
            </a:r>
          </a:p>
          <a:p>
            <a:pPr eaLnBrk="0" hangingPunct="0"/>
            <a:endParaRPr lang="en-US" altLang="en-US" sz="3200" b="1">
              <a:solidFill>
                <a:srgbClr val="000000"/>
              </a:solidFill>
            </a:endParaRPr>
          </a:p>
          <a:p>
            <a:pPr eaLnBrk="0" hangingPunct="0"/>
            <a:r>
              <a:rPr lang="en-US" altLang="en-US" sz="3200" b="1">
                <a:solidFill>
                  <a:srgbClr val="000000"/>
                </a:solidFill>
              </a:rPr>
              <a:t>   1</a:t>
            </a:r>
          </a:p>
        </p:txBody>
      </p:sp>
      <p:sp>
        <p:nvSpPr>
          <p:cNvPr id="14345" name="Rectangle 9"/>
          <p:cNvSpPr>
            <a:spLocks noChangeArrowheads="1"/>
          </p:cNvSpPr>
          <p:nvPr/>
        </p:nvSpPr>
        <p:spPr bwMode="auto">
          <a:xfrm>
            <a:off x="2713038" y="5918200"/>
            <a:ext cx="54784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t>0       1       2       3       4       5</a:t>
            </a:r>
          </a:p>
        </p:txBody>
      </p:sp>
      <p:sp>
        <p:nvSpPr>
          <p:cNvPr id="14346" name="Line 10"/>
          <p:cNvSpPr>
            <a:spLocks noChangeShapeType="1"/>
          </p:cNvSpPr>
          <p:nvPr/>
        </p:nvSpPr>
        <p:spPr bwMode="auto">
          <a:xfrm>
            <a:off x="4040188" y="1363663"/>
            <a:ext cx="3713162" cy="37592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Rectangle 11"/>
          <p:cNvSpPr>
            <a:spLocks noChangeArrowheads="1"/>
          </p:cNvSpPr>
          <p:nvPr/>
        </p:nvSpPr>
        <p:spPr bwMode="auto">
          <a:xfrm>
            <a:off x="7989888" y="4992688"/>
            <a:ext cx="6127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D</a:t>
            </a:r>
            <a:r>
              <a:rPr lang="en-US" altLang="en-US" sz="2800" b="1" baseline="-25000">
                <a:solidFill>
                  <a:srgbClr val="000000"/>
                </a:solidFill>
              </a:rPr>
              <a:t>C</a:t>
            </a:r>
          </a:p>
        </p:txBody>
      </p:sp>
      <p:grpSp>
        <p:nvGrpSpPr>
          <p:cNvPr id="14348" name="Group 12"/>
          <p:cNvGrpSpPr>
            <a:grpSpLocks/>
          </p:cNvGrpSpPr>
          <p:nvPr/>
        </p:nvGrpSpPr>
        <p:grpSpPr bwMode="auto">
          <a:xfrm>
            <a:off x="2936875" y="1162050"/>
            <a:ext cx="5313363" cy="4802188"/>
            <a:chOff x="1162" y="732"/>
            <a:chExt cx="3347" cy="3025"/>
          </a:xfrm>
        </p:grpSpPr>
        <p:sp>
          <p:nvSpPr>
            <p:cNvPr id="14349" name="Line 13"/>
            <p:cNvSpPr>
              <a:spLocks noChangeShapeType="1"/>
            </p:cNvSpPr>
            <p:nvPr/>
          </p:nvSpPr>
          <p:spPr bwMode="auto">
            <a:xfrm>
              <a:off x="1184" y="732"/>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Line 14"/>
            <p:cNvSpPr>
              <a:spLocks noChangeShapeType="1"/>
            </p:cNvSpPr>
            <p:nvPr/>
          </p:nvSpPr>
          <p:spPr bwMode="auto">
            <a:xfrm>
              <a:off x="1162" y="3752"/>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351" name="Rectangle 15"/>
          <p:cNvSpPr>
            <a:spLocks noChangeArrowheads="1"/>
          </p:cNvSpPr>
          <p:nvPr/>
        </p:nvSpPr>
        <p:spPr bwMode="auto">
          <a:xfrm>
            <a:off x="1741488" y="55563"/>
            <a:ext cx="73771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900" b="1">
                <a:solidFill>
                  <a:srgbClr val="000099"/>
                </a:solidFill>
                <a:latin typeface="Times New Roman" panose="02020603050405020304" pitchFamily="18" charset="0"/>
              </a:rPr>
              <a:t>OPTIMAL AMOUNT OF A PUBLIC GOOD</a:t>
            </a:r>
          </a:p>
        </p:txBody>
      </p:sp>
      <p:sp>
        <p:nvSpPr>
          <p:cNvPr id="14352" name="Rectangle 16"/>
          <p:cNvSpPr>
            <a:spLocks noChangeArrowheads="1"/>
          </p:cNvSpPr>
          <p:nvPr/>
        </p:nvSpPr>
        <p:spPr bwMode="auto">
          <a:xfrm>
            <a:off x="6156325" y="887413"/>
            <a:ext cx="2792413"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800" b="1" i="1">
                <a:solidFill>
                  <a:srgbClr val="CC0000"/>
                </a:solidFill>
              </a:rPr>
              <a:t>When vertically</a:t>
            </a:r>
          </a:p>
          <a:p>
            <a:pPr algn="ctr" eaLnBrk="0" hangingPunct="0"/>
            <a:r>
              <a:rPr lang="en-US" altLang="en-US" sz="2800" b="1" i="1">
                <a:solidFill>
                  <a:srgbClr val="CC0000"/>
                </a:solidFill>
              </a:rPr>
              <a:t>added equals</a:t>
            </a:r>
          </a:p>
          <a:p>
            <a:pPr algn="ctr" eaLnBrk="0" hangingPunct="0"/>
            <a:r>
              <a:rPr lang="en-US" altLang="en-US" sz="2800" b="1" i="1">
                <a:solidFill>
                  <a:srgbClr val="CC0000"/>
                </a:solidFill>
              </a:rPr>
              <a:t>collective</a:t>
            </a:r>
          </a:p>
          <a:p>
            <a:pPr algn="ctr" eaLnBrk="0" hangingPunct="0"/>
            <a:r>
              <a:rPr lang="en-US" altLang="en-US" sz="2800" b="1" i="1">
                <a:solidFill>
                  <a:srgbClr val="CC0000"/>
                </a:solidFill>
              </a:rPr>
              <a:t>willingness</a:t>
            </a:r>
          </a:p>
          <a:p>
            <a:pPr algn="ctr" eaLnBrk="0" hangingPunct="0"/>
            <a:r>
              <a:rPr lang="en-US" altLang="en-US" sz="2800" b="1" i="1">
                <a:solidFill>
                  <a:srgbClr val="CC0000"/>
                </a:solidFill>
              </a:rPr>
              <a:t>to pay</a:t>
            </a:r>
          </a:p>
        </p:txBody>
      </p:sp>
      <p:sp>
        <p:nvSpPr>
          <p:cNvPr id="14353" name="Line 17"/>
          <p:cNvSpPr>
            <a:spLocks noChangeShapeType="1"/>
          </p:cNvSpPr>
          <p:nvPr/>
        </p:nvSpPr>
        <p:spPr bwMode="auto">
          <a:xfrm flipH="1">
            <a:off x="6704013" y="3124200"/>
            <a:ext cx="812800" cy="844550"/>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Rectangle 18"/>
          <p:cNvSpPr>
            <a:spLocks noChangeArrowheads="1"/>
          </p:cNvSpPr>
          <p:nvPr/>
        </p:nvSpPr>
        <p:spPr bwMode="auto">
          <a:xfrm>
            <a:off x="7202488" y="4814888"/>
            <a:ext cx="5730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dirty="0">
                <a:solidFill>
                  <a:srgbClr val="C00000"/>
                </a:solidFill>
              </a:rPr>
              <a:t>D</a:t>
            </a:r>
            <a:r>
              <a:rPr lang="en-US" altLang="en-US" sz="2800" b="1" baseline="-25000" dirty="0">
                <a:solidFill>
                  <a:srgbClr val="C00000"/>
                </a:solidFill>
              </a:rPr>
              <a:t>2</a:t>
            </a:r>
          </a:p>
        </p:txBody>
      </p:sp>
      <p:sp>
        <p:nvSpPr>
          <p:cNvPr id="14355" name="Line 19"/>
          <p:cNvSpPr>
            <a:spLocks noChangeShapeType="1"/>
          </p:cNvSpPr>
          <p:nvPr/>
        </p:nvSpPr>
        <p:spPr bwMode="auto">
          <a:xfrm>
            <a:off x="3819525" y="3221038"/>
            <a:ext cx="3457575" cy="1698625"/>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Line 20"/>
          <p:cNvSpPr>
            <a:spLocks noChangeShapeType="1"/>
          </p:cNvSpPr>
          <p:nvPr/>
        </p:nvSpPr>
        <p:spPr bwMode="auto">
          <a:xfrm>
            <a:off x="3829050" y="3711575"/>
            <a:ext cx="3459163" cy="1782763"/>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Rectangle 21"/>
          <p:cNvSpPr>
            <a:spLocks noChangeArrowheads="1"/>
          </p:cNvSpPr>
          <p:nvPr/>
        </p:nvSpPr>
        <p:spPr bwMode="auto">
          <a:xfrm>
            <a:off x="7240588" y="5310188"/>
            <a:ext cx="5730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C00000"/>
                </a:solidFill>
              </a:rPr>
              <a:t>D</a:t>
            </a:r>
            <a:r>
              <a:rPr lang="en-US" altLang="en-US" sz="2800" b="1" baseline="-25000">
                <a:solidFill>
                  <a:srgbClr val="C00000"/>
                </a:solidFill>
              </a:rPr>
              <a:t>1</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ipe(left)">
                                      <p:cBhvr>
                                        <p:cTn id="7" dur="500"/>
                                        <p:tgtEl>
                                          <p:spTgt spid="1434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47"/>
                                        </p:tgtEl>
                                        <p:attrNameLst>
                                          <p:attrName>style.visibility</p:attrName>
                                        </p:attrNameLst>
                                      </p:cBhvr>
                                      <p:to>
                                        <p:strVal val="visible"/>
                                      </p:to>
                                    </p:set>
                                    <p:animEffect transition="in" filter="dissolve">
                                      <p:cBhvr>
                                        <p:cTn id="11" dur="500"/>
                                        <p:tgtEl>
                                          <p:spTgt spid="14347"/>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wipe(up)">
                                      <p:cBhvr>
                                        <p:cTn id="15" dur="500"/>
                                        <p:tgtEl>
                                          <p:spTgt spid="14338"/>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wipe(right)">
                                      <p:cBhvr>
                                        <p:cTn id="19" dur="500"/>
                                        <p:tgtEl>
                                          <p:spTgt spid="1434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14339"/>
                                        </p:tgtEl>
                                        <p:attrNameLst>
                                          <p:attrName>style.visibility</p:attrName>
                                        </p:attrNameLst>
                                      </p:cBhvr>
                                      <p:to>
                                        <p:strVal val="visible"/>
                                      </p:to>
                                    </p:set>
                                    <p:animEffect transition="in" filter="wipe(up)">
                                      <p:cBhvr>
                                        <p:cTn id="23" dur="500"/>
                                        <p:tgtEl>
                                          <p:spTgt spid="14339"/>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4341"/>
                                        </p:tgtEl>
                                        <p:attrNameLst>
                                          <p:attrName>style.visibility</p:attrName>
                                        </p:attrNameLst>
                                      </p:cBhvr>
                                      <p:to>
                                        <p:strVal val="visible"/>
                                      </p:to>
                                    </p:set>
                                    <p:animEffect transition="in" filter="wipe(right)">
                                      <p:cBhvr>
                                        <p:cTn id="27" dur="500"/>
                                        <p:tgtEl>
                                          <p:spTgt spid="14341"/>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4352"/>
                                        </p:tgtEl>
                                        <p:attrNameLst>
                                          <p:attrName>style.visibility</p:attrName>
                                        </p:attrNameLst>
                                      </p:cBhvr>
                                      <p:to>
                                        <p:strVal val="visible"/>
                                      </p:to>
                                    </p:set>
                                    <p:animEffect transition="in" filter="wipe(up)">
                                      <p:cBhvr>
                                        <p:cTn id="31" dur="500"/>
                                        <p:tgtEl>
                                          <p:spTgt spid="14352"/>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14353"/>
                                        </p:tgtEl>
                                        <p:attrNameLst>
                                          <p:attrName>style.visibility</p:attrName>
                                        </p:attrNameLst>
                                      </p:cBhvr>
                                      <p:to>
                                        <p:strVal val="visible"/>
                                      </p:to>
                                    </p:set>
                                    <p:animEffect transition="in" filter="wipe(up)">
                                      <p:cBhvr>
                                        <p:cTn id="35"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utoUpdateAnimBg="0"/>
      <p:bldP spid="1435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5969000" y="3316288"/>
            <a:ext cx="0" cy="260826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Line 3"/>
          <p:cNvSpPr>
            <a:spLocks noChangeShapeType="1"/>
          </p:cNvSpPr>
          <p:nvPr/>
        </p:nvSpPr>
        <p:spPr bwMode="auto">
          <a:xfrm flipH="1">
            <a:off x="2998788" y="3330575"/>
            <a:ext cx="2955925"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Rectangle 4"/>
          <p:cNvSpPr>
            <a:spLocks noChangeArrowheads="1"/>
          </p:cNvSpPr>
          <p:nvPr/>
        </p:nvSpPr>
        <p:spPr bwMode="auto">
          <a:xfrm>
            <a:off x="2670175" y="531813"/>
            <a:ext cx="417513"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15365" name="Rectangle 5"/>
          <p:cNvSpPr>
            <a:spLocks noChangeArrowheads="1"/>
          </p:cNvSpPr>
          <p:nvPr/>
        </p:nvSpPr>
        <p:spPr bwMode="auto">
          <a:xfrm>
            <a:off x="8228013" y="57721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15366" name="Rectangle 6"/>
          <p:cNvSpPr>
            <a:spLocks noChangeArrowheads="1"/>
          </p:cNvSpPr>
          <p:nvPr/>
        </p:nvSpPr>
        <p:spPr bwMode="auto">
          <a:xfrm>
            <a:off x="2116138" y="1114425"/>
            <a:ext cx="744537"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solidFill>
                  <a:srgbClr val="000000"/>
                </a:solidFill>
              </a:rPr>
              <a:t>$ 9</a:t>
            </a:r>
          </a:p>
          <a:p>
            <a:pPr eaLnBrk="0" hangingPunct="0"/>
            <a:r>
              <a:rPr lang="en-US" altLang="en-US" sz="3200" b="1">
                <a:solidFill>
                  <a:srgbClr val="000000"/>
                </a:solidFill>
              </a:rPr>
              <a:t>   </a:t>
            </a:r>
          </a:p>
          <a:p>
            <a:pPr eaLnBrk="0" hangingPunct="0"/>
            <a:r>
              <a:rPr lang="en-US" altLang="en-US" sz="3200" b="1">
                <a:solidFill>
                  <a:srgbClr val="000000"/>
                </a:solidFill>
              </a:rPr>
              <a:t>   7</a:t>
            </a:r>
          </a:p>
          <a:p>
            <a:pPr eaLnBrk="0" hangingPunct="0"/>
            <a:endParaRPr lang="en-US" altLang="en-US" sz="3200" b="1">
              <a:solidFill>
                <a:srgbClr val="000000"/>
              </a:solidFill>
            </a:endParaRPr>
          </a:p>
          <a:p>
            <a:pPr eaLnBrk="0" hangingPunct="0"/>
            <a:r>
              <a:rPr lang="en-US" altLang="en-US" sz="3200" b="1">
                <a:solidFill>
                  <a:srgbClr val="000000"/>
                </a:solidFill>
              </a:rPr>
              <a:t>   5</a:t>
            </a:r>
          </a:p>
          <a:p>
            <a:pPr eaLnBrk="0" hangingPunct="0"/>
            <a:endParaRPr lang="en-US" altLang="en-US" sz="3200" b="1">
              <a:solidFill>
                <a:srgbClr val="000000"/>
              </a:solidFill>
            </a:endParaRPr>
          </a:p>
          <a:p>
            <a:pPr eaLnBrk="0" hangingPunct="0"/>
            <a:r>
              <a:rPr lang="en-US" altLang="en-US" sz="3200" b="1">
                <a:solidFill>
                  <a:srgbClr val="000000"/>
                </a:solidFill>
              </a:rPr>
              <a:t>   3</a:t>
            </a:r>
          </a:p>
          <a:p>
            <a:pPr eaLnBrk="0" hangingPunct="0"/>
            <a:endParaRPr lang="en-US" altLang="en-US" sz="3200" b="1">
              <a:solidFill>
                <a:srgbClr val="000000"/>
              </a:solidFill>
            </a:endParaRPr>
          </a:p>
          <a:p>
            <a:pPr eaLnBrk="0" hangingPunct="0"/>
            <a:r>
              <a:rPr lang="en-US" altLang="en-US" sz="3200" b="1">
                <a:solidFill>
                  <a:srgbClr val="000000"/>
                </a:solidFill>
              </a:rPr>
              <a:t>   1</a:t>
            </a:r>
          </a:p>
        </p:txBody>
      </p:sp>
      <p:sp>
        <p:nvSpPr>
          <p:cNvPr id="15367" name="Rectangle 7"/>
          <p:cNvSpPr>
            <a:spLocks noChangeArrowheads="1"/>
          </p:cNvSpPr>
          <p:nvPr/>
        </p:nvSpPr>
        <p:spPr bwMode="auto">
          <a:xfrm>
            <a:off x="2713038" y="5918200"/>
            <a:ext cx="54784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t>0       1       2       3       4       5</a:t>
            </a:r>
          </a:p>
        </p:txBody>
      </p:sp>
      <p:sp>
        <p:nvSpPr>
          <p:cNvPr id="15368" name="Rectangle 8"/>
          <p:cNvSpPr>
            <a:spLocks noChangeArrowheads="1"/>
          </p:cNvSpPr>
          <p:nvPr/>
        </p:nvSpPr>
        <p:spPr bwMode="auto">
          <a:xfrm>
            <a:off x="6357938" y="2820988"/>
            <a:ext cx="2782887"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400" b="1" i="1">
                <a:solidFill>
                  <a:srgbClr val="000099"/>
                </a:solidFill>
              </a:rPr>
              <a:t>The public good’s</a:t>
            </a:r>
          </a:p>
          <a:p>
            <a:pPr algn="ctr" eaLnBrk="0" hangingPunct="0"/>
            <a:r>
              <a:rPr lang="en-US" altLang="en-US" sz="2400" b="1" i="1">
                <a:solidFill>
                  <a:srgbClr val="000099"/>
                </a:solidFill>
              </a:rPr>
              <a:t>marginal cost</a:t>
            </a:r>
          </a:p>
          <a:p>
            <a:pPr algn="ctr" eaLnBrk="0" hangingPunct="0"/>
            <a:r>
              <a:rPr lang="en-US" altLang="en-US" sz="2400" b="1" i="1">
                <a:solidFill>
                  <a:srgbClr val="000099"/>
                </a:solidFill>
              </a:rPr>
              <a:t>as shown by </a:t>
            </a:r>
            <a:r>
              <a:rPr lang="en-US" altLang="en-US" sz="2800" b="1" i="1">
                <a:solidFill>
                  <a:srgbClr val="000099"/>
                </a:solidFill>
              </a:rPr>
              <a:t>S</a:t>
            </a:r>
          </a:p>
        </p:txBody>
      </p:sp>
      <p:sp>
        <p:nvSpPr>
          <p:cNvPr id="15369" name="Line 9"/>
          <p:cNvSpPr>
            <a:spLocks noChangeShapeType="1"/>
          </p:cNvSpPr>
          <p:nvPr/>
        </p:nvSpPr>
        <p:spPr bwMode="auto">
          <a:xfrm>
            <a:off x="4040188" y="1363663"/>
            <a:ext cx="3713162" cy="37592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10"/>
          <p:cNvSpPr>
            <a:spLocks noChangeShapeType="1"/>
          </p:cNvSpPr>
          <p:nvPr/>
        </p:nvSpPr>
        <p:spPr bwMode="auto">
          <a:xfrm flipH="1" flipV="1">
            <a:off x="7102475" y="2205038"/>
            <a:ext cx="403225" cy="696912"/>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Rectangle 11"/>
          <p:cNvSpPr>
            <a:spLocks noChangeArrowheads="1"/>
          </p:cNvSpPr>
          <p:nvPr/>
        </p:nvSpPr>
        <p:spPr bwMode="auto">
          <a:xfrm>
            <a:off x="7989888" y="4992688"/>
            <a:ext cx="6127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D</a:t>
            </a:r>
            <a:r>
              <a:rPr lang="en-US" altLang="en-US" sz="2800" b="1" baseline="-25000">
                <a:solidFill>
                  <a:srgbClr val="000000"/>
                </a:solidFill>
              </a:rPr>
              <a:t>C</a:t>
            </a:r>
          </a:p>
        </p:txBody>
      </p:sp>
      <p:sp>
        <p:nvSpPr>
          <p:cNvPr id="15372" name="Line 12"/>
          <p:cNvSpPr>
            <a:spLocks noChangeShapeType="1"/>
          </p:cNvSpPr>
          <p:nvPr/>
        </p:nvSpPr>
        <p:spPr bwMode="auto">
          <a:xfrm flipV="1">
            <a:off x="4176713" y="1425575"/>
            <a:ext cx="3622675" cy="377190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Rectangle 13"/>
          <p:cNvSpPr>
            <a:spLocks noChangeArrowheads="1"/>
          </p:cNvSpPr>
          <p:nvPr/>
        </p:nvSpPr>
        <p:spPr bwMode="auto">
          <a:xfrm>
            <a:off x="7932738" y="1149350"/>
            <a:ext cx="4175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S</a:t>
            </a:r>
          </a:p>
        </p:txBody>
      </p:sp>
      <p:grpSp>
        <p:nvGrpSpPr>
          <p:cNvPr id="15374" name="Group 14"/>
          <p:cNvGrpSpPr>
            <a:grpSpLocks/>
          </p:cNvGrpSpPr>
          <p:nvPr/>
        </p:nvGrpSpPr>
        <p:grpSpPr bwMode="auto">
          <a:xfrm>
            <a:off x="2936875" y="1162050"/>
            <a:ext cx="5313363" cy="4802188"/>
            <a:chOff x="1162" y="732"/>
            <a:chExt cx="3347" cy="3025"/>
          </a:xfrm>
        </p:grpSpPr>
        <p:sp>
          <p:nvSpPr>
            <p:cNvPr id="15375" name="Line 15"/>
            <p:cNvSpPr>
              <a:spLocks noChangeShapeType="1"/>
            </p:cNvSpPr>
            <p:nvPr/>
          </p:nvSpPr>
          <p:spPr bwMode="auto">
            <a:xfrm>
              <a:off x="1184" y="732"/>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Line 16"/>
            <p:cNvSpPr>
              <a:spLocks noChangeShapeType="1"/>
            </p:cNvSpPr>
            <p:nvPr/>
          </p:nvSpPr>
          <p:spPr bwMode="auto">
            <a:xfrm>
              <a:off x="1162" y="3752"/>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77" name="Rectangle 17"/>
          <p:cNvSpPr>
            <a:spLocks noChangeArrowheads="1"/>
          </p:cNvSpPr>
          <p:nvPr/>
        </p:nvSpPr>
        <p:spPr bwMode="auto">
          <a:xfrm>
            <a:off x="1741488" y="55563"/>
            <a:ext cx="73771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900" b="1">
                <a:solidFill>
                  <a:srgbClr val="000099"/>
                </a:solidFill>
                <a:latin typeface="Times New Roman" panose="02020603050405020304" pitchFamily="18" charset="0"/>
              </a:rPr>
              <a:t>OPTIMAL AMOUNT OF A PUBLIC GOOD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372"/>
                                        </p:tgtEl>
                                        <p:attrNameLst>
                                          <p:attrName>style.visibility</p:attrName>
                                        </p:attrNameLst>
                                      </p:cBhvr>
                                      <p:to>
                                        <p:strVal val="visible"/>
                                      </p:to>
                                    </p:set>
                                    <p:animEffect transition="in" filter="wipe(left)">
                                      <p:cBhvr>
                                        <p:cTn id="7" dur="500"/>
                                        <p:tgtEl>
                                          <p:spTgt spid="1537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73"/>
                                        </p:tgtEl>
                                        <p:attrNameLst>
                                          <p:attrName>style.visibility</p:attrName>
                                        </p:attrNameLst>
                                      </p:cBhvr>
                                      <p:to>
                                        <p:strVal val="visible"/>
                                      </p:to>
                                    </p:set>
                                    <p:animEffect transition="in" filter="dissolve">
                                      <p:cBhvr>
                                        <p:cTn id="11" dur="500"/>
                                        <p:tgtEl>
                                          <p:spTgt spid="15373"/>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368"/>
                                        </p:tgtEl>
                                        <p:attrNameLst>
                                          <p:attrName>style.visibility</p:attrName>
                                        </p:attrNameLst>
                                      </p:cBhvr>
                                      <p:to>
                                        <p:strVal val="visible"/>
                                      </p:to>
                                    </p:set>
                                    <p:animEffect transition="in" filter="wipe(up)">
                                      <p:cBhvr>
                                        <p:cTn id="15" dur="500"/>
                                        <p:tgtEl>
                                          <p:spTgt spid="15368"/>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370"/>
                                        </p:tgtEl>
                                        <p:attrNameLst>
                                          <p:attrName>style.visibility</p:attrName>
                                        </p:attrNameLst>
                                      </p:cBhvr>
                                      <p:to>
                                        <p:strVal val="visible"/>
                                      </p:to>
                                    </p:set>
                                    <p:animEffect transition="in" filter="wipe(down)">
                                      <p:cBhvr>
                                        <p:cTn id="19" dur="500"/>
                                        <p:tgtEl>
                                          <p:spTgt spid="1537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15362"/>
                                        </p:tgtEl>
                                        <p:attrNameLst>
                                          <p:attrName>style.visibility</p:attrName>
                                        </p:attrNameLst>
                                      </p:cBhvr>
                                      <p:to>
                                        <p:strVal val="visible"/>
                                      </p:to>
                                    </p:set>
                                    <p:animEffect transition="in" filter="wipe(up)">
                                      <p:cBhvr>
                                        <p:cTn id="23" dur="500"/>
                                        <p:tgtEl>
                                          <p:spTgt spid="15362"/>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5363"/>
                                        </p:tgtEl>
                                        <p:attrNameLst>
                                          <p:attrName>style.visibility</p:attrName>
                                        </p:attrNameLst>
                                      </p:cBhvr>
                                      <p:to>
                                        <p:strVal val="visible"/>
                                      </p:to>
                                    </p:set>
                                    <p:animEffect transition="in" filter="wipe(right)">
                                      <p:cBhvr>
                                        <p:cTn id="2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utoUpdateAnimBg="0"/>
      <p:bldP spid="1537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What Does the Market Do Poorly? </a:t>
            </a:r>
          </a:p>
        </p:txBody>
      </p:sp>
      <p:sp>
        <p:nvSpPr>
          <p:cNvPr id="35843" name="Rectangle 3"/>
          <p:cNvSpPr>
            <a:spLocks noGrp="1" noChangeArrowheads="1"/>
          </p:cNvSpPr>
          <p:nvPr>
            <p:ph type="body" idx="1"/>
          </p:nvPr>
        </p:nvSpPr>
        <p:spPr/>
        <p:txBody>
          <a:bodyPr/>
          <a:lstStyle/>
          <a:p>
            <a:r>
              <a:rPr lang="en-US" altLang="en-US"/>
              <a:t>Deals poorly with the side effects of many economic activities</a:t>
            </a:r>
          </a:p>
          <a:p>
            <a:r>
              <a:rPr lang="en-US" altLang="en-US"/>
              <a:t>Cannot readily provide public goods, such as national defense</a:t>
            </a:r>
          </a:p>
          <a:p>
            <a:r>
              <a:rPr lang="en-US" altLang="en-US"/>
              <a:t>May do a poor job of allocating resources between the present and the future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5969000" y="3316288"/>
            <a:ext cx="0" cy="260826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Line 3"/>
          <p:cNvSpPr>
            <a:spLocks noChangeShapeType="1"/>
          </p:cNvSpPr>
          <p:nvPr/>
        </p:nvSpPr>
        <p:spPr bwMode="auto">
          <a:xfrm flipH="1">
            <a:off x="2998788" y="3330575"/>
            <a:ext cx="2955925"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Rectangle 4"/>
          <p:cNvSpPr>
            <a:spLocks noChangeArrowheads="1"/>
          </p:cNvSpPr>
          <p:nvPr/>
        </p:nvSpPr>
        <p:spPr bwMode="auto">
          <a:xfrm>
            <a:off x="2670175" y="531813"/>
            <a:ext cx="417513"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16389" name="Rectangle 5"/>
          <p:cNvSpPr>
            <a:spLocks noChangeArrowheads="1"/>
          </p:cNvSpPr>
          <p:nvPr/>
        </p:nvSpPr>
        <p:spPr bwMode="auto">
          <a:xfrm>
            <a:off x="8228013" y="57721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16390" name="Rectangle 6"/>
          <p:cNvSpPr>
            <a:spLocks noChangeArrowheads="1"/>
          </p:cNvSpPr>
          <p:nvPr/>
        </p:nvSpPr>
        <p:spPr bwMode="auto">
          <a:xfrm>
            <a:off x="2116138" y="1114425"/>
            <a:ext cx="744537"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solidFill>
                  <a:srgbClr val="000000"/>
                </a:solidFill>
              </a:rPr>
              <a:t>$ 9</a:t>
            </a:r>
          </a:p>
          <a:p>
            <a:pPr eaLnBrk="0" hangingPunct="0"/>
            <a:r>
              <a:rPr lang="en-US" altLang="en-US" sz="3200" b="1">
                <a:solidFill>
                  <a:srgbClr val="000000"/>
                </a:solidFill>
              </a:rPr>
              <a:t>   </a:t>
            </a:r>
          </a:p>
          <a:p>
            <a:pPr eaLnBrk="0" hangingPunct="0"/>
            <a:r>
              <a:rPr lang="en-US" altLang="en-US" sz="3200" b="1">
                <a:solidFill>
                  <a:srgbClr val="000000"/>
                </a:solidFill>
              </a:rPr>
              <a:t>   7</a:t>
            </a:r>
          </a:p>
          <a:p>
            <a:pPr eaLnBrk="0" hangingPunct="0"/>
            <a:endParaRPr lang="en-US" altLang="en-US" sz="3200" b="1">
              <a:solidFill>
                <a:srgbClr val="000000"/>
              </a:solidFill>
            </a:endParaRPr>
          </a:p>
          <a:p>
            <a:pPr eaLnBrk="0" hangingPunct="0"/>
            <a:r>
              <a:rPr lang="en-US" altLang="en-US" sz="3200" b="1">
                <a:solidFill>
                  <a:srgbClr val="000000"/>
                </a:solidFill>
              </a:rPr>
              <a:t>   5</a:t>
            </a:r>
          </a:p>
          <a:p>
            <a:pPr eaLnBrk="0" hangingPunct="0"/>
            <a:endParaRPr lang="en-US" altLang="en-US" sz="3200" b="1">
              <a:solidFill>
                <a:srgbClr val="000000"/>
              </a:solidFill>
            </a:endParaRPr>
          </a:p>
          <a:p>
            <a:pPr eaLnBrk="0" hangingPunct="0"/>
            <a:r>
              <a:rPr lang="en-US" altLang="en-US" sz="3200" b="1">
                <a:solidFill>
                  <a:srgbClr val="000000"/>
                </a:solidFill>
              </a:rPr>
              <a:t>   3</a:t>
            </a:r>
          </a:p>
          <a:p>
            <a:pPr eaLnBrk="0" hangingPunct="0"/>
            <a:endParaRPr lang="en-US" altLang="en-US" sz="3200" b="1">
              <a:solidFill>
                <a:srgbClr val="000000"/>
              </a:solidFill>
            </a:endParaRPr>
          </a:p>
          <a:p>
            <a:pPr eaLnBrk="0" hangingPunct="0"/>
            <a:r>
              <a:rPr lang="en-US" altLang="en-US" sz="3200" b="1">
                <a:solidFill>
                  <a:srgbClr val="000000"/>
                </a:solidFill>
              </a:rPr>
              <a:t>   1</a:t>
            </a:r>
          </a:p>
        </p:txBody>
      </p:sp>
      <p:sp>
        <p:nvSpPr>
          <p:cNvPr id="16391" name="Rectangle 7"/>
          <p:cNvSpPr>
            <a:spLocks noChangeArrowheads="1"/>
          </p:cNvSpPr>
          <p:nvPr/>
        </p:nvSpPr>
        <p:spPr bwMode="auto">
          <a:xfrm>
            <a:off x="2713038" y="5918200"/>
            <a:ext cx="54784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a:t>0       1       2       3       4       5</a:t>
            </a:r>
          </a:p>
        </p:txBody>
      </p:sp>
      <p:sp>
        <p:nvSpPr>
          <p:cNvPr id="16392" name="Line 8"/>
          <p:cNvSpPr>
            <a:spLocks noChangeShapeType="1"/>
          </p:cNvSpPr>
          <p:nvPr/>
        </p:nvSpPr>
        <p:spPr bwMode="auto">
          <a:xfrm>
            <a:off x="4040188" y="1363663"/>
            <a:ext cx="3713162" cy="37592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Rectangle 9"/>
          <p:cNvSpPr>
            <a:spLocks noChangeArrowheads="1"/>
          </p:cNvSpPr>
          <p:nvPr/>
        </p:nvSpPr>
        <p:spPr bwMode="auto">
          <a:xfrm>
            <a:off x="7989888" y="4992688"/>
            <a:ext cx="6127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D</a:t>
            </a:r>
            <a:r>
              <a:rPr lang="en-US" altLang="en-US" sz="2800" b="1" baseline="-25000">
                <a:solidFill>
                  <a:srgbClr val="000000"/>
                </a:solidFill>
              </a:rPr>
              <a:t>C</a:t>
            </a:r>
          </a:p>
        </p:txBody>
      </p:sp>
      <p:sp>
        <p:nvSpPr>
          <p:cNvPr id="16394" name="Line 10"/>
          <p:cNvSpPr>
            <a:spLocks noChangeShapeType="1"/>
          </p:cNvSpPr>
          <p:nvPr/>
        </p:nvSpPr>
        <p:spPr bwMode="auto">
          <a:xfrm flipV="1">
            <a:off x="4176713" y="1425575"/>
            <a:ext cx="3622675" cy="377190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Rectangle 11"/>
          <p:cNvSpPr>
            <a:spLocks noChangeArrowheads="1"/>
          </p:cNvSpPr>
          <p:nvPr/>
        </p:nvSpPr>
        <p:spPr bwMode="auto">
          <a:xfrm>
            <a:off x="7932738" y="1149350"/>
            <a:ext cx="4175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S</a:t>
            </a:r>
          </a:p>
        </p:txBody>
      </p:sp>
      <p:grpSp>
        <p:nvGrpSpPr>
          <p:cNvPr id="16396" name="Group 12"/>
          <p:cNvGrpSpPr>
            <a:grpSpLocks/>
          </p:cNvGrpSpPr>
          <p:nvPr/>
        </p:nvGrpSpPr>
        <p:grpSpPr bwMode="auto">
          <a:xfrm>
            <a:off x="2936875" y="1162050"/>
            <a:ext cx="5313363" cy="4802188"/>
            <a:chOff x="1162" y="732"/>
            <a:chExt cx="3347" cy="3025"/>
          </a:xfrm>
        </p:grpSpPr>
        <p:sp>
          <p:nvSpPr>
            <p:cNvPr id="16397" name="Line 13"/>
            <p:cNvSpPr>
              <a:spLocks noChangeShapeType="1"/>
            </p:cNvSpPr>
            <p:nvPr/>
          </p:nvSpPr>
          <p:spPr bwMode="auto">
            <a:xfrm>
              <a:off x="1184" y="732"/>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Line 14"/>
            <p:cNvSpPr>
              <a:spLocks noChangeShapeType="1"/>
            </p:cNvSpPr>
            <p:nvPr/>
          </p:nvSpPr>
          <p:spPr bwMode="auto">
            <a:xfrm>
              <a:off x="1162" y="3752"/>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399" name="Rectangle 15"/>
          <p:cNvSpPr>
            <a:spLocks noChangeArrowheads="1"/>
          </p:cNvSpPr>
          <p:nvPr/>
        </p:nvSpPr>
        <p:spPr bwMode="auto">
          <a:xfrm>
            <a:off x="1741488" y="55563"/>
            <a:ext cx="737711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900" b="1">
                <a:solidFill>
                  <a:srgbClr val="000099"/>
                </a:solidFill>
                <a:latin typeface="Times New Roman" panose="02020603050405020304" pitchFamily="18" charset="0"/>
              </a:rPr>
              <a:t>OPTIMAL AMOUNT OF A PUBLIC GOOD</a:t>
            </a:r>
          </a:p>
        </p:txBody>
      </p:sp>
      <p:sp>
        <p:nvSpPr>
          <p:cNvPr id="16400" name="Rectangle 16"/>
          <p:cNvSpPr>
            <a:spLocks noChangeArrowheads="1"/>
          </p:cNvSpPr>
          <p:nvPr/>
        </p:nvSpPr>
        <p:spPr bwMode="auto">
          <a:xfrm>
            <a:off x="6599238" y="2127250"/>
            <a:ext cx="238125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2000" b="1" i="1"/>
              <a:t>Yields the</a:t>
            </a:r>
          </a:p>
          <a:p>
            <a:pPr algn="ctr" eaLnBrk="0" hangingPunct="0"/>
            <a:r>
              <a:rPr lang="en-US" altLang="en-US" sz="2000" b="1" i="1"/>
              <a:t>optimum amount</a:t>
            </a:r>
          </a:p>
          <a:p>
            <a:pPr algn="ctr" eaLnBrk="0" hangingPunct="0"/>
            <a:r>
              <a:rPr lang="en-US" altLang="en-US" sz="2000" b="1" i="1"/>
              <a:t>of the public good</a:t>
            </a:r>
          </a:p>
        </p:txBody>
      </p:sp>
      <p:sp>
        <p:nvSpPr>
          <p:cNvPr id="16401" name="Line 17"/>
          <p:cNvSpPr>
            <a:spLocks noChangeShapeType="1"/>
          </p:cNvSpPr>
          <p:nvPr/>
        </p:nvSpPr>
        <p:spPr bwMode="auto">
          <a:xfrm flipH="1">
            <a:off x="6043613" y="3160713"/>
            <a:ext cx="1668462" cy="185737"/>
          </a:xfrm>
          <a:prstGeom prst="line">
            <a:avLst/>
          </a:prstGeom>
          <a:noFill/>
          <a:ln w="50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2" name="Rectangle 18"/>
          <p:cNvSpPr>
            <a:spLocks noChangeArrowheads="1"/>
          </p:cNvSpPr>
          <p:nvPr/>
        </p:nvSpPr>
        <p:spPr bwMode="auto">
          <a:xfrm>
            <a:off x="6700838" y="3544888"/>
            <a:ext cx="23415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000" b="1" i="1">
                <a:solidFill>
                  <a:srgbClr val="CC0000"/>
                </a:solidFill>
              </a:rPr>
              <a:t>MB = MC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400"/>
                                        </p:tgtEl>
                                        <p:attrNameLst>
                                          <p:attrName>style.visibility</p:attrName>
                                        </p:attrNameLst>
                                      </p:cBhvr>
                                      <p:to>
                                        <p:strVal val="visible"/>
                                      </p:to>
                                    </p:set>
                                    <p:animEffect transition="in" filter="wipe(up)">
                                      <p:cBhvr>
                                        <p:cTn id="7" dur="500"/>
                                        <p:tgtEl>
                                          <p:spTgt spid="16400"/>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6401"/>
                                        </p:tgtEl>
                                        <p:attrNameLst>
                                          <p:attrName>style.visibility</p:attrName>
                                        </p:attrNameLst>
                                      </p:cBhvr>
                                      <p:to>
                                        <p:strVal val="visible"/>
                                      </p:to>
                                    </p:set>
                                    <p:animEffect transition="in" filter="wipe(right)">
                                      <p:cBhvr>
                                        <p:cTn id="11" dur="500"/>
                                        <p:tgtEl>
                                          <p:spTgt spid="1640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402"/>
                                        </p:tgtEl>
                                        <p:attrNameLst>
                                          <p:attrName>style.visibility</p:attrName>
                                        </p:attrNameLst>
                                      </p:cBhvr>
                                      <p:to>
                                        <p:strVal val="visible"/>
                                      </p:to>
                                    </p:set>
                                    <p:animEffect transition="in" filter="wipe(left)">
                                      <p:cBhvr>
                                        <p:cTn id="15" dur="500"/>
                                        <p:tgtEl>
                                          <p:spTgt spid="16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autoUpdateAnimBg="0"/>
      <p:bldP spid="1640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765300" y="65088"/>
            <a:ext cx="730885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400" b="1">
                <a:solidFill>
                  <a:srgbClr val="000099"/>
                </a:solidFill>
                <a:latin typeface="Times New Roman" panose="02020603050405020304" pitchFamily="18" charset="0"/>
              </a:rPr>
              <a:t>COST-BENEFIT ANALYSIS</a:t>
            </a:r>
          </a:p>
        </p:txBody>
      </p:sp>
      <p:sp>
        <p:nvSpPr>
          <p:cNvPr id="17411" name="Rectangle 3"/>
          <p:cNvSpPr>
            <a:spLocks noChangeArrowheads="1"/>
          </p:cNvSpPr>
          <p:nvPr/>
        </p:nvSpPr>
        <p:spPr bwMode="auto">
          <a:xfrm>
            <a:off x="1727200" y="1046163"/>
            <a:ext cx="725805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400" b="1" i="1">
                <a:solidFill>
                  <a:srgbClr val="000000"/>
                </a:solidFill>
                <a:latin typeface="Times New Roman" panose="02020603050405020304" pitchFamily="18" charset="0"/>
              </a:rPr>
              <a:t>Marginal Cost = Marginal Benefit Rule</a:t>
            </a:r>
          </a:p>
        </p:txBody>
      </p:sp>
      <p:sp>
        <p:nvSpPr>
          <p:cNvPr id="17412" name="Rectangle 4"/>
          <p:cNvSpPr>
            <a:spLocks noChangeArrowheads="1"/>
          </p:cNvSpPr>
          <p:nvPr/>
        </p:nvSpPr>
        <p:spPr bwMode="auto">
          <a:xfrm>
            <a:off x="1909763" y="2959100"/>
            <a:ext cx="458152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eaLnBrk="0" hangingPunct="0"/>
            <a:r>
              <a:rPr lang="en-US" altLang="en-US" sz="5400" b="1">
                <a:solidFill>
                  <a:srgbClr val="000099"/>
                </a:solidFill>
                <a:latin typeface="Times New Roman" panose="02020603050405020304" pitchFamily="18" charset="0"/>
              </a:rPr>
              <a:t>Spillover Costs</a:t>
            </a:r>
          </a:p>
        </p:txBody>
      </p:sp>
      <p:sp>
        <p:nvSpPr>
          <p:cNvPr id="17413" name="Rectangle 5"/>
          <p:cNvSpPr>
            <a:spLocks noChangeArrowheads="1"/>
          </p:cNvSpPr>
          <p:nvPr/>
        </p:nvSpPr>
        <p:spPr bwMode="auto">
          <a:xfrm>
            <a:off x="4471988" y="3878263"/>
            <a:ext cx="3905250"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eaLnBrk="0" hangingPunct="0"/>
            <a:r>
              <a:rPr lang="en-US" altLang="en-US" sz="4800" b="1" i="1">
                <a:solidFill>
                  <a:srgbClr val="000000"/>
                </a:solidFill>
                <a:latin typeface="Times New Roman" panose="02020603050405020304" pitchFamily="18" charset="0"/>
              </a:rPr>
              <a:t>Overallocation</a:t>
            </a:r>
          </a:p>
        </p:txBody>
      </p:sp>
      <p:sp>
        <p:nvSpPr>
          <p:cNvPr id="17414" name="Rectangle 6"/>
          <p:cNvSpPr>
            <a:spLocks noChangeArrowheads="1"/>
          </p:cNvSpPr>
          <p:nvPr/>
        </p:nvSpPr>
        <p:spPr bwMode="auto">
          <a:xfrm>
            <a:off x="1895475" y="4921250"/>
            <a:ext cx="534352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eaLnBrk="0" hangingPunct="0"/>
            <a:r>
              <a:rPr lang="en-US" altLang="en-US" sz="5400" b="1">
                <a:solidFill>
                  <a:srgbClr val="000099"/>
                </a:solidFill>
                <a:latin typeface="Times New Roman" panose="02020603050405020304" pitchFamily="18" charset="0"/>
              </a:rPr>
              <a:t>Spillover Benefits</a:t>
            </a:r>
          </a:p>
        </p:txBody>
      </p:sp>
      <p:sp>
        <p:nvSpPr>
          <p:cNvPr id="17415" name="Rectangle 7"/>
          <p:cNvSpPr>
            <a:spLocks noChangeArrowheads="1"/>
          </p:cNvSpPr>
          <p:nvPr/>
        </p:nvSpPr>
        <p:spPr bwMode="auto">
          <a:xfrm>
            <a:off x="4457700" y="5673725"/>
            <a:ext cx="42799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800" b="1" i="1">
                <a:latin typeface="Times New Roman" panose="02020603050405020304" pitchFamily="18" charset="0"/>
              </a:rPr>
              <a:t>Underallocation</a:t>
            </a:r>
          </a:p>
        </p:txBody>
      </p:sp>
      <p:sp>
        <p:nvSpPr>
          <p:cNvPr id="17416" name="Rectangle 8"/>
          <p:cNvSpPr>
            <a:spLocks noChangeArrowheads="1"/>
          </p:cNvSpPr>
          <p:nvPr/>
        </p:nvSpPr>
        <p:spPr bwMode="auto">
          <a:xfrm>
            <a:off x="1695450" y="1885950"/>
            <a:ext cx="432752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eaLnBrk="0" hangingPunct="0"/>
            <a:r>
              <a:rPr lang="en-US" altLang="en-US" sz="6000" b="1">
                <a:solidFill>
                  <a:srgbClr val="CC0000"/>
                </a:solidFill>
                <a:latin typeface="Times New Roman" panose="02020603050405020304" pitchFamily="18" charset="0"/>
              </a:rPr>
              <a:t>Externalities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wipe(left)">
                                      <p:cBhvr>
                                        <p:cTn id="11" dur="500"/>
                                        <p:tgtEl>
                                          <p:spTgt spid="174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416"/>
                                        </p:tgtEl>
                                        <p:attrNameLst>
                                          <p:attrName>style.visibility</p:attrName>
                                        </p:attrNameLst>
                                      </p:cBhvr>
                                      <p:to>
                                        <p:strVal val="visible"/>
                                      </p:to>
                                    </p:set>
                                    <p:animEffect transition="in" filter="wipe(left)">
                                      <p:cBhvr>
                                        <p:cTn id="16" dur="500"/>
                                        <p:tgtEl>
                                          <p:spTgt spid="174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412"/>
                                        </p:tgtEl>
                                        <p:attrNameLst>
                                          <p:attrName>style.visibility</p:attrName>
                                        </p:attrNameLst>
                                      </p:cBhvr>
                                      <p:to>
                                        <p:strVal val="visible"/>
                                      </p:to>
                                    </p:set>
                                    <p:animEffect transition="in" filter="wipe(left)">
                                      <p:cBhvr>
                                        <p:cTn id="21" dur="500"/>
                                        <p:tgtEl>
                                          <p:spTgt spid="1741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7413"/>
                                        </p:tgtEl>
                                        <p:attrNameLst>
                                          <p:attrName>style.visibility</p:attrName>
                                        </p:attrNameLst>
                                      </p:cBhvr>
                                      <p:to>
                                        <p:strVal val="visible"/>
                                      </p:to>
                                    </p:set>
                                    <p:animEffect transition="in" filter="wipe(left)">
                                      <p:cBhvr>
                                        <p:cTn id="25" dur="500"/>
                                        <p:tgtEl>
                                          <p:spTgt spid="174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414"/>
                                        </p:tgtEl>
                                        <p:attrNameLst>
                                          <p:attrName>style.visibility</p:attrName>
                                        </p:attrNameLst>
                                      </p:cBhvr>
                                      <p:to>
                                        <p:strVal val="visible"/>
                                      </p:to>
                                    </p:set>
                                    <p:animEffect transition="in" filter="wipe(left)">
                                      <p:cBhvr>
                                        <p:cTn id="30" dur="500"/>
                                        <p:tgtEl>
                                          <p:spTgt spid="17414"/>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7415"/>
                                        </p:tgtEl>
                                        <p:attrNameLst>
                                          <p:attrName>style.visibility</p:attrName>
                                        </p:attrNameLst>
                                      </p:cBhvr>
                                      <p:to>
                                        <p:strVal val="visible"/>
                                      </p:to>
                                    </p:set>
                                    <p:animEffect transition="in" filter="wipe(left)">
                                      <p:cBhvr>
                                        <p:cTn id="34"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2" grpId="0" autoUpdateAnimBg="0"/>
      <p:bldP spid="17413" grpId="0" autoUpdateAnimBg="0"/>
      <p:bldP spid="17414" grpId="0" autoUpdateAnimBg="0"/>
      <p:bldP spid="17415" grpId="0" autoUpdateAnimBg="0"/>
      <p:bldP spid="1741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4722813" y="3071813"/>
            <a:ext cx="0" cy="288766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5" name="Line 3"/>
          <p:cNvSpPr>
            <a:spLocks noChangeShapeType="1"/>
          </p:cNvSpPr>
          <p:nvPr/>
        </p:nvSpPr>
        <p:spPr bwMode="auto">
          <a:xfrm flipH="1">
            <a:off x="2822575" y="3022600"/>
            <a:ext cx="1897063"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Line 4"/>
          <p:cNvSpPr>
            <a:spLocks noChangeShapeType="1"/>
          </p:cNvSpPr>
          <p:nvPr/>
        </p:nvSpPr>
        <p:spPr bwMode="auto">
          <a:xfrm>
            <a:off x="5575300" y="3652838"/>
            <a:ext cx="0" cy="229711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Line 5"/>
          <p:cNvSpPr>
            <a:spLocks noChangeShapeType="1"/>
          </p:cNvSpPr>
          <p:nvPr/>
        </p:nvSpPr>
        <p:spPr bwMode="auto">
          <a:xfrm flipH="1">
            <a:off x="2787650" y="3586163"/>
            <a:ext cx="2697163"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Rectangle 6"/>
          <p:cNvSpPr>
            <a:spLocks noChangeArrowheads="1"/>
          </p:cNvSpPr>
          <p:nvPr/>
        </p:nvSpPr>
        <p:spPr bwMode="auto">
          <a:xfrm>
            <a:off x="2468563" y="557213"/>
            <a:ext cx="417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18439" name="Rectangle 7"/>
          <p:cNvSpPr>
            <a:spLocks noChangeArrowheads="1"/>
          </p:cNvSpPr>
          <p:nvPr/>
        </p:nvSpPr>
        <p:spPr bwMode="auto">
          <a:xfrm>
            <a:off x="8369300" y="57848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18440" name="Rectangle 8"/>
          <p:cNvSpPr>
            <a:spLocks noChangeArrowheads="1"/>
          </p:cNvSpPr>
          <p:nvPr/>
        </p:nvSpPr>
        <p:spPr bwMode="auto">
          <a:xfrm>
            <a:off x="3400425" y="39688"/>
            <a:ext cx="40830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3300" b="1">
                <a:solidFill>
                  <a:srgbClr val="000099"/>
                </a:solidFill>
                <a:latin typeface="Times New Roman" panose="02020603050405020304" pitchFamily="18" charset="0"/>
              </a:rPr>
              <a:t>SPILLOVER COSTS</a:t>
            </a:r>
          </a:p>
        </p:txBody>
      </p:sp>
      <p:sp>
        <p:nvSpPr>
          <p:cNvPr id="18441" name="Line 9"/>
          <p:cNvSpPr>
            <a:spLocks noChangeShapeType="1"/>
          </p:cNvSpPr>
          <p:nvPr/>
        </p:nvSpPr>
        <p:spPr bwMode="auto">
          <a:xfrm>
            <a:off x="3432175" y="2201863"/>
            <a:ext cx="4548188" cy="29464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2" name="Rectangle 10"/>
          <p:cNvSpPr>
            <a:spLocks noChangeArrowheads="1"/>
          </p:cNvSpPr>
          <p:nvPr/>
        </p:nvSpPr>
        <p:spPr bwMode="auto">
          <a:xfrm>
            <a:off x="8193088" y="5018088"/>
            <a:ext cx="971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00"/>
                </a:solidFill>
              </a:rPr>
              <a:t>MSB</a:t>
            </a:r>
          </a:p>
        </p:txBody>
      </p:sp>
      <p:sp>
        <p:nvSpPr>
          <p:cNvPr id="18443" name="Line 11"/>
          <p:cNvSpPr>
            <a:spLocks noChangeShapeType="1"/>
          </p:cNvSpPr>
          <p:nvPr/>
        </p:nvSpPr>
        <p:spPr bwMode="auto">
          <a:xfrm flipV="1">
            <a:off x="2827338" y="2105025"/>
            <a:ext cx="5199062" cy="316865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4" name="Rectangle 12"/>
          <p:cNvSpPr>
            <a:spLocks noChangeArrowheads="1"/>
          </p:cNvSpPr>
          <p:nvPr/>
        </p:nvSpPr>
        <p:spPr bwMode="auto">
          <a:xfrm>
            <a:off x="2501900" y="6040438"/>
            <a:ext cx="35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000000"/>
                </a:solidFill>
              </a:rPr>
              <a:t>0</a:t>
            </a:r>
          </a:p>
        </p:txBody>
      </p:sp>
      <p:sp>
        <p:nvSpPr>
          <p:cNvPr id="18445" name="Rectangle 13"/>
          <p:cNvSpPr>
            <a:spLocks noChangeArrowheads="1"/>
          </p:cNvSpPr>
          <p:nvPr/>
        </p:nvSpPr>
        <p:spPr bwMode="auto">
          <a:xfrm>
            <a:off x="3648075" y="814388"/>
            <a:ext cx="189547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3200" b="1" i="1">
                <a:solidFill>
                  <a:srgbClr val="000000"/>
                </a:solidFill>
              </a:rPr>
              <a:t>Spillover</a:t>
            </a:r>
          </a:p>
          <a:p>
            <a:pPr algn="ctr" eaLnBrk="0" hangingPunct="0"/>
            <a:r>
              <a:rPr lang="en-US" altLang="en-US" sz="3200" b="1" i="1">
                <a:solidFill>
                  <a:srgbClr val="000000"/>
                </a:solidFill>
              </a:rPr>
              <a:t>costs</a:t>
            </a:r>
          </a:p>
        </p:txBody>
      </p:sp>
      <p:sp>
        <p:nvSpPr>
          <p:cNvPr id="18446" name="Line 14"/>
          <p:cNvSpPr>
            <a:spLocks noChangeShapeType="1"/>
          </p:cNvSpPr>
          <p:nvPr/>
        </p:nvSpPr>
        <p:spPr bwMode="auto">
          <a:xfrm flipV="1">
            <a:off x="2827338" y="971550"/>
            <a:ext cx="5303837" cy="3230563"/>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7" name="Rectangle 15"/>
          <p:cNvSpPr>
            <a:spLocks noChangeArrowheads="1"/>
          </p:cNvSpPr>
          <p:nvPr/>
        </p:nvSpPr>
        <p:spPr bwMode="auto">
          <a:xfrm>
            <a:off x="8240713" y="731838"/>
            <a:ext cx="971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00"/>
                </a:solidFill>
              </a:rPr>
              <a:t>MSC</a:t>
            </a:r>
            <a:endParaRPr lang="en-US" altLang="en-US" sz="3600" b="1" i="1" baseline="-25000">
              <a:solidFill>
                <a:srgbClr val="000000"/>
              </a:solidFill>
            </a:endParaRPr>
          </a:p>
        </p:txBody>
      </p:sp>
      <p:sp>
        <p:nvSpPr>
          <p:cNvPr id="18448" name="Rectangle 16"/>
          <p:cNvSpPr>
            <a:spLocks noChangeArrowheads="1"/>
          </p:cNvSpPr>
          <p:nvPr/>
        </p:nvSpPr>
        <p:spPr bwMode="auto">
          <a:xfrm>
            <a:off x="8178800" y="1812925"/>
            <a:ext cx="4175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00"/>
                </a:solidFill>
              </a:rPr>
              <a:t>S</a:t>
            </a:r>
          </a:p>
        </p:txBody>
      </p:sp>
      <p:sp>
        <p:nvSpPr>
          <p:cNvPr id="18449" name="Freeform 17"/>
          <p:cNvSpPr>
            <a:spLocks/>
          </p:cNvSpPr>
          <p:nvPr/>
        </p:nvSpPr>
        <p:spPr bwMode="auto">
          <a:xfrm>
            <a:off x="7113588" y="1466850"/>
            <a:ext cx="296862" cy="1012825"/>
          </a:xfrm>
          <a:custGeom>
            <a:avLst/>
            <a:gdLst>
              <a:gd name="T0" fmla="*/ 64 w 187"/>
              <a:gd name="T1" fmla="*/ 529 h 638"/>
              <a:gd name="T2" fmla="*/ 69 w 187"/>
              <a:gd name="T3" fmla="*/ 553 h 638"/>
              <a:gd name="T4" fmla="*/ 79 w 187"/>
              <a:gd name="T5" fmla="*/ 575 h 638"/>
              <a:gd name="T6" fmla="*/ 93 w 187"/>
              <a:gd name="T7" fmla="*/ 595 h 638"/>
              <a:gd name="T8" fmla="*/ 112 w 187"/>
              <a:gd name="T9" fmla="*/ 611 h 638"/>
              <a:gd name="T10" fmla="*/ 132 w 187"/>
              <a:gd name="T11" fmla="*/ 624 h 638"/>
              <a:gd name="T12" fmla="*/ 155 w 187"/>
              <a:gd name="T13" fmla="*/ 633 h 638"/>
              <a:gd name="T14" fmla="*/ 180 w 187"/>
              <a:gd name="T15" fmla="*/ 637 h 638"/>
              <a:gd name="T16" fmla="*/ 176 w 187"/>
              <a:gd name="T17" fmla="*/ 636 h 638"/>
              <a:gd name="T18" fmla="*/ 155 w 187"/>
              <a:gd name="T19" fmla="*/ 631 h 638"/>
              <a:gd name="T20" fmla="*/ 137 w 187"/>
              <a:gd name="T21" fmla="*/ 622 h 638"/>
              <a:gd name="T22" fmla="*/ 122 w 187"/>
              <a:gd name="T23" fmla="*/ 608 h 638"/>
              <a:gd name="T24" fmla="*/ 110 w 187"/>
              <a:gd name="T25" fmla="*/ 592 h 638"/>
              <a:gd name="T26" fmla="*/ 103 w 187"/>
              <a:gd name="T27" fmla="*/ 573 h 638"/>
              <a:gd name="T28" fmla="*/ 100 w 187"/>
              <a:gd name="T29" fmla="*/ 553 h 638"/>
              <a:gd name="T30" fmla="*/ 99 w 187"/>
              <a:gd name="T31" fmla="*/ 381 h 638"/>
              <a:gd name="T32" fmla="*/ 94 w 187"/>
              <a:gd name="T33" fmla="*/ 363 h 638"/>
              <a:gd name="T34" fmla="*/ 84 w 187"/>
              <a:gd name="T35" fmla="*/ 347 h 638"/>
              <a:gd name="T36" fmla="*/ 71 w 187"/>
              <a:gd name="T37" fmla="*/ 334 h 638"/>
              <a:gd name="T38" fmla="*/ 54 w 187"/>
              <a:gd name="T39" fmla="*/ 325 h 638"/>
              <a:gd name="T40" fmla="*/ 35 w 187"/>
              <a:gd name="T41" fmla="*/ 320 h 638"/>
              <a:gd name="T42" fmla="*/ 25 w 187"/>
              <a:gd name="T43" fmla="*/ 318 h 638"/>
              <a:gd name="T44" fmla="*/ 35 w 187"/>
              <a:gd name="T45" fmla="*/ 317 h 638"/>
              <a:gd name="T46" fmla="*/ 54 w 187"/>
              <a:gd name="T47" fmla="*/ 312 h 638"/>
              <a:gd name="T48" fmla="*/ 71 w 187"/>
              <a:gd name="T49" fmla="*/ 303 h 638"/>
              <a:gd name="T50" fmla="*/ 84 w 187"/>
              <a:gd name="T51" fmla="*/ 289 h 638"/>
              <a:gd name="T52" fmla="*/ 94 w 187"/>
              <a:gd name="T53" fmla="*/ 273 h 638"/>
              <a:gd name="T54" fmla="*/ 99 w 187"/>
              <a:gd name="T55" fmla="*/ 255 h 638"/>
              <a:gd name="T56" fmla="*/ 100 w 187"/>
              <a:gd name="T57" fmla="*/ 83 h 638"/>
              <a:gd name="T58" fmla="*/ 103 w 187"/>
              <a:gd name="T59" fmla="*/ 64 h 638"/>
              <a:gd name="T60" fmla="*/ 110 w 187"/>
              <a:gd name="T61" fmla="*/ 45 h 638"/>
              <a:gd name="T62" fmla="*/ 122 w 187"/>
              <a:gd name="T63" fmla="*/ 28 h 638"/>
              <a:gd name="T64" fmla="*/ 137 w 187"/>
              <a:gd name="T65" fmla="*/ 15 h 638"/>
              <a:gd name="T66" fmla="*/ 155 w 187"/>
              <a:gd name="T67" fmla="*/ 6 h 638"/>
              <a:gd name="T68" fmla="*/ 176 w 187"/>
              <a:gd name="T69" fmla="*/ 0 h 638"/>
              <a:gd name="T70" fmla="*/ 180 w 187"/>
              <a:gd name="T71" fmla="*/ 0 h 638"/>
              <a:gd name="T72" fmla="*/ 155 w 187"/>
              <a:gd name="T73" fmla="*/ 4 h 638"/>
              <a:gd name="T74" fmla="*/ 132 w 187"/>
              <a:gd name="T75" fmla="*/ 13 h 638"/>
              <a:gd name="T76" fmla="*/ 112 w 187"/>
              <a:gd name="T77" fmla="*/ 26 h 638"/>
              <a:gd name="T78" fmla="*/ 93 w 187"/>
              <a:gd name="T79" fmla="*/ 42 h 638"/>
              <a:gd name="T80" fmla="*/ 79 w 187"/>
              <a:gd name="T81" fmla="*/ 61 h 638"/>
              <a:gd name="T82" fmla="*/ 69 w 187"/>
              <a:gd name="T83" fmla="*/ 84 h 638"/>
              <a:gd name="T84" fmla="*/ 64 w 187"/>
              <a:gd name="T85" fmla="*/ 107 h 638"/>
              <a:gd name="T86" fmla="*/ 63 w 187"/>
              <a:gd name="T87" fmla="*/ 258 h 638"/>
              <a:gd name="T88" fmla="*/ 61 w 187"/>
              <a:gd name="T89" fmla="*/ 275 h 638"/>
              <a:gd name="T90" fmla="*/ 53 w 187"/>
              <a:gd name="T91" fmla="*/ 290 h 638"/>
              <a:gd name="T92" fmla="*/ 42 w 187"/>
              <a:gd name="T93" fmla="*/ 303 h 638"/>
              <a:gd name="T94" fmla="*/ 27 w 187"/>
              <a:gd name="T95" fmla="*/ 312 h 638"/>
              <a:gd name="T96" fmla="*/ 10 w 187"/>
              <a:gd name="T97" fmla="*/ 317 h 638"/>
              <a:gd name="T98" fmla="*/ 0 w 187"/>
              <a:gd name="T99" fmla="*/ 318 h 638"/>
              <a:gd name="T100" fmla="*/ 18 w 187"/>
              <a:gd name="T101" fmla="*/ 321 h 638"/>
              <a:gd name="T102" fmla="*/ 34 w 187"/>
              <a:gd name="T103" fmla="*/ 328 h 638"/>
              <a:gd name="T104" fmla="*/ 47 w 187"/>
              <a:gd name="T105" fmla="*/ 339 h 638"/>
              <a:gd name="T106" fmla="*/ 57 w 187"/>
              <a:gd name="T107" fmla="*/ 353 h 638"/>
              <a:gd name="T108" fmla="*/ 63 w 187"/>
              <a:gd name="T109" fmla="*/ 369 h 638"/>
              <a:gd name="T110" fmla="*/ 63 w 187"/>
              <a:gd name="T111" fmla="*/ 37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638">
                <a:moveTo>
                  <a:pt x="63" y="517"/>
                </a:moveTo>
                <a:lnTo>
                  <a:pt x="64" y="529"/>
                </a:lnTo>
                <a:lnTo>
                  <a:pt x="66" y="541"/>
                </a:lnTo>
                <a:lnTo>
                  <a:pt x="69" y="553"/>
                </a:lnTo>
                <a:lnTo>
                  <a:pt x="74" y="564"/>
                </a:lnTo>
                <a:lnTo>
                  <a:pt x="79" y="575"/>
                </a:lnTo>
                <a:lnTo>
                  <a:pt x="86" y="585"/>
                </a:lnTo>
                <a:lnTo>
                  <a:pt x="93" y="595"/>
                </a:lnTo>
                <a:lnTo>
                  <a:pt x="102" y="604"/>
                </a:lnTo>
                <a:lnTo>
                  <a:pt x="112" y="611"/>
                </a:lnTo>
                <a:lnTo>
                  <a:pt x="121" y="618"/>
                </a:lnTo>
                <a:lnTo>
                  <a:pt x="132" y="624"/>
                </a:lnTo>
                <a:lnTo>
                  <a:pt x="143" y="629"/>
                </a:lnTo>
                <a:lnTo>
                  <a:pt x="155" y="633"/>
                </a:lnTo>
                <a:lnTo>
                  <a:pt x="168" y="635"/>
                </a:lnTo>
                <a:lnTo>
                  <a:pt x="180" y="637"/>
                </a:lnTo>
                <a:lnTo>
                  <a:pt x="186" y="637"/>
                </a:lnTo>
                <a:lnTo>
                  <a:pt x="176" y="636"/>
                </a:lnTo>
                <a:lnTo>
                  <a:pt x="166" y="635"/>
                </a:lnTo>
                <a:lnTo>
                  <a:pt x="155" y="631"/>
                </a:lnTo>
                <a:lnTo>
                  <a:pt x="146" y="627"/>
                </a:lnTo>
                <a:lnTo>
                  <a:pt x="137" y="622"/>
                </a:lnTo>
                <a:lnTo>
                  <a:pt x="129" y="615"/>
                </a:lnTo>
                <a:lnTo>
                  <a:pt x="122" y="608"/>
                </a:lnTo>
                <a:lnTo>
                  <a:pt x="115" y="600"/>
                </a:lnTo>
                <a:lnTo>
                  <a:pt x="110" y="592"/>
                </a:lnTo>
                <a:lnTo>
                  <a:pt x="106" y="582"/>
                </a:lnTo>
                <a:lnTo>
                  <a:pt x="103" y="573"/>
                </a:lnTo>
                <a:lnTo>
                  <a:pt x="100" y="563"/>
                </a:lnTo>
                <a:lnTo>
                  <a:pt x="100" y="553"/>
                </a:lnTo>
                <a:lnTo>
                  <a:pt x="100" y="390"/>
                </a:lnTo>
                <a:lnTo>
                  <a:pt x="99" y="381"/>
                </a:lnTo>
                <a:lnTo>
                  <a:pt x="97" y="372"/>
                </a:lnTo>
                <a:lnTo>
                  <a:pt x="94" y="363"/>
                </a:lnTo>
                <a:lnTo>
                  <a:pt x="90" y="355"/>
                </a:lnTo>
                <a:lnTo>
                  <a:pt x="84" y="347"/>
                </a:lnTo>
                <a:lnTo>
                  <a:pt x="78" y="340"/>
                </a:lnTo>
                <a:lnTo>
                  <a:pt x="71" y="334"/>
                </a:lnTo>
                <a:lnTo>
                  <a:pt x="63" y="329"/>
                </a:lnTo>
                <a:lnTo>
                  <a:pt x="54" y="325"/>
                </a:lnTo>
                <a:lnTo>
                  <a:pt x="45" y="322"/>
                </a:lnTo>
                <a:lnTo>
                  <a:pt x="35" y="320"/>
                </a:lnTo>
                <a:lnTo>
                  <a:pt x="26" y="318"/>
                </a:lnTo>
                <a:lnTo>
                  <a:pt x="25" y="318"/>
                </a:lnTo>
                <a:lnTo>
                  <a:pt x="26" y="318"/>
                </a:lnTo>
                <a:lnTo>
                  <a:pt x="35" y="317"/>
                </a:lnTo>
                <a:lnTo>
                  <a:pt x="45" y="315"/>
                </a:lnTo>
                <a:lnTo>
                  <a:pt x="54" y="312"/>
                </a:lnTo>
                <a:lnTo>
                  <a:pt x="63" y="308"/>
                </a:lnTo>
                <a:lnTo>
                  <a:pt x="71" y="303"/>
                </a:lnTo>
                <a:lnTo>
                  <a:pt x="78" y="296"/>
                </a:lnTo>
                <a:lnTo>
                  <a:pt x="84" y="289"/>
                </a:lnTo>
                <a:lnTo>
                  <a:pt x="90" y="282"/>
                </a:lnTo>
                <a:lnTo>
                  <a:pt x="94" y="273"/>
                </a:lnTo>
                <a:lnTo>
                  <a:pt x="97" y="265"/>
                </a:lnTo>
                <a:lnTo>
                  <a:pt x="99" y="255"/>
                </a:lnTo>
                <a:lnTo>
                  <a:pt x="100" y="246"/>
                </a:lnTo>
                <a:lnTo>
                  <a:pt x="100" y="83"/>
                </a:lnTo>
                <a:lnTo>
                  <a:pt x="100" y="74"/>
                </a:lnTo>
                <a:lnTo>
                  <a:pt x="103" y="64"/>
                </a:lnTo>
                <a:lnTo>
                  <a:pt x="106" y="54"/>
                </a:lnTo>
                <a:lnTo>
                  <a:pt x="110" y="45"/>
                </a:lnTo>
                <a:lnTo>
                  <a:pt x="115" y="36"/>
                </a:lnTo>
                <a:lnTo>
                  <a:pt x="122" y="28"/>
                </a:lnTo>
                <a:lnTo>
                  <a:pt x="129" y="21"/>
                </a:lnTo>
                <a:lnTo>
                  <a:pt x="137" y="15"/>
                </a:lnTo>
                <a:lnTo>
                  <a:pt x="146" y="10"/>
                </a:lnTo>
                <a:lnTo>
                  <a:pt x="155" y="6"/>
                </a:lnTo>
                <a:lnTo>
                  <a:pt x="166" y="2"/>
                </a:lnTo>
                <a:lnTo>
                  <a:pt x="176" y="0"/>
                </a:lnTo>
                <a:lnTo>
                  <a:pt x="186" y="0"/>
                </a:lnTo>
                <a:lnTo>
                  <a:pt x="180" y="0"/>
                </a:lnTo>
                <a:lnTo>
                  <a:pt x="168" y="1"/>
                </a:lnTo>
                <a:lnTo>
                  <a:pt x="155" y="4"/>
                </a:lnTo>
                <a:lnTo>
                  <a:pt x="143" y="8"/>
                </a:lnTo>
                <a:lnTo>
                  <a:pt x="132" y="13"/>
                </a:lnTo>
                <a:lnTo>
                  <a:pt x="121" y="19"/>
                </a:lnTo>
                <a:lnTo>
                  <a:pt x="112" y="26"/>
                </a:lnTo>
                <a:lnTo>
                  <a:pt x="102" y="33"/>
                </a:lnTo>
                <a:lnTo>
                  <a:pt x="93" y="42"/>
                </a:lnTo>
                <a:lnTo>
                  <a:pt x="86" y="51"/>
                </a:lnTo>
                <a:lnTo>
                  <a:pt x="79" y="61"/>
                </a:lnTo>
                <a:lnTo>
                  <a:pt x="74" y="72"/>
                </a:lnTo>
                <a:lnTo>
                  <a:pt x="69" y="84"/>
                </a:lnTo>
                <a:lnTo>
                  <a:pt x="66" y="96"/>
                </a:lnTo>
                <a:lnTo>
                  <a:pt x="64" y="107"/>
                </a:lnTo>
                <a:lnTo>
                  <a:pt x="63" y="119"/>
                </a:lnTo>
                <a:lnTo>
                  <a:pt x="63" y="258"/>
                </a:lnTo>
                <a:lnTo>
                  <a:pt x="63" y="267"/>
                </a:lnTo>
                <a:lnTo>
                  <a:pt x="61" y="275"/>
                </a:lnTo>
                <a:lnTo>
                  <a:pt x="58" y="283"/>
                </a:lnTo>
                <a:lnTo>
                  <a:pt x="53" y="290"/>
                </a:lnTo>
                <a:lnTo>
                  <a:pt x="48" y="297"/>
                </a:lnTo>
                <a:lnTo>
                  <a:pt x="42" y="303"/>
                </a:lnTo>
                <a:lnTo>
                  <a:pt x="35" y="308"/>
                </a:lnTo>
                <a:lnTo>
                  <a:pt x="27" y="312"/>
                </a:lnTo>
                <a:lnTo>
                  <a:pt x="19" y="315"/>
                </a:lnTo>
                <a:lnTo>
                  <a:pt x="10" y="317"/>
                </a:lnTo>
                <a:lnTo>
                  <a:pt x="1" y="318"/>
                </a:lnTo>
                <a:lnTo>
                  <a:pt x="0" y="318"/>
                </a:lnTo>
                <a:lnTo>
                  <a:pt x="9" y="319"/>
                </a:lnTo>
                <a:lnTo>
                  <a:pt x="18" y="321"/>
                </a:lnTo>
                <a:lnTo>
                  <a:pt x="26" y="324"/>
                </a:lnTo>
                <a:lnTo>
                  <a:pt x="34" y="328"/>
                </a:lnTo>
                <a:lnTo>
                  <a:pt x="41" y="333"/>
                </a:lnTo>
                <a:lnTo>
                  <a:pt x="47" y="339"/>
                </a:lnTo>
                <a:lnTo>
                  <a:pt x="53" y="345"/>
                </a:lnTo>
                <a:lnTo>
                  <a:pt x="57" y="353"/>
                </a:lnTo>
                <a:lnTo>
                  <a:pt x="60" y="360"/>
                </a:lnTo>
                <a:lnTo>
                  <a:pt x="63" y="369"/>
                </a:lnTo>
                <a:lnTo>
                  <a:pt x="63" y="377"/>
                </a:lnTo>
                <a:lnTo>
                  <a:pt x="63" y="378"/>
                </a:lnTo>
                <a:lnTo>
                  <a:pt x="63" y="517"/>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18"/>
          <p:cNvSpPr>
            <a:spLocks noChangeShapeType="1"/>
          </p:cNvSpPr>
          <p:nvPr/>
        </p:nvSpPr>
        <p:spPr bwMode="auto">
          <a:xfrm>
            <a:off x="5299075" y="1400175"/>
            <a:ext cx="1695450" cy="5778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1" name="Freeform 19"/>
          <p:cNvSpPr>
            <a:spLocks/>
          </p:cNvSpPr>
          <p:nvPr/>
        </p:nvSpPr>
        <p:spPr bwMode="auto">
          <a:xfrm>
            <a:off x="4719638" y="4848225"/>
            <a:ext cx="841375" cy="233363"/>
          </a:xfrm>
          <a:custGeom>
            <a:avLst/>
            <a:gdLst>
              <a:gd name="T0" fmla="*/ 439 w 530"/>
              <a:gd name="T1" fmla="*/ 96 h 147"/>
              <a:gd name="T2" fmla="*/ 459 w 530"/>
              <a:gd name="T3" fmla="*/ 92 h 147"/>
              <a:gd name="T4" fmla="*/ 478 w 530"/>
              <a:gd name="T5" fmla="*/ 84 h 147"/>
              <a:gd name="T6" fmla="*/ 494 w 530"/>
              <a:gd name="T7" fmla="*/ 73 h 147"/>
              <a:gd name="T8" fmla="*/ 507 w 530"/>
              <a:gd name="T9" fmla="*/ 58 h 147"/>
              <a:gd name="T10" fmla="*/ 518 w 530"/>
              <a:gd name="T11" fmla="*/ 42 h 147"/>
              <a:gd name="T12" fmla="*/ 526 w 530"/>
              <a:gd name="T13" fmla="*/ 24 h 147"/>
              <a:gd name="T14" fmla="*/ 529 w 530"/>
              <a:gd name="T15" fmla="*/ 5 h 147"/>
              <a:gd name="T16" fmla="*/ 528 w 530"/>
              <a:gd name="T17" fmla="*/ 8 h 147"/>
              <a:gd name="T18" fmla="*/ 524 w 530"/>
              <a:gd name="T19" fmla="*/ 24 h 147"/>
              <a:gd name="T20" fmla="*/ 517 w 530"/>
              <a:gd name="T21" fmla="*/ 38 h 147"/>
              <a:gd name="T22" fmla="*/ 505 w 530"/>
              <a:gd name="T23" fmla="*/ 50 h 147"/>
              <a:gd name="T24" fmla="*/ 492 w 530"/>
              <a:gd name="T25" fmla="*/ 60 h 147"/>
              <a:gd name="T26" fmla="*/ 476 w 530"/>
              <a:gd name="T27" fmla="*/ 65 h 147"/>
              <a:gd name="T28" fmla="*/ 459 w 530"/>
              <a:gd name="T29" fmla="*/ 68 h 147"/>
              <a:gd name="T30" fmla="*/ 316 w 530"/>
              <a:gd name="T31" fmla="*/ 68 h 147"/>
              <a:gd name="T32" fmla="*/ 301 w 530"/>
              <a:gd name="T33" fmla="*/ 72 h 147"/>
              <a:gd name="T34" fmla="*/ 288 w 530"/>
              <a:gd name="T35" fmla="*/ 80 h 147"/>
              <a:gd name="T36" fmla="*/ 277 w 530"/>
              <a:gd name="T37" fmla="*/ 90 h 147"/>
              <a:gd name="T38" fmla="*/ 270 w 530"/>
              <a:gd name="T39" fmla="*/ 104 h 147"/>
              <a:gd name="T40" fmla="*/ 266 w 530"/>
              <a:gd name="T41" fmla="*/ 119 h 147"/>
              <a:gd name="T42" fmla="*/ 264 w 530"/>
              <a:gd name="T43" fmla="*/ 126 h 147"/>
              <a:gd name="T44" fmla="*/ 263 w 530"/>
              <a:gd name="T45" fmla="*/ 119 h 147"/>
              <a:gd name="T46" fmla="*/ 259 w 530"/>
              <a:gd name="T47" fmla="*/ 104 h 147"/>
              <a:gd name="T48" fmla="*/ 252 w 530"/>
              <a:gd name="T49" fmla="*/ 90 h 147"/>
              <a:gd name="T50" fmla="*/ 240 w 530"/>
              <a:gd name="T51" fmla="*/ 80 h 147"/>
              <a:gd name="T52" fmla="*/ 227 w 530"/>
              <a:gd name="T53" fmla="*/ 72 h 147"/>
              <a:gd name="T54" fmla="*/ 212 w 530"/>
              <a:gd name="T55" fmla="*/ 68 h 147"/>
              <a:gd name="T56" fmla="*/ 69 w 530"/>
              <a:gd name="T57" fmla="*/ 68 h 147"/>
              <a:gd name="T58" fmla="*/ 53 w 530"/>
              <a:gd name="T59" fmla="*/ 65 h 147"/>
              <a:gd name="T60" fmla="*/ 37 w 530"/>
              <a:gd name="T61" fmla="*/ 60 h 147"/>
              <a:gd name="T62" fmla="*/ 23 w 530"/>
              <a:gd name="T63" fmla="*/ 50 h 147"/>
              <a:gd name="T64" fmla="*/ 12 w 530"/>
              <a:gd name="T65" fmla="*/ 38 h 147"/>
              <a:gd name="T66" fmla="*/ 5 w 530"/>
              <a:gd name="T67" fmla="*/ 24 h 147"/>
              <a:gd name="T68" fmla="*/ 0 w 530"/>
              <a:gd name="T69" fmla="*/ 8 h 147"/>
              <a:gd name="T70" fmla="*/ 0 w 530"/>
              <a:gd name="T71" fmla="*/ 5 h 147"/>
              <a:gd name="T72" fmla="*/ 3 w 530"/>
              <a:gd name="T73" fmla="*/ 24 h 147"/>
              <a:gd name="T74" fmla="*/ 11 w 530"/>
              <a:gd name="T75" fmla="*/ 42 h 147"/>
              <a:gd name="T76" fmla="*/ 22 w 530"/>
              <a:gd name="T77" fmla="*/ 58 h 147"/>
              <a:gd name="T78" fmla="*/ 35 w 530"/>
              <a:gd name="T79" fmla="*/ 73 h 147"/>
              <a:gd name="T80" fmla="*/ 51 w 530"/>
              <a:gd name="T81" fmla="*/ 84 h 147"/>
              <a:gd name="T82" fmla="*/ 70 w 530"/>
              <a:gd name="T83" fmla="*/ 92 h 147"/>
              <a:gd name="T84" fmla="*/ 89 w 530"/>
              <a:gd name="T85" fmla="*/ 96 h 147"/>
              <a:gd name="T86" fmla="*/ 214 w 530"/>
              <a:gd name="T87" fmla="*/ 97 h 147"/>
              <a:gd name="T88" fmla="*/ 228 w 530"/>
              <a:gd name="T89" fmla="*/ 98 h 147"/>
              <a:gd name="T90" fmla="*/ 241 w 530"/>
              <a:gd name="T91" fmla="*/ 104 h 147"/>
              <a:gd name="T92" fmla="*/ 252 w 530"/>
              <a:gd name="T93" fmla="*/ 113 h 147"/>
              <a:gd name="T94" fmla="*/ 259 w 530"/>
              <a:gd name="T95" fmla="*/ 125 h 147"/>
              <a:gd name="T96" fmla="*/ 263 w 530"/>
              <a:gd name="T97" fmla="*/ 138 h 147"/>
              <a:gd name="T98" fmla="*/ 264 w 530"/>
              <a:gd name="T99" fmla="*/ 146 h 147"/>
              <a:gd name="T100" fmla="*/ 267 w 530"/>
              <a:gd name="T101" fmla="*/ 132 h 147"/>
              <a:gd name="T102" fmla="*/ 272 w 530"/>
              <a:gd name="T103" fmla="*/ 119 h 147"/>
              <a:gd name="T104" fmla="*/ 282 w 530"/>
              <a:gd name="T105" fmla="*/ 109 h 147"/>
              <a:gd name="T106" fmla="*/ 293 w 530"/>
              <a:gd name="T107" fmla="*/ 101 h 147"/>
              <a:gd name="T108" fmla="*/ 306 w 530"/>
              <a:gd name="T109" fmla="*/ 97 h 147"/>
              <a:gd name="T110" fmla="*/ 314 w 530"/>
              <a:gd name="T111" fmla="*/ 9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0" h="147">
                <a:moveTo>
                  <a:pt x="429" y="97"/>
                </a:moveTo>
                <a:lnTo>
                  <a:pt x="439" y="96"/>
                </a:lnTo>
                <a:lnTo>
                  <a:pt x="449" y="94"/>
                </a:lnTo>
                <a:lnTo>
                  <a:pt x="459" y="92"/>
                </a:lnTo>
                <a:lnTo>
                  <a:pt x="468" y="88"/>
                </a:lnTo>
                <a:lnTo>
                  <a:pt x="478" y="84"/>
                </a:lnTo>
                <a:lnTo>
                  <a:pt x="486" y="78"/>
                </a:lnTo>
                <a:lnTo>
                  <a:pt x="494" y="73"/>
                </a:lnTo>
                <a:lnTo>
                  <a:pt x="502" y="66"/>
                </a:lnTo>
                <a:lnTo>
                  <a:pt x="507" y="58"/>
                </a:lnTo>
                <a:lnTo>
                  <a:pt x="513" y="51"/>
                </a:lnTo>
                <a:lnTo>
                  <a:pt x="518" y="42"/>
                </a:lnTo>
                <a:lnTo>
                  <a:pt x="522" y="34"/>
                </a:lnTo>
                <a:lnTo>
                  <a:pt x="526" y="24"/>
                </a:lnTo>
                <a:lnTo>
                  <a:pt x="527" y="14"/>
                </a:lnTo>
                <a:lnTo>
                  <a:pt x="529" y="5"/>
                </a:lnTo>
                <a:lnTo>
                  <a:pt x="529" y="0"/>
                </a:lnTo>
                <a:lnTo>
                  <a:pt x="528" y="8"/>
                </a:lnTo>
                <a:lnTo>
                  <a:pt x="527" y="16"/>
                </a:lnTo>
                <a:lnTo>
                  <a:pt x="524" y="24"/>
                </a:lnTo>
                <a:lnTo>
                  <a:pt x="521" y="31"/>
                </a:lnTo>
                <a:lnTo>
                  <a:pt x="517" y="38"/>
                </a:lnTo>
                <a:lnTo>
                  <a:pt x="511" y="45"/>
                </a:lnTo>
                <a:lnTo>
                  <a:pt x="505" y="50"/>
                </a:lnTo>
                <a:lnTo>
                  <a:pt x="498" y="56"/>
                </a:lnTo>
                <a:lnTo>
                  <a:pt x="492" y="60"/>
                </a:lnTo>
                <a:lnTo>
                  <a:pt x="483" y="63"/>
                </a:lnTo>
                <a:lnTo>
                  <a:pt x="476" y="65"/>
                </a:lnTo>
                <a:lnTo>
                  <a:pt x="468" y="68"/>
                </a:lnTo>
                <a:lnTo>
                  <a:pt x="459" y="68"/>
                </a:lnTo>
                <a:lnTo>
                  <a:pt x="324" y="68"/>
                </a:lnTo>
                <a:lnTo>
                  <a:pt x="316" y="68"/>
                </a:lnTo>
                <a:lnTo>
                  <a:pt x="309" y="70"/>
                </a:lnTo>
                <a:lnTo>
                  <a:pt x="301" y="72"/>
                </a:lnTo>
                <a:lnTo>
                  <a:pt x="295" y="75"/>
                </a:lnTo>
                <a:lnTo>
                  <a:pt x="288" y="80"/>
                </a:lnTo>
                <a:lnTo>
                  <a:pt x="282" y="85"/>
                </a:lnTo>
                <a:lnTo>
                  <a:pt x="277" y="90"/>
                </a:lnTo>
                <a:lnTo>
                  <a:pt x="273" y="97"/>
                </a:lnTo>
                <a:lnTo>
                  <a:pt x="270" y="104"/>
                </a:lnTo>
                <a:lnTo>
                  <a:pt x="267" y="111"/>
                </a:lnTo>
                <a:lnTo>
                  <a:pt x="266" y="119"/>
                </a:lnTo>
                <a:lnTo>
                  <a:pt x="264" y="126"/>
                </a:lnTo>
                <a:lnTo>
                  <a:pt x="264" y="126"/>
                </a:lnTo>
                <a:lnTo>
                  <a:pt x="264" y="126"/>
                </a:lnTo>
                <a:lnTo>
                  <a:pt x="263" y="119"/>
                </a:lnTo>
                <a:lnTo>
                  <a:pt x="262" y="111"/>
                </a:lnTo>
                <a:lnTo>
                  <a:pt x="259" y="104"/>
                </a:lnTo>
                <a:lnTo>
                  <a:pt x="256" y="97"/>
                </a:lnTo>
                <a:lnTo>
                  <a:pt x="252" y="90"/>
                </a:lnTo>
                <a:lnTo>
                  <a:pt x="246" y="85"/>
                </a:lnTo>
                <a:lnTo>
                  <a:pt x="240" y="80"/>
                </a:lnTo>
                <a:lnTo>
                  <a:pt x="234" y="75"/>
                </a:lnTo>
                <a:lnTo>
                  <a:pt x="227" y="72"/>
                </a:lnTo>
                <a:lnTo>
                  <a:pt x="220" y="70"/>
                </a:lnTo>
                <a:lnTo>
                  <a:pt x="212" y="68"/>
                </a:lnTo>
                <a:lnTo>
                  <a:pt x="204" y="68"/>
                </a:lnTo>
                <a:lnTo>
                  <a:pt x="69" y="68"/>
                </a:lnTo>
                <a:lnTo>
                  <a:pt x="61" y="68"/>
                </a:lnTo>
                <a:lnTo>
                  <a:pt x="53" y="65"/>
                </a:lnTo>
                <a:lnTo>
                  <a:pt x="45" y="63"/>
                </a:lnTo>
                <a:lnTo>
                  <a:pt x="37" y="60"/>
                </a:lnTo>
                <a:lnTo>
                  <a:pt x="30" y="56"/>
                </a:lnTo>
                <a:lnTo>
                  <a:pt x="23" y="50"/>
                </a:lnTo>
                <a:lnTo>
                  <a:pt x="17" y="45"/>
                </a:lnTo>
                <a:lnTo>
                  <a:pt x="12" y="38"/>
                </a:lnTo>
                <a:lnTo>
                  <a:pt x="8" y="31"/>
                </a:lnTo>
                <a:lnTo>
                  <a:pt x="5" y="24"/>
                </a:lnTo>
                <a:lnTo>
                  <a:pt x="2" y="16"/>
                </a:lnTo>
                <a:lnTo>
                  <a:pt x="0" y="8"/>
                </a:lnTo>
                <a:lnTo>
                  <a:pt x="0" y="0"/>
                </a:lnTo>
                <a:lnTo>
                  <a:pt x="0" y="5"/>
                </a:lnTo>
                <a:lnTo>
                  <a:pt x="1" y="14"/>
                </a:lnTo>
                <a:lnTo>
                  <a:pt x="3" y="24"/>
                </a:lnTo>
                <a:lnTo>
                  <a:pt x="7" y="34"/>
                </a:lnTo>
                <a:lnTo>
                  <a:pt x="11" y="42"/>
                </a:lnTo>
                <a:lnTo>
                  <a:pt x="16" y="51"/>
                </a:lnTo>
                <a:lnTo>
                  <a:pt x="22" y="58"/>
                </a:lnTo>
                <a:lnTo>
                  <a:pt x="27" y="66"/>
                </a:lnTo>
                <a:lnTo>
                  <a:pt x="35" y="73"/>
                </a:lnTo>
                <a:lnTo>
                  <a:pt x="42" y="78"/>
                </a:lnTo>
                <a:lnTo>
                  <a:pt x="51" y="84"/>
                </a:lnTo>
                <a:lnTo>
                  <a:pt x="60" y="88"/>
                </a:lnTo>
                <a:lnTo>
                  <a:pt x="70" y="92"/>
                </a:lnTo>
                <a:lnTo>
                  <a:pt x="80" y="94"/>
                </a:lnTo>
                <a:lnTo>
                  <a:pt x="89" y="96"/>
                </a:lnTo>
                <a:lnTo>
                  <a:pt x="99" y="97"/>
                </a:lnTo>
                <a:lnTo>
                  <a:pt x="214" y="97"/>
                </a:lnTo>
                <a:lnTo>
                  <a:pt x="222" y="97"/>
                </a:lnTo>
                <a:lnTo>
                  <a:pt x="228" y="98"/>
                </a:lnTo>
                <a:lnTo>
                  <a:pt x="235" y="100"/>
                </a:lnTo>
                <a:lnTo>
                  <a:pt x="241" y="104"/>
                </a:lnTo>
                <a:lnTo>
                  <a:pt x="247" y="108"/>
                </a:lnTo>
                <a:lnTo>
                  <a:pt x="252" y="113"/>
                </a:lnTo>
                <a:lnTo>
                  <a:pt x="256" y="119"/>
                </a:lnTo>
                <a:lnTo>
                  <a:pt x="259" y="125"/>
                </a:lnTo>
                <a:lnTo>
                  <a:pt x="262" y="131"/>
                </a:lnTo>
                <a:lnTo>
                  <a:pt x="263" y="138"/>
                </a:lnTo>
                <a:lnTo>
                  <a:pt x="264" y="145"/>
                </a:lnTo>
                <a:lnTo>
                  <a:pt x="264" y="146"/>
                </a:lnTo>
                <a:lnTo>
                  <a:pt x="265" y="139"/>
                </a:lnTo>
                <a:lnTo>
                  <a:pt x="267" y="132"/>
                </a:lnTo>
                <a:lnTo>
                  <a:pt x="269" y="126"/>
                </a:lnTo>
                <a:lnTo>
                  <a:pt x="272" y="119"/>
                </a:lnTo>
                <a:lnTo>
                  <a:pt x="277" y="114"/>
                </a:lnTo>
                <a:lnTo>
                  <a:pt x="282" y="109"/>
                </a:lnTo>
                <a:lnTo>
                  <a:pt x="287" y="104"/>
                </a:lnTo>
                <a:lnTo>
                  <a:pt x="293" y="101"/>
                </a:lnTo>
                <a:lnTo>
                  <a:pt x="299" y="99"/>
                </a:lnTo>
                <a:lnTo>
                  <a:pt x="306" y="97"/>
                </a:lnTo>
                <a:lnTo>
                  <a:pt x="313" y="97"/>
                </a:lnTo>
                <a:lnTo>
                  <a:pt x="314" y="97"/>
                </a:lnTo>
                <a:lnTo>
                  <a:pt x="429" y="97"/>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52" name="Group 20"/>
          <p:cNvGrpSpPr>
            <a:grpSpLocks/>
          </p:cNvGrpSpPr>
          <p:nvPr/>
        </p:nvGrpSpPr>
        <p:grpSpPr bwMode="auto">
          <a:xfrm>
            <a:off x="2779713" y="1219200"/>
            <a:ext cx="5313362" cy="4802188"/>
            <a:chOff x="1751" y="768"/>
            <a:chExt cx="3347" cy="3025"/>
          </a:xfrm>
        </p:grpSpPr>
        <p:sp>
          <p:nvSpPr>
            <p:cNvPr id="18453" name="Line 21"/>
            <p:cNvSpPr>
              <a:spLocks noChangeShapeType="1"/>
            </p:cNvSpPr>
            <p:nvPr/>
          </p:nvSpPr>
          <p:spPr bwMode="auto">
            <a:xfrm>
              <a:off x="1769" y="768"/>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4" name="Line 22"/>
            <p:cNvSpPr>
              <a:spLocks noChangeShapeType="1"/>
            </p:cNvSpPr>
            <p:nvPr/>
          </p:nvSpPr>
          <p:spPr bwMode="auto">
            <a:xfrm>
              <a:off x="1751" y="3768"/>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55" name="Line 23"/>
          <p:cNvSpPr>
            <a:spLocks noChangeShapeType="1"/>
          </p:cNvSpPr>
          <p:nvPr/>
        </p:nvSpPr>
        <p:spPr bwMode="auto">
          <a:xfrm flipH="1" flipV="1">
            <a:off x="5135563" y="5137150"/>
            <a:ext cx="706437" cy="3841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6" name="Rectangle 24"/>
          <p:cNvSpPr>
            <a:spLocks noChangeArrowheads="1"/>
          </p:cNvSpPr>
          <p:nvPr/>
        </p:nvSpPr>
        <p:spPr bwMode="auto">
          <a:xfrm>
            <a:off x="5276850" y="5334000"/>
            <a:ext cx="32813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ltLang="en-US" sz="2400" b="1" i="1">
                <a:solidFill>
                  <a:srgbClr val="000000"/>
                </a:solidFill>
              </a:rPr>
              <a:t>Overallocation</a:t>
            </a:r>
          </a:p>
        </p:txBody>
      </p:sp>
      <p:sp>
        <p:nvSpPr>
          <p:cNvPr id="18457" name="Text Box 25"/>
          <p:cNvSpPr txBox="1">
            <a:spLocks noChangeArrowheads="1"/>
          </p:cNvSpPr>
          <p:nvPr/>
        </p:nvSpPr>
        <p:spPr bwMode="auto">
          <a:xfrm>
            <a:off x="44704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0</a:t>
            </a:r>
          </a:p>
        </p:txBody>
      </p:sp>
      <p:sp>
        <p:nvSpPr>
          <p:cNvPr id="18458" name="Text Box 26"/>
          <p:cNvSpPr txBox="1">
            <a:spLocks noChangeArrowheads="1"/>
          </p:cNvSpPr>
          <p:nvPr/>
        </p:nvSpPr>
        <p:spPr bwMode="auto">
          <a:xfrm>
            <a:off x="53213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ipe(left)">
                                      <p:cBhvr>
                                        <p:cTn id="7" dur="500"/>
                                        <p:tgtEl>
                                          <p:spTgt spid="1844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452"/>
                                        </p:tgtEl>
                                        <p:attrNameLst>
                                          <p:attrName>style.visibility</p:attrName>
                                        </p:attrNameLst>
                                      </p:cBhvr>
                                      <p:to>
                                        <p:strVal val="visible"/>
                                      </p:to>
                                    </p:set>
                                    <p:animEffect transition="in" filter="dissolve">
                                      <p:cBhvr>
                                        <p:cTn id="11" dur="500"/>
                                        <p:tgtEl>
                                          <p:spTgt spid="1845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444"/>
                                        </p:tgtEl>
                                        <p:attrNameLst>
                                          <p:attrName>style.visibility</p:attrName>
                                        </p:attrNameLst>
                                      </p:cBhvr>
                                      <p:to>
                                        <p:strVal val="visible"/>
                                      </p:to>
                                    </p:set>
                                    <p:animEffect transition="in" filter="dissolve">
                                      <p:cBhvr>
                                        <p:cTn id="15" dur="500"/>
                                        <p:tgtEl>
                                          <p:spTgt spid="18444"/>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438"/>
                                        </p:tgtEl>
                                        <p:attrNameLst>
                                          <p:attrName>style.visibility</p:attrName>
                                        </p:attrNameLst>
                                      </p:cBhvr>
                                      <p:to>
                                        <p:strVal val="visible"/>
                                      </p:to>
                                    </p:set>
                                    <p:animEffect transition="in" filter="dissolve">
                                      <p:cBhvr>
                                        <p:cTn id="19" dur="500"/>
                                        <p:tgtEl>
                                          <p:spTgt spid="18438"/>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439"/>
                                        </p:tgtEl>
                                        <p:attrNameLst>
                                          <p:attrName>style.visibility</p:attrName>
                                        </p:attrNameLst>
                                      </p:cBhvr>
                                      <p:to>
                                        <p:strVal val="visible"/>
                                      </p:to>
                                    </p:set>
                                    <p:animEffect transition="in" filter="dissolve">
                                      <p:cBhvr>
                                        <p:cTn id="23" dur="500"/>
                                        <p:tgtEl>
                                          <p:spTgt spid="18439"/>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441"/>
                                        </p:tgtEl>
                                        <p:attrNameLst>
                                          <p:attrName>style.visibility</p:attrName>
                                        </p:attrNameLst>
                                      </p:cBhvr>
                                      <p:to>
                                        <p:strVal val="visible"/>
                                      </p:to>
                                    </p:set>
                                    <p:animEffect transition="in" filter="wipe(left)">
                                      <p:cBhvr>
                                        <p:cTn id="27" dur="500"/>
                                        <p:tgtEl>
                                          <p:spTgt spid="18441"/>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8442"/>
                                        </p:tgtEl>
                                        <p:attrNameLst>
                                          <p:attrName>style.visibility</p:attrName>
                                        </p:attrNameLst>
                                      </p:cBhvr>
                                      <p:to>
                                        <p:strVal val="visible"/>
                                      </p:to>
                                    </p:set>
                                    <p:animEffect transition="in" filter="dissolve">
                                      <p:cBhvr>
                                        <p:cTn id="31" dur="500"/>
                                        <p:tgtEl>
                                          <p:spTgt spid="18442"/>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8443"/>
                                        </p:tgtEl>
                                        <p:attrNameLst>
                                          <p:attrName>style.visibility</p:attrName>
                                        </p:attrNameLst>
                                      </p:cBhvr>
                                      <p:to>
                                        <p:strVal val="visible"/>
                                      </p:to>
                                    </p:set>
                                    <p:animEffect transition="in" filter="wipe(left)">
                                      <p:cBhvr>
                                        <p:cTn id="35" dur="500"/>
                                        <p:tgtEl>
                                          <p:spTgt spid="18443"/>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8448"/>
                                        </p:tgtEl>
                                        <p:attrNameLst>
                                          <p:attrName>style.visibility</p:attrName>
                                        </p:attrNameLst>
                                      </p:cBhvr>
                                      <p:to>
                                        <p:strVal val="visible"/>
                                      </p:to>
                                    </p:set>
                                    <p:animEffect transition="in" filter="dissolve">
                                      <p:cBhvr>
                                        <p:cTn id="39" dur="500"/>
                                        <p:tgtEl>
                                          <p:spTgt spid="18448"/>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18436"/>
                                        </p:tgtEl>
                                        <p:attrNameLst>
                                          <p:attrName>style.visibility</p:attrName>
                                        </p:attrNameLst>
                                      </p:cBhvr>
                                      <p:to>
                                        <p:strVal val="visible"/>
                                      </p:to>
                                    </p:set>
                                    <p:animEffect transition="in" filter="wipe(up)">
                                      <p:cBhvr>
                                        <p:cTn id="43" dur="500"/>
                                        <p:tgtEl>
                                          <p:spTgt spid="18436"/>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8458"/>
                                        </p:tgtEl>
                                        <p:attrNameLst>
                                          <p:attrName>style.visibility</p:attrName>
                                        </p:attrNameLst>
                                      </p:cBhvr>
                                      <p:to>
                                        <p:strVal val="visible"/>
                                      </p:to>
                                    </p:set>
                                    <p:animEffect transition="in" filter="dissolve">
                                      <p:cBhvr>
                                        <p:cTn id="47" dur="500"/>
                                        <p:tgtEl>
                                          <p:spTgt spid="18458"/>
                                        </p:tgtEl>
                                      </p:cBhvr>
                                    </p:animEffect>
                                  </p:childTnLst>
                                </p:cTn>
                              </p:par>
                            </p:childTnLst>
                          </p:cTn>
                        </p:par>
                        <p:par>
                          <p:cTn id="48" fill="hold" nodeType="afterGroup">
                            <p:stCondLst>
                              <p:cond delay="5500"/>
                            </p:stCondLst>
                            <p:childTnLst>
                              <p:par>
                                <p:cTn id="49" presetID="22" presetClass="entr" presetSubtype="2" fill="hold" nodeType="afterEffect">
                                  <p:stCondLst>
                                    <p:cond delay="0"/>
                                  </p:stCondLst>
                                  <p:childTnLst>
                                    <p:set>
                                      <p:cBhvr>
                                        <p:cTn id="50" dur="1" fill="hold">
                                          <p:stCondLst>
                                            <p:cond delay="0"/>
                                          </p:stCondLst>
                                        </p:cTn>
                                        <p:tgtEl>
                                          <p:spTgt spid="18437"/>
                                        </p:tgtEl>
                                        <p:attrNameLst>
                                          <p:attrName>style.visibility</p:attrName>
                                        </p:attrNameLst>
                                      </p:cBhvr>
                                      <p:to>
                                        <p:strVal val="visible"/>
                                      </p:to>
                                    </p:set>
                                    <p:animEffect transition="in" filter="wipe(right)">
                                      <p:cBhvr>
                                        <p:cTn id="51" dur="500"/>
                                        <p:tgtEl>
                                          <p:spTgt spid="184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8445"/>
                                        </p:tgtEl>
                                        <p:attrNameLst>
                                          <p:attrName>style.visibility</p:attrName>
                                        </p:attrNameLst>
                                      </p:cBhvr>
                                      <p:to>
                                        <p:strVal val="visible"/>
                                      </p:to>
                                    </p:set>
                                    <p:animEffect transition="in" filter="wipe(up)">
                                      <p:cBhvr>
                                        <p:cTn id="56" dur="500"/>
                                        <p:tgtEl>
                                          <p:spTgt spid="18445"/>
                                        </p:tgtEl>
                                      </p:cBhvr>
                                    </p:animEffec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18450"/>
                                        </p:tgtEl>
                                        <p:attrNameLst>
                                          <p:attrName>style.visibility</p:attrName>
                                        </p:attrNameLst>
                                      </p:cBhvr>
                                      <p:to>
                                        <p:strVal val="visible"/>
                                      </p:to>
                                    </p:set>
                                    <p:animEffect transition="in" filter="wipe(left)">
                                      <p:cBhvr>
                                        <p:cTn id="60" dur="500"/>
                                        <p:tgtEl>
                                          <p:spTgt spid="18450"/>
                                        </p:tgtEl>
                                      </p:cBhvr>
                                    </p:animEffect>
                                  </p:childTnLst>
                                </p:cTn>
                              </p:par>
                            </p:childTnLst>
                          </p:cTn>
                        </p:par>
                        <p:par>
                          <p:cTn id="61" fill="hold" nodeType="afterGroup">
                            <p:stCondLst>
                              <p:cond delay="1000"/>
                            </p:stCondLst>
                            <p:childTnLst>
                              <p:par>
                                <p:cTn id="62" presetID="22" presetClass="entr" presetSubtype="8" fill="hold" nodeType="afterEffect">
                                  <p:stCondLst>
                                    <p:cond delay="0"/>
                                  </p:stCondLst>
                                  <p:childTnLst>
                                    <p:set>
                                      <p:cBhvr>
                                        <p:cTn id="63" dur="1" fill="hold">
                                          <p:stCondLst>
                                            <p:cond delay="0"/>
                                          </p:stCondLst>
                                        </p:cTn>
                                        <p:tgtEl>
                                          <p:spTgt spid="18449"/>
                                        </p:tgtEl>
                                        <p:attrNameLst>
                                          <p:attrName>style.visibility</p:attrName>
                                        </p:attrNameLst>
                                      </p:cBhvr>
                                      <p:to>
                                        <p:strVal val="visible"/>
                                      </p:to>
                                    </p:set>
                                    <p:animEffect transition="in" filter="wipe(left)">
                                      <p:cBhvr>
                                        <p:cTn id="64" dur="500"/>
                                        <p:tgtEl>
                                          <p:spTgt spid="18449"/>
                                        </p:tgtEl>
                                      </p:cBhvr>
                                    </p:animEffect>
                                  </p:childTnLst>
                                </p:cTn>
                              </p:par>
                            </p:childTnLst>
                          </p:cTn>
                        </p:par>
                        <p:par>
                          <p:cTn id="65" fill="hold" nodeType="afterGroup">
                            <p:stCondLst>
                              <p:cond delay="1500"/>
                            </p:stCondLst>
                            <p:childTnLst>
                              <p:par>
                                <p:cTn id="66" presetID="22" presetClass="entr" presetSubtype="8" fill="hold" nodeType="afterEffect">
                                  <p:stCondLst>
                                    <p:cond delay="0"/>
                                  </p:stCondLst>
                                  <p:childTnLst>
                                    <p:set>
                                      <p:cBhvr>
                                        <p:cTn id="67" dur="1" fill="hold">
                                          <p:stCondLst>
                                            <p:cond delay="0"/>
                                          </p:stCondLst>
                                        </p:cTn>
                                        <p:tgtEl>
                                          <p:spTgt spid="18446"/>
                                        </p:tgtEl>
                                        <p:attrNameLst>
                                          <p:attrName>style.visibility</p:attrName>
                                        </p:attrNameLst>
                                      </p:cBhvr>
                                      <p:to>
                                        <p:strVal val="visible"/>
                                      </p:to>
                                    </p:set>
                                    <p:animEffect transition="in" filter="wipe(left)">
                                      <p:cBhvr>
                                        <p:cTn id="68" dur="500"/>
                                        <p:tgtEl>
                                          <p:spTgt spid="18446"/>
                                        </p:tgtEl>
                                      </p:cBhvr>
                                    </p:animEffect>
                                  </p:childTnLst>
                                </p:cTn>
                              </p:par>
                            </p:childTnLst>
                          </p:cTn>
                        </p:par>
                        <p:par>
                          <p:cTn id="69" fill="hold" nodeType="afterGroup">
                            <p:stCondLst>
                              <p:cond delay="2000"/>
                            </p:stCondLst>
                            <p:childTnLst>
                              <p:par>
                                <p:cTn id="70" presetID="9" presetClass="entr" presetSubtype="0" fill="hold" grpId="0" nodeType="afterEffect">
                                  <p:stCondLst>
                                    <p:cond delay="0"/>
                                  </p:stCondLst>
                                  <p:childTnLst>
                                    <p:set>
                                      <p:cBhvr>
                                        <p:cTn id="71" dur="1" fill="hold">
                                          <p:stCondLst>
                                            <p:cond delay="0"/>
                                          </p:stCondLst>
                                        </p:cTn>
                                        <p:tgtEl>
                                          <p:spTgt spid="18447"/>
                                        </p:tgtEl>
                                        <p:attrNameLst>
                                          <p:attrName>style.visibility</p:attrName>
                                        </p:attrNameLst>
                                      </p:cBhvr>
                                      <p:to>
                                        <p:strVal val="visible"/>
                                      </p:to>
                                    </p:set>
                                    <p:animEffect transition="in" filter="dissolve">
                                      <p:cBhvr>
                                        <p:cTn id="72" dur="500"/>
                                        <p:tgtEl>
                                          <p:spTgt spid="18447"/>
                                        </p:tgtEl>
                                      </p:cBhvr>
                                    </p:animEffect>
                                  </p:childTnLst>
                                </p:cTn>
                              </p:par>
                            </p:childTnLst>
                          </p:cTn>
                        </p:par>
                        <p:par>
                          <p:cTn id="73" fill="hold" nodeType="afterGroup">
                            <p:stCondLst>
                              <p:cond delay="2500"/>
                            </p:stCondLst>
                            <p:childTnLst>
                              <p:par>
                                <p:cTn id="74" presetID="22" presetClass="entr" presetSubtype="1" fill="hold" nodeType="afterEffect">
                                  <p:stCondLst>
                                    <p:cond delay="0"/>
                                  </p:stCondLst>
                                  <p:childTnLst>
                                    <p:set>
                                      <p:cBhvr>
                                        <p:cTn id="75" dur="1" fill="hold">
                                          <p:stCondLst>
                                            <p:cond delay="0"/>
                                          </p:stCondLst>
                                        </p:cTn>
                                        <p:tgtEl>
                                          <p:spTgt spid="18434"/>
                                        </p:tgtEl>
                                        <p:attrNameLst>
                                          <p:attrName>style.visibility</p:attrName>
                                        </p:attrNameLst>
                                      </p:cBhvr>
                                      <p:to>
                                        <p:strVal val="visible"/>
                                      </p:to>
                                    </p:set>
                                    <p:animEffect transition="in" filter="wipe(up)">
                                      <p:cBhvr>
                                        <p:cTn id="76" dur="500"/>
                                        <p:tgtEl>
                                          <p:spTgt spid="18434"/>
                                        </p:tgtEl>
                                      </p:cBhvr>
                                    </p:animEffect>
                                  </p:childTnLst>
                                </p:cTn>
                              </p:par>
                            </p:childTnLst>
                          </p:cTn>
                        </p:par>
                        <p:par>
                          <p:cTn id="77" fill="hold" nodeType="afterGroup">
                            <p:stCondLst>
                              <p:cond delay="3000"/>
                            </p:stCondLst>
                            <p:childTnLst>
                              <p:par>
                                <p:cTn id="78" presetID="9" presetClass="entr" presetSubtype="0" fill="hold" grpId="0" nodeType="afterEffect">
                                  <p:stCondLst>
                                    <p:cond delay="0"/>
                                  </p:stCondLst>
                                  <p:childTnLst>
                                    <p:set>
                                      <p:cBhvr>
                                        <p:cTn id="79" dur="1" fill="hold">
                                          <p:stCondLst>
                                            <p:cond delay="0"/>
                                          </p:stCondLst>
                                        </p:cTn>
                                        <p:tgtEl>
                                          <p:spTgt spid="18457"/>
                                        </p:tgtEl>
                                        <p:attrNameLst>
                                          <p:attrName>style.visibility</p:attrName>
                                        </p:attrNameLst>
                                      </p:cBhvr>
                                      <p:to>
                                        <p:strVal val="visible"/>
                                      </p:to>
                                    </p:set>
                                    <p:animEffect transition="in" filter="dissolve">
                                      <p:cBhvr>
                                        <p:cTn id="80" dur="500"/>
                                        <p:tgtEl>
                                          <p:spTgt spid="18457"/>
                                        </p:tgtEl>
                                      </p:cBhvr>
                                    </p:animEffect>
                                  </p:childTnLst>
                                </p:cTn>
                              </p:par>
                            </p:childTnLst>
                          </p:cTn>
                        </p:par>
                        <p:par>
                          <p:cTn id="81" fill="hold" nodeType="afterGroup">
                            <p:stCondLst>
                              <p:cond delay="3500"/>
                            </p:stCondLst>
                            <p:childTnLst>
                              <p:par>
                                <p:cTn id="82" presetID="22" presetClass="entr" presetSubtype="2" fill="hold" nodeType="afterEffect">
                                  <p:stCondLst>
                                    <p:cond delay="0"/>
                                  </p:stCondLst>
                                  <p:childTnLst>
                                    <p:set>
                                      <p:cBhvr>
                                        <p:cTn id="83" dur="1" fill="hold">
                                          <p:stCondLst>
                                            <p:cond delay="0"/>
                                          </p:stCondLst>
                                        </p:cTn>
                                        <p:tgtEl>
                                          <p:spTgt spid="18435"/>
                                        </p:tgtEl>
                                        <p:attrNameLst>
                                          <p:attrName>style.visibility</p:attrName>
                                        </p:attrNameLst>
                                      </p:cBhvr>
                                      <p:to>
                                        <p:strVal val="visible"/>
                                      </p:to>
                                    </p:set>
                                    <p:animEffect transition="in" filter="wipe(right)">
                                      <p:cBhvr>
                                        <p:cTn id="84" dur="500"/>
                                        <p:tgtEl>
                                          <p:spTgt spid="18435"/>
                                        </p:tgtEl>
                                      </p:cBhvr>
                                    </p:animEffect>
                                  </p:childTnLst>
                                </p:cTn>
                              </p:par>
                            </p:childTnLst>
                          </p:cTn>
                        </p:par>
                        <p:par>
                          <p:cTn id="85" fill="hold" nodeType="afterGroup">
                            <p:stCondLst>
                              <p:cond delay="4000"/>
                            </p:stCondLst>
                            <p:childTnLst>
                              <p:par>
                                <p:cTn id="86" presetID="22" presetClass="entr" presetSubtype="1" fill="hold" nodeType="afterEffect">
                                  <p:stCondLst>
                                    <p:cond delay="0"/>
                                  </p:stCondLst>
                                  <p:childTnLst>
                                    <p:set>
                                      <p:cBhvr>
                                        <p:cTn id="87" dur="1" fill="hold">
                                          <p:stCondLst>
                                            <p:cond delay="0"/>
                                          </p:stCondLst>
                                        </p:cTn>
                                        <p:tgtEl>
                                          <p:spTgt spid="18451"/>
                                        </p:tgtEl>
                                        <p:attrNameLst>
                                          <p:attrName>style.visibility</p:attrName>
                                        </p:attrNameLst>
                                      </p:cBhvr>
                                      <p:to>
                                        <p:strVal val="visible"/>
                                      </p:to>
                                    </p:set>
                                    <p:animEffect transition="in" filter="wipe(up)">
                                      <p:cBhvr>
                                        <p:cTn id="88" dur="500"/>
                                        <p:tgtEl>
                                          <p:spTgt spid="18451"/>
                                        </p:tgtEl>
                                      </p:cBhvr>
                                    </p:animEffect>
                                  </p:childTnLst>
                                </p:cTn>
                              </p:par>
                            </p:childTnLst>
                          </p:cTn>
                        </p:par>
                        <p:par>
                          <p:cTn id="89" fill="hold" nodeType="afterGroup">
                            <p:stCondLst>
                              <p:cond delay="4500"/>
                            </p:stCondLst>
                            <p:childTnLst>
                              <p:par>
                                <p:cTn id="90" presetID="22" presetClass="entr" presetSubtype="1" fill="hold" grpId="0" nodeType="afterEffect">
                                  <p:stCondLst>
                                    <p:cond delay="0"/>
                                  </p:stCondLst>
                                  <p:childTnLst>
                                    <p:set>
                                      <p:cBhvr>
                                        <p:cTn id="91" dur="1" fill="hold">
                                          <p:stCondLst>
                                            <p:cond delay="0"/>
                                          </p:stCondLst>
                                        </p:cTn>
                                        <p:tgtEl>
                                          <p:spTgt spid="18456"/>
                                        </p:tgtEl>
                                        <p:attrNameLst>
                                          <p:attrName>style.visibility</p:attrName>
                                        </p:attrNameLst>
                                      </p:cBhvr>
                                      <p:to>
                                        <p:strVal val="visible"/>
                                      </p:to>
                                    </p:set>
                                    <p:animEffect transition="in" filter="wipe(up)">
                                      <p:cBhvr>
                                        <p:cTn id="92" dur="500"/>
                                        <p:tgtEl>
                                          <p:spTgt spid="18456"/>
                                        </p:tgtEl>
                                      </p:cBhvr>
                                    </p:animEffect>
                                  </p:childTnLst>
                                </p:cTn>
                              </p:par>
                            </p:childTnLst>
                          </p:cTn>
                        </p:par>
                        <p:par>
                          <p:cTn id="93" fill="hold" nodeType="afterGroup">
                            <p:stCondLst>
                              <p:cond delay="5000"/>
                            </p:stCondLst>
                            <p:childTnLst>
                              <p:par>
                                <p:cTn id="94" presetID="22" presetClass="entr" presetSubtype="4" fill="hold" nodeType="afterEffect">
                                  <p:stCondLst>
                                    <p:cond delay="0"/>
                                  </p:stCondLst>
                                  <p:childTnLst>
                                    <p:set>
                                      <p:cBhvr>
                                        <p:cTn id="95" dur="1" fill="hold">
                                          <p:stCondLst>
                                            <p:cond delay="0"/>
                                          </p:stCondLst>
                                        </p:cTn>
                                        <p:tgtEl>
                                          <p:spTgt spid="18455"/>
                                        </p:tgtEl>
                                        <p:attrNameLst>
                                          <p:attrName>style.visibility</p:attrName>
                                        </p:attrNameLst>
                                      </p:cBhvr>
                                      <p:to>
                                        <p:strVal val="visible"/>
                                      </p:to>
                                    </p:set>
                                    <p:animEffect transition="in" filter="wipe(down)">
                                      <p:cBhvr>
                                        <p:cTn id="96" dur="500"/>
                                        <p:tgtEl>
                                          <p:spTgt spid="18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utoUpdateAnimBg="0"/>
      <p:bldP spid="18439" grpId="0" autoUpdateAnimBg="0"/>
      <p:bldP spid="18440" grpId="0" autoUpdateAnimBg="0"/>
      <p:bldP spid="18442" grpId="0" autoUpdateAnimBg="0"/>
      <p:bldP spid="18444" grpId="0" autoUpdateAnimBg="0"/>
      <p:bldP spid="18445" grpId="0" autoUpdateAnimBg="0"/>
      <p:bldP spid="18447" grpId="0" autoUpdateAnimBg="0"/>
      <p:bldP spid="18448" grpId="0" autoUpdateAnimBg="0"/>
      <p:bldP spid="18456" grpId="0" autoUpdateAnimBg="0"/>
      <p:bldP spid="18457" grpId="0" autoUpdateAnimBg="0"/>
      <p:bldP spid="1845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4722813" y="3071813"/>
            <a:ext cx="0" cy="288766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Line 3"/>
          <p:cNvSpPr>
            <a:spLocks noChangeShapeType="1"/>
          </p:cNvSpPr>
          <p:nvPr/>
        </p:nvSpPr>
        <p:spPr bwMode="auto">
          <a:xfrm flipH="1">
            <a:off x="2822575" y="3022600"/>
            <a:ext cx="1897063"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Line 4"/>
          <p:cNvSpPr>
            <a:spLocks noChangeShapeType="1"/>
          </p:cNvSpPr>
          <p:nvPr/>
        </p:nvSpPr>
        <p:spPr bwMode="auto">
          <a:xfrm>
            <a:off x="5575300" y="3652838"/>
            <a:ext cx="0" cy="229711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Line 5"/>
          <p:cNvSpPr>
            <a:spLocks noChangeShapeType="1"/>
          </p:cNvSpPr>
          <p:nvPr/>
        </p:nvSpPr>
        <p:spPr bwMode="auto">
          <a:xfrm flipH="1">
            <a:off x="2787650" y="3586163"/>
            <a:ext cx="2697163"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Rectangle 6"/>
          <p:cNvSpPr>
            <a:spLocks noChangeArrowheads="1"/>
          </p:cNvSpPr>
          <p:nvPr/>
        </p:nvSpPr>
        <p:spPr bwMode="auto">
          <a:xfrm>
            <a:off x="2468563" y="557213"/>
            <a:ext cx="417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21511" name="Rectangle 7"/>
          <p:cNvSpPr>
            <a:spLocks noChangeArrowheads="1"/>
          </p:cNvSpPr>
          <p:nvPr/>
        </p:nvSpPr>
        <p:spPr bwMode="auto">
          <a:xfrm>
            <a:off x="8369300" y="57848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21512" name="Rectangle 8"/>
          <p:cNvSpPr>
            <a:spLocks noChangeArrowheads="1"/>
          </p:cNvSpPr>
          <p:nvPr/>
        </p:nvSpPr>
        <p:spPr bwMode="auto">
          <a:xfrm>
            <a:off x="1909763" y="39688"/>
            <a:ext cx="70770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3300" b="1">
                <a:solidFill>
                  <a:srgbClr val="000099"/>
                </a:solidFill>
                <a:latin typeface="Times New Roman" panose="02020603050405020304" pitchFamily="18" charset="0"/>
              </a:rPr>
              <a:t>CORRECTING SPILLOVER COSTS</a:t>
            </a:r>
          </a:p>
        </p:txBody>
      </p:sp>
      <p:sp>
        <p:nvSpPr>
          <p:cNvPr id="21513" name="Line 9"/>
          <p:cNvSpPr>
            <a:spLocks noChangeShapeType="1"/>
          </p:cNvSpPr>
          <p:nvPr/>
        </p:nvSpPr>
        <p:spPr bwMode="auto">
          <a:xfrm>
            <a:off x="3432175" y="2201863"/>
            <a:ext cx="4548188" cy="29464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Rectangle 10"/>
          <p:cNvSpPr>
            <a:spLocks noChangeArrowheads="1"/>
          </p:cNvSpPr>
          <p:nvPr/>
        </p:nvSpPr>
        <p:spPr bwMode="auto">
          <a:xfrm>
            <a:off x="8172450" y="5029200"/>
            <a:ext cx="9715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00"/>
                </a:solidFill>
              </a:rPr>
              <a:t>MSB</a:t>
            </a:r>
          </a:p>
        </p:txBody>
      </p:sp>
      <p:sp>
        <p:nvSpPr>
          <p:cNvPr id="21515" name="Line 11"/>
          <p:cNvSpPr>
            <a:spLocks noChangeShapeType="1"/>
          </p:cNvSpPr>
          <p:nvPr/>
        </p:nvSpPr>
        <p:spPr bwMode="auto">
          <a:xfrm flipV="1">
            <a:off x="2827338" y="2105025"/>
            <a:ext cx="5199062" cy="316865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Rectangle 12"/>
          <p:cNvSpPr>
            <a:spLocks noChangeArrowheads="1"/>
          </p:cNvSpPr>
          <p:nvPr/>
        </p:nvSpPr>
        <p:spPr bwMode="auto">
          <a:xfrm>
            <a:off x="2501900" y="6040438"/>
            <a:ext cx="35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000000"/>
                </a:solidFill>
              </a:rPr>
              <a:t>0</a:t>
            </a:r>
          </a:p>
        </p:txBody>
      </p:sp>
      <p:sp>
        <p:nvSpPr>
          <p:cNvPr id="21517" name="Rectangle 13"/>
          <p:cNvSpPr>
            <a:spLocks noChangeArrowheads="1"/>
          </p:cNvSpPr>
          <p:nvPr/>
        </p:nvSpPr>
        <p:spPr bwMode="auto">
          <a:xfrm>
            <a:off x="3648075" y="814388"/>
            <a:ext cx="189547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3200" b="1" i="1">
                <a:solidFill>
                  <a:srgbClr val="000000"/>
                </a:solidFill>
              </a:rPr>
              <a:t>Spillover</a:t>
            </a:r>
          </a:p>
          <a:p>
            <a:pPr algn="ctr" eaLnBrk="0" hangingPunct="0"/>
            <a:r>
              <a:rPr lang="en-US" altLang="en-US" sz="3200" b="1" i="1">
                <a:solidFill>
                  <a:srgbClr val="000000"/>
                </a:solidFill>
              </a:rPr>
              <a:t>costs</a:t>
            </a:r>
          </a:p>
        </p:txBody>
      </p:sp>
      <p:sp>
        <p:nvSpPr>
          <p:cNvPr id="21518" name="AutoShape 14" descr="image" title="image"/>
          <p:cNvSpPr>
            <a:spLocks noChangeArrowheads="1"/>
          </p:cNvSpPr>
          <p:nvPr/>
        </p:nvSpPr>
        <p:spPr bwMode="auto">
          <a:xfrm flipH="1">
            <a:off x="6019800" y="2230438"/>
            <a:ext cx="987425" cy="450850"/>
          </a:xfrm>
          <a:prstGeom prst="rightArrow">
            <a:avLst>
              <a:gd name="adj1" fmla="val 50000"/>
              <a:gd name="adj2" fmla="val 109517"/>
            </a:avLst>
          </a:prstGeom>
          <a:gradFill rotWithShape="0">
            <a:gsLst>
              <a:gs pos="0">
                <a:srgbClr val="FF9933"/>
              </a:gs>
              <a:gs pos="100000">
                <a:schemeClr val="folHlink"/>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Line 15"/>
          <p:cNvSpPr>
            <a:spLocks noChangeShapeType="1"/>
          </p:cNvSpPr>
          <p:nvPr/>
        </p:nvSpPr>
        <p:spPr bwMode="auto">
          <a:xfrm flipV="1">
            <a:off x="2827338" y="971550"/>
            <a:ext cx="5303837" cy="3230563"/>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Rectangle 16"/>
          <p:cNvSpPr>
            <a:spLocks noChangeArrowheads="1"/>
          </p:cNvSpPr>
          <p:nvPr/>
        </p:nvSpPr>
        <p:spPr bwMode="auto">
          <a:xfrm>
            <a:off x="8240713" y="731838"/>
            <a:ext cx="971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00"/>
                </a:solidFill>
              </a:rPr>
              <a:t>MSC</a:t>
            </a:r>
            <a:endParaRPr lang="en-US" altLang="en-US" sz="3600" b="1" i="1" baseline="-25000">
              <a:solidFill>
                <a:srgbClr val="000000"/>
              </a:solidFill>
            </a:endParaRPr>
          </a:p>
        </p:txBody>
      </p:sp>
      <p:sp>
        <p:nvSpPr>
          <p:cNvPr id="21521" name="Rectangle 17"/>
          <p:cNvSpPr>
            <a:spLocks noChangeArrowheads="1"/>
          </p:cNvSpPr>
          <p:nvPr/>
        </p:nvSpPr>
        <p:spPr bwMode="auto">
          <a:xfrm>
            <a:off x="8178800" y="1812925"/>
            <a:ext cx="4175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00"/>
                </a:solidFill>
              </a:rPr>
              <a:t>S</a:t>
            </a:r>
          </a:p>
        </p:txBody>
      </p:sp>
      <p:sp>
        <p:nvSpPr>
          <p:cNvPr id="21522" name="Freeform 18"/>
          <p:cNvSpPr>
            <a:spLocks/>
          </p:cNvSpPr>
          <p:nvPr/>
        </p:nvSpPr>
        <p:spPr bwMode="auto">
          <a:xfrm>
            <a:off x="7113588" y="1466850"/>
            <a:ext cx="296862" cy="1012825"/>
          </a:xfrm>
          <a:custGeom>
            <a:avLst/>
            <a:gdLst>
              <a:gd name="T0" fmla="*/ 64 w 187"/>
              <a:gd name="T1" fmla="*/ 529 h 638"/>
              <a:gd name="T2" fmla="*/ 69 w 187"/>
              <a:gd name="T3" fmla="*/ 553 h 638"/>
              <a:gd name="T4" fmla="*/ 79 w 187"/>
              <a:gd name="T5" fmla="*/ 575 h 638"/>
              <a:gd name="T6" fmla="*/ 93 w 187"/>
              <a:gd name="T7" fmla="*/ 595 h 638"/>
              <a:gd name="T8" fmla="*/ 112 w 187"/>
              <a:gd name="T9" fmla="*/ 611 h 638"/>
              <a:gd name="T10" fmla="*/ 132 w 187"/>
              <a:gd name="T11" fmla="*/ 624 h 638"/>
              <a:gd name="T12" fmla="*/ 155 w 187"/>
              <a:gd name="T13" fmla="*/ 633 h 638"/>
              <a:gd name="T14" fmla="*/ 180 w 187"/>
              <a:gd name="T15" fmla="*/ 637 h 638"/>
              <a:gd name="T16" fmla="*/ 176 w 187"/>
              <a:gd name="T17" fmla="*/ 636 h 638"/>
              <a:gd name="T18" fmla="*/ 155 w 187"/>
              <a:gd name="T19" fmla="*/ 631 h 638"/>
              <a:gd name="T20" fmla="*/ 137 w 187"/>
              <a:gd name="T21" fmla="*/ 622 h 638"/>
              <a:gd name="T22" fmla="*/ 122 w 187"/>
              <a:gd name="T23" fmla="*/ 608 h 638"/>
              <a:gd name="T24" fmla="*/ 110 w 187"/>
              <a:gd name="T25" fmla="*/ 592 h 638"/>
              <a:gd name="T26" fmla="*/ 103 w 187"/>
              <a:gd name="T27" fmla="*/ 573 h 638"/>
              <a:gd name="T28" fmla="*/ 100 w 187"/>
              <a:gd name="T29" fmla="*/ 553 h 638"/>
              <a:gd name="T30" fmla="*/ 99 w 187"/>
              <a:gd name="T31" fmla="*/ 381 h 638"/>
              <a:gd name="T32" fmla="*/ 94 w 187"/>
              <a:gd name="T33" fmla="*/ 363 h 638"/>
              <a:gd name="T34" fmla="*/ 84 w 187"/>
              <a:gd name="T35" fmla="*/ 347 h 638"/>
              <a:gd name="T36" fmla="*/ 71 w 187"/>
              <a:gd name="T37" fmla="*/ 334 h 638"/>
              <a:gd name="T38" fmla="*/ 54 w 187"/>
              <a:gd name="T39" fmla="*/ 325 h 638"/>
              <a:gd name="T40" fmla="*/ 35 w 187"/>
              <a:gd name="T41" fmla="*/ 320 h 638"/>
              <a:gd name="T42" fmla="*/ 25 w 187"/>
              <a:gd name="T43" fmla="*/ 318 h 638"/>
              <a:gd name="T44" fmla="*/ 35 w 187"/>
              <a:gd name="T45" fmla="*/ 317 h 638"/>
              <a:gd name="T46" fmla="*/ 54 w 187"/>
              <a:gd name="T47" fmla="*/ 312 h 638"/>
              <a:gd name="T48" fmla="*/ 71 w 187"/>
              <a:gd name="T49" fmla="*/ 303 h 638"/>
              <a:gd name="T50" fmla="*/ 84 w 187"/>
              <a:gd name="T51" fmla="*/ 289 h 638"/>
              <a:gd name="T52" fmla="*/ 94 w 187"/>
              <a:gd name="T53" fmla="*/ 273 h 638"/>
              <a:gd name="T54" fmla="*/ 99 w 187"/>
              <a:gd name="T55" fmla="*/ 255 h 638"/>
              <a:gd name="T56" fmla="*/ 100 w 187"/>
              <a:gd name="T57" fmla="*/ 83 h 638"/>
              <a:gd name="T58" fmla="*/ 103 w 187"/>
              <a:gd name="T59" fmla="*/ 64 h 638"/>
              <a:gd name="T60" fmla="*/ 110 w 187"/>
              <a:gd name="T61" fmla="*/ 45 h 638"/>
              <a:gd name="T62" fmla="*/ 122 w 187"/>
              <a:gd name="T63" fmla="*/ 28 h 638"/>
              <a:gd name="T64" fmla="*/ 137 w 187"/>
              <a:gd name="T65" fmla="*/ 15 h 638"/>
              <a:gd name="T66" fmla="*/ 155 w 187"/>
              <a:gd name="T67" fmla="*/ 6 h 638"/>
              <a:gd name="T68" fmla="*/ 176 w 187"/>
              <a:gd name="T69" fmla="*/ 0 h 638"/>
              <a:gd name="T70" fmla="*/ 180 w 187"/>
              <a:gd name="T71" fmla="*/ 0 h 638"/>
              <a:gd name="T72" fmla="*/ 155 w 187"/>
              <a:gd name="T73" fmla="*/ 4 h 638"/>
              <a:gd name="T74" fmla="*/ 132 w 187"/>
              <a:gd name="T75" fmla="*/ 13 h 638"/>
              <a:gd name="T76" fmla="*/ 112 w 187"/>
              <a:gd name="T77" fmla="*/ 26 h 638"/>
              <a:gd name="T78" fmla="*/ 93 w 187"/>
              <a:gd name="T79" fmla="*/ 42 h 638"/>
              <a:gd name="T80" fmla="*/ 79 w 187"/>
              <a:gd name="T81" fmla="*/ 61 h 638"/>
              <a:gd name="T82" fmla="*/ 69 w 187"/>
              <a:gd name="T83" fmla="*/ 84 h 638"/>
              <a:gd name="T84" fmla="*/ 64 w 187"/>
              <a:gd name="T85" fmla="*/ 107 h 638"/>
              <a:gd name="T86" fmla="*/ 63 w 187"/>
              <a:gd name="T87" fmla="*/ 258 h 638"/>
              <a:gd name="T88" fmla="*/ 61 w 187"/>
              <a:gd name="T89" fmla="*/ 275 h 638"/>
              <a:gd name="T90" fmla="*/ 53 w 187"/>
              <a:gd name="T91" fmla="*/ 290 h 638"/>
              <a:gd name="T92" fmla="*/ 42 w 187"/>
              <a:gd name="T93" fmla="*/ 303 h 638"/>
              <a:gd name="T94" fmla="*/ 27 w 187"/>
              <a:gd name="T95" fmla="*/ 312 h 638"/>
              <a:gd name="T96" fmla="*/ 10 w 187"/>
              <a:gd name="T97" fmla="*/ 317 h 638"/>
              <a:gd name="T98" fmla="*/ 0 w 187"/>
              <a:gd name="T99" fmla="*/ 318 h 638"/>
              <a:gd name="T100" fmla="*/ 18 w 187"/>
              <a:gd name="T101" fmla="*/ 321 h 638"/>
              <a:gd name="T102" fmla="*/ 34 w 187"/>
              <a:gd name="T103" fmla="*/ 328 h 638"/>
              <a:gd name="T104" fmla="*/ 47 w 187"/>
              <a:gd name="T105" fmla="*/ 339 h 638"/>
              <a:gd name="T106" fmla="*/ 57 w 187"/>
              <a:gd name="T107" fmla="*/ 353 h 638"/>
              <a:gd name="T108" fmla="*/ 63 w 187"/>
              <a:gd name="T109" fmla="*/ 369 h 638"/>
              <a:gd name="T110" fmla="*/ 63 w 187"/>
              <a:gd name="T111" fmla="*/ 37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638">
                <a:moveTo>
                  <a:pt x="63" y="517"/>
                </a:moveTo>
                <a:lnTo>
                  <a:pt x="64" y="529"/>
                </a:lnTo>
                <a:lnTo>
                  <a:pt x="66" y="541"/>
                </a:lnTo>
                <a:lnTo>
                  <a:pt x="69" y="553"/>
                </a:lnTo>
                <a:lnTo>
                  <a:pt x="74" y="564"/>
                </a:lnTo>
                <a:lnTo>
                  <a:pt x="79" y="575"/>
                </a:lnTo>
                <a:lnTo>
                  <a:pt x="86" y="585"/>
                </a:lnTo>
                <a:lnTo>
                  <a:pt x="93" y="595"/>
                </a:lnTo>
                <a:lnTo>
                  <a:pt x="102" y="604"/>
                </a:lnTo>
                <a:lnTo>
                  <a:pt x="112" y="611"/>
                </a:lnTo>
                <a:lnTo>
                  <a:pt x="121" y="618"/>
                </a:lnTo>
                <a:lnTo>
                  <a:pt x="132" y="624"/>
                </a:lnTo>
                <a:lnTo>
                  <a:pt x="143" y="629"/>
                </a:lnTo>
                <a:lnTo>
                  <a:pt x="155" y="633"/>
                </a:lnTo>
                <a:lnTo>
                  <a:pt x="168" y="635"/>
                </a:lnTo>
                <a:lnTo>
                  <a:pt x="180" y="637"/>
                </a:lnTo>
                <a:lnTo>
                  <a:pt x="186" y="637"/>
                </a:lnTo>
                <a:lnTo>
                  <a:pt x="176" y="636"/>
                </a:lnTo>
                <a:lnTo>
                  <a:pt x="166" y="635"/>
                </a:lnTo>
                <a:lnTo>
                  <a:pt x="155" y="631"/>
                </a:lnTo>
                <a:lnTo>
                  <a:pt x="146" y="627"/>
                </a:lnTo>
                <a:lnTo>
                  <a:pt x="137" y="622"/>
                </a:lnTo>
                <a:lnTo>
                  <a:pt x="129" y="615"/>
                </a:lnTo>
                <a:lnTo>
                  <a:pt x="122" y="608"/>
                </a:lnTo>
                <a:lnTo>
                  <a:pt x="115" y="600"/>
                </a:lnTo>
                <a:lnTo>
                  <a:pt x="110" y="592"/>
                </a:lnTo>
                <a:lnTo>
                  <a:pt x="106" y="582"/>
                </a:lnTo>
                <a:lnTo>
                  <a:pt x="103" y="573"/>
                </a:lnTo>
                <a:lnTo>
                  <a:pt x="100" y="563"/>
                </a:lnTo>
                <a:lnTo>
                  <a:pt x="100" y="553"/>
                </a:lnTo>
                <a:lnTo>
                  <a:pt x="100" y="390"/>
                </a:lnTo>
                <a:lnTo>
                  <a:pt x="99" y="381"/>
                </a:lnTo>
                <a:lnTo>
                  <a:pt x="97" y="372"/>
                </a:lnTo>
                <a:lnTo>
                  <a:pt x="94" y="363"/>
                </a:lnTo>
                <a:lnTo>
                  <a:pt x="90" y="355"/>
                </a:lnTo>
                <a:lnTo>
                  <a:pt x="84" y="347"/>
                </a:lnTo>
                <a:lnTo>
                  <a:pt x="78" y="340"/>
                </a:lnTo>
                <a:lnTo>
                  <a:pt x="71" y="334"/>
                </a:lnTo>
                <a:lnTo>
                  <a:pt x="63" y="329"/>
                </a:lnTo>
                <a:lnTo>
                  <a:pt x="54" y="325"/>
                </a:lnTo>
                <a:lnTo>
                  <a:pt x="45" y="322"/>
                </a:lnTo>
                <a:lnTo>
                  <a:pt x="35" y="320"/>
                </a:lnTo>
                <a:lnTo>
                  <a:pt x="26" y="318"/>
                </a:lnTo>
                <a:lnTo>
                  <a:pt x="25" y="318"/>
                </a:lnTo>
                <a:lnTo>
                  <a:pt x="26" y="318"/>
                </a:lnTo>
                <a:lnTo>
                  <a:pt x="35" y="317"/>
                </a:lnTo>
                <a:lnTo>
                  <a:pt x="45" y="315"/>
                </a:lnTo>
                <a:lnTo>
                  <a:pt x="54" y="312"/>
                </a:lnTo>
                <a:lnTo>
                  <a:pt x="63" y="308"/>
                </a:lnTo>
                <a:lnTo>
                  <a:pt x="71" y="303"/>
                </a:lnTo>
                <a:lnTo>
                  <a:pt x="78" y="296"/>
                </a:lnTo>
                <a:lnTo>
                  <a:pt x="84" y="289"/>
                </a:lnTo>
                <a:lnTo>
                  <a:pt x="90" y="282"/>
                </a:lnTo>
                <a:lnTo>
                  <a:pt x="94" y="273"/>
                </a:lnTo>
                <a:lnTo>
                  <a:pt x="97" y="265"/>
                </a:lnTo>
                <a:lnTo>
                  <a:pt x="99" y="255"/>
                </a:lnTo>
                <a:lnTo>
                  <a:pt x="100" y="246"/>
                </a:lnTo>
                <a:lnTo>
                  <a:pt x="100" y="83"/>
                </a:lnTo>
                <a:lnTo>
                  <a:pt x="100" y="74"/>
                </a:lnTo>
                <a:lnTo>
                  <a:pt x="103" y="64"/>
                </a:lnTo>
                <a:lnTo>
                  <a:pt x="106" y="54"/>
                </a:lnTo>
                <a:lnTo>
                  <a:pt x="110" y="45"/>
                </a:lnTo>
                <a:lnTo>
                  <a:pt x="115" y="36"/>
                </a:lnTo>
                <a:lnTo>
                  <a:pt x="122" y="28"/>
                </a:lnTo>
                <a:lnTo>
                  <a:pt x="129" y="21"/>
                </a:lnTo>
                <a:lnTo>
                  <a:pt x="137" y="15"/>
                </a:lnTo>
                <a:lnTo>
                  <a:pt x="146" y="10"/>
                </a:lnTo>
                <a:lnTo>
                  <a:pt x="155" y="6"/>
                </a:lnTo>
                <a:lnTo>
                  <a:pt x="166" y="2"/>
                </a:lnTo>
                <a:lnTo>
                  <a:pt x="176" y="0"/>
                </a:lnTo>
                <a:lnTo>
                  <a:pt x="186" y="0"/>
                </a:lnTo>
                <a:lnTo>
                  <a:pt x="180" y="0"/>
                </a:lnTo>
                <a:lnTo>
                  <a:pt x="168" y="1"/>
                </a:lnTo>
                <a:lnTo>
                  <a:pt x="155" y="4"/>
                </a:lnTo>
                <a:lnTo>
                  <a:pt x="143" y="8"/>
                </a:lnTo>
                <a:lnTo>
                  <a:pt x="132" y="13"/>
                </a:lnTo>
                <a:lnTo>
                  <a:pt x="121" y="19"/>
                </a:lnTo>
                <a:lnTo>
                  <a:pt x="112" y="26"/>
                </a:lnTo>
                <a:lnTo>
                  <a:pt x="102" y="33"/>
                </a:lnTo>
                <a:lnTo>
                  <a:pt x="93" y="42"/>
                </a:lnTo>
                <a:lnTo>
                  <a:pt x="86" y="51"/>
                </a:lnTo>
                <a:lnTo>
                  <a:pt x="79" y="61"/>
                </a:lnTo>
                <a:lnTo>
                  <a:pt x="74" y="72"/>
                </a:lnTo>
                <a:lnTo>
                  <a:pt x="69" y="84"/>
                </a:lnTo>
                <a:lnTo>
                  <a:pt x="66" y="96"/>
                </a:lnTo>
                <a:lnTo>
                  <a:pt x="64" y="107"/>
                </a:lnTo>
                <a:lnTo>
                  <a:pt x="63" y="119"/>
                </a:lnTo>
                <a:lnTo>
                  <a:pt x="63" y="258"/>
                </a:lnTo>
                <a:lnTo>
                  <a:pt x="63" y="267"/>
                </a:lnTo>
                <a:lnTo>
                  <a:pt x="61" y="275"/>
                </a:lnTo>
                <a:lnTo>
                  <a:pt x="58" y="283"/>
                </a:lnTo>
                <a:lnTo>
                  <a:pt x="53" y="290"/>
                </a:lnTo>
                <a:lnTo>
                  <a:pt x="48" y="297"/>
                </a:lnTo>
                <a:lnTo>
                  <a:pt x="42" y="303"/>
                </a:lnTo>
                <a:lnTo>
                  <a:pt x="35" y="308"/>
                </a:lnTo>
                <a:lnTo>
                  <a:pt x="27" y="312"/>
                </a:lnTo>
                <a:lnTo>
                  <a:pt x="19" y="315"/>
                </a:lnTo>
                <a:lnTo>
                  <a:pt x="10" y="317"/>
                </a:lnTo>
                <a:lnTo>
                  <a:pt x="1" y="318"/>
                </a:lnTo>
                <a:lnTo>
                  <a:pt x="0" y="318"/>
                </a:lnTo>
                <a:lnTo>
                  <a:pt x="9" y="319"/>
                </a:lnTo>
                <a:lnTo>
                  <a:pt x="18" y="321"/>
                </a:lnTo>
                <a:lnTo>
                  <a:pt x="26" y="324"/>
                </a:lnTo>
                <a:lnTo>
                  <a:pt x="34" y="328"/>
                </a:lnTo>
                <a:lnTo>
                  <a:pt x="41" y="333"/>
                </a:lnTo>
                <a:lnTo>
                  <a:pt x="47" y="339"/>
                </a:lnTo>
                <a:lnTo>
                  <a:pt x="53" y="345"/>
                </a:lnTo>
                <a:lnTo>
                  <a:pt x="57" y="353"/>
                </a:lnTo>
                <a:lnTo>
                  <a:pt x="60" y="360"/>
                </a:lnTo>
                <a:lnTo>
                  <a:pt x="63" y="369"/>
                </a:lnTo>
                <a:lnTo>
                  <a:pt x="63" y="377"/>
                </a:lnTo>
                <a:lnTo>
                  <a:pt x="63" y="378"/>
                </a:lnTo>
                <a:lnTo>
                  <a:pt x="63" y="517"/>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AutoShape 19" descr="image" title="image"/>
          <p:cNvSpPr>
            <a:spLocks noChangeArrowheads="1"/>
          </p:cNvSpPr>
          <p:nvPr/>
        </p:nvSpPr>
        <p:spPr bwMode="auto">
          <a:xfrm flipH="1">
            <a:off x="4729163" y="4389438"/>
            <a:ext cx="830262" cy="417512"/>
          </a:xfrm>
          <a:prstGeom prst="rightArrow">
            <a:avLst>
              <a:gd name="adj1" fmla="val 50000"/>
              <a:gd name="adj2" fmla="val 99439"/>
            </a:avLst>
          </a:prstGeom>
          <a:gradFill rotWithShape="0">
            <a:gsLst>
              <a:gs pos="0">
                <a:srgbClr val="FF9933"/>
              </a:gs>
              <a:gs pos="100000">
                <a:schemeClr val="folHlink"/>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Line 20"/>
          <p:cNvSpPr>
            <a:spLocks noChangeShapeType="1"/>
          </p:cNvSpPr>
          <p:nvPr/>
        </p:nvSpPr>
        <p:spPr bwMode="auto">
          <a:xfrm>
            <a:off x="5299075" y="1400175"/>
            <a:ext cx="1695450" cy="57785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5" name="Freeform 21"/>
          <p:cNvSpPr>
            <a:spLocks/>
          </p:cNvSpPr>
          <p:nvPr/>
        </p:nvSpPr>
        <p:spPr bwMode="auto">
          <a:xfrm>
            <a:off x="4719638" y="4848225"/>
            <a:ext cx="841375" cy="233363"/>
          </a:xfrm>
          <a:custGeom>
            <a:avLst/>
            <a:gdLst>
              <a:gd name="T0" fmla="*/ 439 w 530"/>
              <a:gd name="T1" fmla="*/ 96 h 147"/>
              <a:gd name="T2" fmla="*/ 459 w 530"/>
              <a:gd name="T3" fmla="*/ 92 h 147"/>
              <a:gd name="T4" fmla="*/ 478 w 530"/>
              <a:gd name="T5" fmla="*/ 84 h 147"/>
              <a:gd name="T6" fmla="*/ 494 w 530"/>
              <a:gd name="T7" fmla="*/ 73 h 147"/>
              <a:gd name="T8" fmla="*/ 507 w 530"/>
              <a:gd name="T9" fmla="*/ 58 h 147"/>
              <a:gd name="T10" fmla="*/ 518 w 530"/>
              <a:gd name="T11" fmla="*/ 42 h 147"/>
              <a:gd name="T12" fmla="*/ 526 w 530"/>
              <a:gd name="T13" fmla="*/ 24 h 147"/>
              <a:gd name="T14" fmla="*/ 529 w 530"/>
              <a:gd name="T15" fmla="*/ 5 h 147"/>
              <a:gd name="T16" fmla="*/ 528 w 530"/>
              <a:gd name="T17" fmla="*/ 8 h 147"/>
              <a:gd name="T18" fmla="*/ 524 w 530"/>
              <a:gd name="T19" fmla="*/ 24 h 147"/>
              <a:gd name="T20" fmla="*/ 517 w 530"/>
              <a:gd name="T21" fmla="*/ 38 h 147"/>
              <a:gd name="T22" fmla="*/ 505 w 530"/>
              <a:gd name="T23" fmla="*/ 50 h 147"/>
              <a:gd name="T24" fmla="*/ 492 w 530"/>
              <a:gd name="T25" fmla="*/ 60 h 147"/>
              <a:gd name="T26" fmla="*/ 476 w 530"/>
              <a:gd name="T27" fmla="*/ 65 h 147"/>
              <a:gd name="T28" fmla="*/ 459 w 530"/>
              <a:gd name="T29" fmla="*/ 68 h 147"/>
              <a:gd name="T30" fmla="*/ 316 w 530"/>
              <a:gd name="T31" fmla="*/ 68 h 147"/>
              <a:gd name="T32" fmla="*/ 301 w 530"/>
              <a:gd name="T33" fmla="*/ 72 h 147"/>
              <a:gd name="T34" fmla="*/ 288 w 530"/>
              <a:gd name="T35" fmla="*/ 80 h 147"/>
              <a:gd name="T36" fmla="*/ 277 w 530"/>
              <a:gd name="T37" fmla="*/ 90 h 147"/>
              <a:gd name="T38" fmla="*/ 270 w 530"/>
              <a:gd name="T39" fmla="*/ 104 h 147"/>
              <a:gd name="T40" fmla="*/ 266 w 530"/>
              <a:gd name="T41" fmla="*/ 119 h 147"/>
              <a:gd name="T42" fmla="*/ 264 w 530"/>
              <a:gd name="T43" fmla="*/ 126 h 147"/>
              <a:gd name="T44" fmla="*/ 263 w 530"/>
              <a:gd name="T45" fmla="*/ 119 h 147"/>
              <a:gd name="T46" fmla="*/ 259 w 530"/>
              <a:gd name="T47" fmla="*/ 104 h 147"/>
              <a:gd name="T48" fmla="*/ 252 w 530"/>
              <a:gd name="T49" fmla="*/ 90 h 147"/>
              <a:gd name="T50" fmla="*/ 240 w 530"/>
              <a:gd name="T51" fmla="*/ 80 h 147"/>
              <a:gd name="T52" fmla="*/ 227 w 530"/>
              <a:gd name="T53" fmla="*/ 72 h 147"/>
              <a:gd name="T54" fmla="*/ 212 w 530"/>
              <a:gd name="T55" fmla="*/ 68 h 147"/>
              <a:gd name="T56" fmla="*/ 69 w 530"/>
              <a:gd name="T57" fmla="*/ 68 h 147"/>
              <a:gd name="T58" fmla="*/ 53 w 530"/>
              <a:gd name="T59" fmla="*/ 65 h 147"/>
              <a:gd name="T60" fmla="*/ 37 w 530"/>
              <a:gd name="T61" fmla="*/ 60 h 147"/>
              <a:gd name="T62" fmla="*/ 23 w 530"/>
              <a:gd name="T63" fmla="*/ 50 h 147"/>
              <a:gd name="T64" fmla="*/ 12 w 530"/>
              <a:gd name="T65" fmla="*/ 38 h 147"/>
              <a:gd name="T66" fmla="*/ 5 w 530"/>
              <a:gd name="T67" fmla="*/ 24 h 147"/>
              <a:gd name="T68" fmla="*/ 0 w 530"/>
              <a:gd name="T69" fmla="*/ 8 h 147"/>
              <a:gd name="T70" fmla="*/ 0 w 530"/>
              <a:gd name="T71" fmla="*/ 5 h 147"/>
              <a:gd name="T72" fmla="*/ 3 w 530"/>
              <a:gd name="T73" fmla="*/ 24 h 147"/>
              <a:gd name="T74" fmla="*/ 11 w 530"/>
              <a:gd name="T75" fmla="*/ 42 h 147"/>
              <a:gd name="T76" fmla="*/ 22 w 530"/>
              <a:gd name="T77" fmla="*/ 58 h 147"/>
              <a:gd name="T78" fmla="*/ 35 w 530"/>
              <a:gd name="T79" fmla="*/ 73 h 147"/>
              <a:gd name="T80" fmla="*/ 51 w 530"/>
              <a:gd name="T81" fmla="*/ 84 h 147"/>
              <a:gd name="T82" fmla="*/ 70 w 530"/>
              <a:gd name="T83" fmla="*/ 92 h 147"/>
              <a:gd name="T84" fmla="*/ 89 w 530"/>
              <a:gd name="T85" fmla="*/ 96 h 147"/>
              <a:gd name="T86" fmla="*/ 214 w 530"/>
              <a:gd name="T87" fmla="*/ 97 h 147"/>
              <a:gd name="T88" fmla="*/ 228 w 530"/>
              <a:gd name="T89" fmla="*/ 98 h 147"/>
              <a:gd name="T90" fmla="*/ 241 w 530"/>
              <a:gd name="T91" fmla="*/ 104 h 147"/>
              <a:gd name="T92" fmla="*/ 252 w 530"/>
              <a:gd name="T93" fmla="*/ 113 h 147"/>
              <a:gd name="T94" fmla="*/ 259 w 530"/>
              <a:gd name="T95" fmla="*/ 125 h 147"/>
              <a:gd name="T96" fmla="*/ 263 w 530"/>
              <a:gd name="T97" fmla="*/ 138 h 147"/>
              <a:gd name="T98" fmla="*/ 264 w 530"/>
              <a:gd name="T99" fmla="*/ 146 h 147"/>
              <a:gd name="T100" fmla="*/ 267 w 530"/>
              <a:gd name="T101" fmla="*/ 132 h 147"/>
              <a:gd name="T102" fmla="*/ 272 w 530"/>
              <a:gd name="T103" fmla="*/ 119 h 147"/>
              <a:gd name="T104" fmla="*/ 282 w 530"/>
              <a:gd name="T105" fmla="*/ 109 h 147"/>
              <a:gd name="T106" fmla="*/ 293 w 530"/>
              <a:gd name="T107" fmla="*/ 101 h 147"/>
              <a:gd name="T108" fmla="*/ 306 w 530"/>
              <a:gd name="T109" fmla="*/ 97 h 147"/>
              <a:gd name="T110" fmla="*/ 314 w 530"/>
              <a:gd name="T111" fmla="*/ 9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0" h="147">
                <a:moveTo>
                  <a:pt x="429" y="97"/>
                </a:moveTo>
                <a:lnTo>
                  <a:pt x="439" y="96"/>
                </a:lnTo>
                <a:lnTo>
                  <a:pt x="449" y="94"/>
                </a:lnTo>
                <a:lnTo>
                  <a:pt x="459" y="92"/>
                </a:lnTo>
                <a:lnTo>
                  <a:pt x="468" y="88"/>
                </a:lnTo>
                <a:lnTo>
                  <a:pt x="478" y="84"/>
                </a:lnTo>
                <a:lnTo>
                  <a:pt x="486" y="78"/>
                </a:lnTo>
                <a:lnTo>
                  <a:pt x="494" y="73"/>
                </a:lnTo>
                <a:lnTo>
                  <a:pt x="502" y="66"/>
                </a:lnTo>
                <a:lnTo>
                  <a:pt x="507" y="58"/>
                </a:lnTo>
                <a:lnTo>
                  <a:pt x="513" y="51"/>
                </a:lnTo>
                <a:lnTo>
                  <a:pt x="518" y="42"/>
                </a:lnTo>
                <a:lnTo>
                  <a:pt x="522" y="34"/>
                </a:lnTo>
                <a:lnTo>
                  <a:pt x="526" y="24"/>
                </a:lnTo>
                <a:lnTo>
                  <a:pt x="527" y="14"/>
                </a:lnTo>
                <a:lnTo>
                  <a:pt x="529" y="5"/>
                </a:lnTo>
                <a:lnTo>
                  <a:pt x="529" y="0"/>
                </a:lnTo>
                <a:lnTo>
                  <a:pt x="528" y="8"/>
                </a:lnTo>
                <a:lnTo>
                  <a:pt x="527" y="16"/>
                </a:lnTo>
                <a:lnTo>
                  <a:pt x="524" y="24"/>
                </a:lnTo>
                <a:lnTo>
                  <a:pt x="521" y="31"/>
                </a:lnTo>
                <a:lnTo>
                  <a:pt x="517" y="38"/>
                </a:lnTo>
                <a:lnTo>
                  <a:pt x="511" y="45"/>
                </a:lnTo>
                <a:lnTo>
                  <a:pt x="505" y="50"/>
                </a:lnTo>
                <a:lnTo>
                  <a:pt x="498" y="56"/>
                </a:lnTo>
                <a:lnTo>
                  <a:pt x="492" y="60"/>
                </a:lnTo>
                <a:lnTo>
                  <a:pt x="483" y="63"/>
                </a:lnTo>
                <a:lnTo>
                  <a:pt x="476" y="65"/>
                </a:lnTo>
                <a:lnTo>
                  <a:pt x="468" y="68"/>
                </a:lnTo>
                <a:lnTo>
                  <a:pt x="459" y="68"/>
                </a:lnTo>
                <a:lnTo>
                  <a:pt x="324" y="68"/>
                </a:lnTo>
                <a:lnTo>
                  <a:pt x="316" y="68"/>
                </a:lnTo>
                <a:lnTo>
                  <a:pt x="309" y="70"/>
                </a:lnTo>
                <a:lnTo>
                  <a:pt x="301" y="72"/>
                </a:lnTo>
                <a:lnTo>
                  <a:pt x="295" y="75"/>
                </a:lnTo>
                <a:lnTo>
                  <a:pt x="288" y="80"/>
                </a:lnTo>
                <a:lnTo>
                  <a:pt x="282" y="85"/>
                </a:lnTo>
                <a:lnTo>
                  <a:pt x="277" y="90"/>
                </a:lnTo>
                <a:lnTo>
                  <a:pt x="273" y="97"/>
                </a:lnTo>
                <a:lnTo>
                  <a:pt x="270" y="104"/>
                </a:lnTo>
                <a:lnTo>
                  <a:pt x="267" y="111"/>
                </a:lnTo>
                <a:lnTo>
                  <a:pt x="266" y="119"/>
                </a:lnTo>
                <a:lnTo>
                  <a:pt x="264" y="126"/>
                </a:lnTo>
                <a:lnTo>
                  <a:pt x="264" y="126"/>
                </a:lnTo>
                <a:lnTo>
                  <a:pt x="264" y="126"/>
                </a:lnTo>
                <a:lnTo>
                  <a:pt x="263" y="119"/>
                </a:lnTo>
                <a:lnTo>
                  <a:pt x="262" y="111"/>
                </a:lnTo>
                <a:lnTo>
                  <a:pt x="259" y="104"/>
                </a:lnTo>
                <a:lnTo>
                  <a:pt x="256" y="97"/>
                </a:lnTo>
                <a:lnTo>
                  <a:pt x="252" y="90"/>
                </a:lnTo>
                <a:lnTo>
                  <a:pt x="246" y="85"/>
                </a:lnTo>
                <a:lnTo>
                  <a:pt x="240" y="80"/>
                </a:lnTo>
                <a:lnTo>
                  <a:pt x="234" y="75"/>
                </a:lnTo>
                <a:lnTo>
                  <a:pt x="227" y="72"/>
                </a:lnTo>
                <a:lnTo>
                  <a:pt x="220" y="70"/>
                </a:lnTo>
                <a:lnTo>
                  <a:pt x="212" y="68"/>
                </a:lnTo>
                <a:lnTo>
                  <a:pt x="204" y="68"/>
                </a:lnTo>
                <a:lnTo>
                  <a:pt x="69" y="68"/>
                </a:lnTo>
                <a:lnTo>
                  <a:pt x="61" y="68"/>
                </a:lnTo>
                <a:lnTo>
                  <a:pt x="53" y="65"/>
                </a:lnTo>
                <a:lnTo>
                  <a:pt x="45" y="63"/>
                </a:lnTo>
                <a:lnTo>
                  <a:pt x="37" y="60"/>
                </a:lnTo>
                <a:lnTo>
                  <a:pt x="30" y="56"/>
                </a:lnTo>
                <a:lnTo>
                  <a:pt x="23" y="50"/>
                </a:lnTo>
                <a:lnTo>
                  <a:pt x="17" y="45"/>
                </a:lnTo>
                <a:lnTo>
                  <a:pt x="12" y="38"/>
                </a:lnTo>
                <a:lnTo>
                  <a:pt x="8" y="31"/>
                </a:lnTo>
                <a:lnTo>
                  <a:pt x="5" y="24"/>
                </a:lnTo>
                <a:lnTo>
                  <a:pt x="2" y="16"/>
                </a:lnTo>
                <a:lnTo>
                  <a:pt x="0" y="8"/>
                </a:lnTo>
                <a:lnTo>
                  <a:pt x="0" y="0"/>
                </a:lnTo>
                <a:lnTo>
                  <a:pt x="0" y="5"/>
                </a:lnTo>
                <a:lnTo>
                  <a:pt x="1" y="14"/>
                </a:lnTo>
                <a:lnTo>
                  <a:pt x="3" y="24"/>
                </a:lnTo>
                <a:lnTo>
                  <a:pt x="7" y="34"/>
                </a:lnTo>
                <a:lnTo>
                  <a:pt x="11" y="42"/>
                </a:lnTo>
                <a:lnTo>
                  <a:pt x="16" y="51"/>
                </a:lnTo>
                <a:lnTo>
                  <a:pt x="22" y="58"/>
                </a:lnTo>
                <a:lnTo>
                  <a:pt x="27" y="66"/>
                </a:lnTo>
                <a:lnTo>
                  <a:pt x="35" y="73"/>
                </a:lnTo>
                <a:lnTo>
                  <a:pt x="42" y="78"/>
                </a:lnTo>
                <a:lnTo>
                  <a:pt x="51" y="84"/>
                </a:lnTo>
                <a:lnTo>
                  <a:pt x="60" y="88"/>
                </a:lnTo>
                <a:lnTo>
                  <a:pt x="70" y="92"/>
                </a:lnTo>
                <a:lnTo>
                  <a:pt x="80" y="94"/>
                </a:lnTo>
                <a:lnTo>
                  <a:pt x="89" y="96"/>
                </a:lnTo>
                <a:lnTo>
                  <a:pt x="99" y="97"/>
                </a:lnTo>
                <a:lnTo>
                  <a:pt x="214" y="97"/>
                </a:lnTo>
                <a:lnTo>
                  <a:pt x="222" y="97"/>
                </a:lnTo>
                <a:lnTo>
                  <a:pt x="228" y="98"/>
                </a:lnTo>
                <a:lnTo>
                  <a:pt x="235" y="100"/>
                </a:lnTo>
                <a:lnTo>
                  <a:pt x="241" y="104"/>
                </a:lnTo>
                <a:lnTo>
                  <a:pt x="247" y="108"/>
                </a:lnTo>
                <a:lnTo>
                  <a:pt x="252" y="113"/>
                </a:lnTo>
                <a:lnTo>
                  <a:pt x="256" y="119"/>
                </a:lnTo>
                <a:lnTo>
                  <a:pt x="259" y="125"/>
                </a:lnTo>
                <a:lnTo>
                  <a:pt x="262" y="131"/>
                </a:lnTo>
                <a:lnTo>
                  <a:pt x="263" y="138"/>
                </a:lnTo>
                <a:lnTo>
                  <a:pt x="264" y="145"/>
                </a:lnTo>
                <a:lnTo>
                  <a:pt x="264" y="146"/>
                </a:lnTo>
                <a:lnTo>
                  <a:pt x="265" y="139"/>
                </a:lnTo>
                <a:lnTo>
                  <a:pt x="267" y="132"/>
                </a:lnTo>
                <a:lnTo>
                  <a:pt x="269" y="126"/>
                </a:lnTo>
                <a:lnTo>
                  <a:pt x="272" y="119"/>
                </a:lnTo>
                <a:lnTo>
                  <a:pt x="277" y="114"/>
                </a:lnTo>
                <a:lnTo>
                  <a:pt x="282" y="109"/>
                </a:lnTo>
                <a:lnTo>
                  <a:pt x="287" y="104"/>
                </a:lnTo>
                <a:lnTo>
                  <a:pt x="293" y="101"/>
                </a:lnTo>
                <a:lnTo>
                  <a:pt x="299" y="99"/>
                </a:lnTo>
                <a:lnTo>
                  <a:pt x="306" y="97"/>
                </a:lnTo>
                <a:lnTo>
                  <a:pt x="313" y="97"/>
                </a:lnTo>
                <a:lnTo>
                  <a:pt x="314" y="97"/>
                </a:lnTo>
                <a:lnTo>
                  <a:pt x="429" y="97"/>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6" name="Freeform 22"/>
          <p:cNvSpPr>
            <a:spLocks/>
          </p:cNvSpPr>
          <p:nvPr/>
        </p:nvSpPr>
        <p:spPr bwMode="auto">
          <a:xfrm>
            <a:off x="2460625" y="4238625"/>
            <a:ext cx="296863" cy="1012825"/>
          </a:xfrm>
          <a:custGeom>
            <a:avLst/>
            <a:gdLst>
              <a:gd name="T0" fmla="*/ 64 w 187"/>
              <a:gd name="T1" fmla="*/ 529 h 638"/>
              <a:gd name="T2" fmla="*/ 69 w 187"/>
              <a:gd name="T3" fmla="*/ 553 h 638"/>
              <a:gd name="T4" fmla="*/ 79 w 187"/>
              <a:gd name="T5" fmla="*/ 575 h 638"/>
              <a:gd name="T6" fmla="*/ 93 w 187"/>
              <a:gd name="T7" fmla="*/ 595 h 638"/>
              <a:gd name="T8" fmla="*/ 112 w 187"/>
              <a:gd name="T9" fmla="*/ 611 h 638"/>
              <a:gd name="T10" fmla="*/ 132 w 187"/>
              <a:gd name="T11" fmla="*/ 624 h 638"/>
              <a:gd name="T12" fmla="*/ 155 w 187"/>
              <a:gd name="T13" fmla="*/ 633 h 638"/>
              <a:gd name="T14" fmla="*/ 180 w 187"/>
              <a:gd name="T15" fmla="*/ 637 h 638"/>
              <a:gd name="T16" fmla="*/ 176 w 187"/>
              <a:gd name="T17" fmla="*/ 636 h 638"/>
              <a:gd name="T18" fmla="*/ 155 w 187"/>
              <a:gd name="T19" fmla="*/ 631 h 638"/>
              <a:gd name="T20" fmla="*/ 137 w 187"/>
              <a:gd name="T21" fmla="*/ 622 h 638"/>
              <a:gd name="T22" fmla="*/ 122 w 187"/>
              <a:gd name="T23" fmla="*/ 608 h 638"/>
              <a:gd name="T24" fmla="*/ 110 w 187"/>
              <a:gd name="T25" fmla="*/ 592 h 638"/>
              <a:gd name="T26" fmla="*/ 103 w 187"/>
              <a:gd name="T27" fmla="*/ 573 h 638"/>
              <a:gd name="T28" fmla="*/ 100 w 187"/>
              <a:gd name="T29" fmla="*/ 553 h 638"/>
              <a:gd name="T30" fmla="*/ 99 w 187"/>
              <a:gd name="T31" fmla="*/ 381 h 638"/>
              <a:gd name="T32" fmla="*/ 94 w 187"/>
              <a:gd name="T33" fmla="*/ 363 h 638"/>
              <a:gd name="T34" fmla="*/ 84 w 187"/>
              <a:gd name="T35" fmla="*/ 347 h 638"/>
              <a:gd name="T36" fmla="*/ 71 w 187"/>
              <a:gd name="T37" fmla="*/ 334 h 638"/>
              <a:gd name="T38" fmla="*/ 54 w 187"/>
              <a:gd name="T39" fmla="*/ 325 h 638"/>
              <a:gd name="T40" fmla="*/ 35 w 187"/>
              <a:gd name="T41" fmla="*/ 320 h 638"/>
              <a:gd name="T42" fmla="*/ 25 w 187"/>
              <a:gd name="T43" fmla="*/ 318 h 638"/>
              <a:gd name="T44" fmla="*/ 35 w 187"/>
              <a:gd name="T45" fmla="*/ 317 h 638"/>
              <a:gd name="T46" fmla="*/ 54 w 187"/>
              <a:gd name="T47" fmla="*/ 312 h 638"/>
              <a:gd name="T48" fmla="*/ 71 w 187"/>
              <a:gd name="T49" fmla="*/ 303 h 638"/>
              <a:gd name="T50" fmla="*/ 84 w 187"/>
              <a:gd name="T51" fmla="*/ 289 h 638"/>
              <a:gd name="T52" fmla="*/ 94 w 187"/>
              <a:gd name="T53" fmla="*/ 273 h 638"/>
              <a:gd name="T54" fmla="*/ 99 w 187"/>
              <a:gd name="T55" fmla="*/ 255 h 638"/>
              <a:gd name="T56" fmla="*/ 100 w 187"/>
              <a:gd name="T57" fmla="*/ 83 h 638"/>
              <a:gd name="T58" fmla="*/ 103 w 187"/>
              <a:gd name="T59" fmla="*/ 64 h 638"/>
              <a:gd name="T60" fmla="*/ 110 w 187"/>
              <a:gd name="T61" fmla="*/ 45 h 638"/>
              <a:gd name="T62" fmla="*/ 122 w 187"/>
              <a:gd name="T63" fmla="*/ 28 h 638"/>
              <a:gd name="T64" fmla="*/ 137 w 187"/>
              <a:gd name="T65" fmla="*/ 15 h 638"/>
              <a:gd name="T66" fmla="*/ 155 w 187"/>
              <a:gd name="T67" fmla="*/ 6 h 638"/>
              <a:gd name="T68" fmla="*/ 176 w 187"/>
              <a:gd name="T69" fmla="*/ 0 h 638"/>
              <a:gd name="T70" fmla="*/ 180 w 187"/>
              <a:gd name="T71" fmla="*/ 0 h 638"/>
              <a:gd name="T72" fmla="*/ 155 w 187"/>
              <a:gd name="T73" fmla="*/ 4 h 638"/>
              <a:gd name="T74" fmla="*/ 132 w 187"/>
              <a:gd name="T75" fmla="*/ 13 h 638"/>
              <a:gd name="T76" fmla="*/ 112 w 187"/>
              <a:gd name="T77" fmla="*/ 26 h 638"/>
              <a:gd name="T78" fmla="*/ 93 w 187"/>
              <a:gd name="T79" fmla="*/ 42 h 638"/>
              <a:gd name="T80" fmla="*/ 79 w 187"/>
              <a:gd name="T81" fmla="*/ 61 h 638"/>
              <a:gd name="T82" fmla="*/ 69 w 187"/>
              <a:gd name="T83" fmla="*/ 84 h 638"/>
              <a:gd name="T84" fmla="*/ 64 w 187"/>
              <a:gd name="T85" fmla="*/ 107 h 638"/>
              <a:gd name="T86" fmla="*/ 63 w 187"/>
              <a:gd name="T87" fmla="*/ 258 h 638"/>
              <a:gd name="T88" fmla="*/ 61 w 187"/>
              <a:gd name="T89" fmla="*/ 275 h 638"/>
              <a:gd name="T90" fmla="*/ 53 w 187"/>
              <a:gd name="T91" fmla="*/ 290 h 638"/>
              <a:gd name="T92" fmla="*/ 42 w 187"/>
              <a:gd name="T93" fmla="*/ 303 h 638"/>
              <a:gd name="T94" fmla="*/ 27 w 187"/>
              <a:gd name="T95" fmla="*/ 312 h 638"/>
              <a:gd name="T96" fmla="*/ 10 w 187"/>
              <a:gd name="T97" fmla="*/ 317 h 638"/>
              <a:gd name="T98" fmla="*/ 0 w 187"/>
              <a:gd name="T99" fmla="*/ 318 h 638"/>
              <a:gd name="T100" fmla="*/ 18 w 187"/>
              <a:gd name="T101" fmla="*/ 321 h 638"/>
              <a:gd name="T102" fmla="*/ 34 w 187"/>
              <a:gd name="T103" fmla="*/ 328 h 638"/>
              <a:gd name="T104" fmla="*/ 47 w 187"/>
              <a:gd name="T105" fmla="*/ 339 h 638"/>
              <a:gd name="T106" fmla="*/ 57 w 187"/>
              <a:gd name="T107" fmla="*/ 353 h 638"/>
              <a:gd name="T108" fmla="*/ 63 w 187"/>
              <a:gd name="T109" fmla="*/ 369 h 638"/>
              <a:gd name="T110" fmla="*/ 63 w 187"/>
              <a:gd name="T111" fmla="*/ 37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638">
                <a:moveTo>
                  <a:pt x="63" y="517"/>
                </a:moveTo>
                <a:lnTo>
                  <a:pt x="64" y="529"/>
                </a:lnTo>
                <a:lnTo>
                  <a:pt x="66" y="541"/>
                </a:lnTo>
                <a:lnTo>
                  <a:pt x="69" y="553"/>
                </a:lnTo>
                <a:lnTo>
                  <a:pt x="74" y="564"/>
                </a:lnTo>
                <a:lnTo>
                  <a:pt x="79" y="575"/>
                </a:lnTo>
                <a:lnTo>
                  <a:pt x="86" y="585"/>
                </a:lnTo>
                <a:lnTo>
                  <a:pt x="93" y="595"/>
                </a:lnTo>
                <a:lnTo>
                  <a:pt x="102" y="604"/>
                </a:lnTo>
                <a:lnTo>
                  <a:pt x="112" y="611"/>
                </a:lnTo>
                <a:lnTo>
                  <a:pt x="121" y="618"/>
                </a:lnTo>
                <a:lnTo>
                  <a:pt x="132" y="624"/>
                </a:lnTo>
                <a:lnTo>
                  <a:pt x="143" y="629"/>
                </a:lnTo>
                <a:lnTo>
                  <a:pt x="155" y="633"/>
                </a:lnTo>
                <a:lnTo>
                  <a:pt x="168" y="635"/>
                </a:lnTo>
                <a:lnTo>
                  <a:pt x="180" y="637"/>
                </a:lnTo>
                <a:lnTo>
                  <a:pt x="186" y="637"/>
                </a:lnTo>
                <a:lnTo>
                  <a:pt x="176" y="636"/>
                </a:lnTo>
                <a:lnTo>
                  <a:pt x="166" y="635"/>
                </a:lnTo>
                <a:lnTo>
                  <a:pt x="155" y="631"/>
                </a:lnTo>
                <a:lnTo>
                  <a:pt x="146" y="627"/>
                </a:lnTo>
                <a:lnTo>
                  <a:pt x="137" y="622"/>
                </a:lnTo>
                <a:lnTo>
                  <a:pt x="129" y="615"/>
                </a:lnTo>
                <a:lnTo>
                  <a:pt x="122" y="608"/>
                </a:lnTo>
                <a:lnTo>
                  <a:pt x="115" y="600"/>
                </a:lnTo>
                <a:lnTo>
                  <a:pt x="110" y="592"/>
                </a:lnTo>
                <a:lnTo>
                  <a:pt x="106" y="582"/>
                </a:lnTo>
                <a:lnTo>
                  <a:pt x="103" y="573"/>
                </a:lnTo>
                <a:lnTo>
                  <a:pt x="100" y="563"/>
                </a:lnTo>
                <a:lnTo>
                  <a:pt x="100" y="553"/>
                </a:lnTo>
                <a:lnTo>
                  <a:pt x="100" y="390"/>
                </a:lnTo>
                <a:lnTo>
                  <a:pt x="99" y="381"/>
                </a:lnTo>
                <a:lnTo>
                  <a:pt x="97" y="372"/>
                </a:lnTo>
                <a:lnTo>
                  <a:pt x="94" y="363"/>
                </a:lnTo>
                <a:lnTo>
                  <a:pt x="90" y="355"/>
                </a:lnTo>
                <a:lnTo>
                  <a:pt x="84" y="347"/>
                </a:lnTo>
                <a:lnTo>
                  <a:pt x="78" y="340"/>
                </a:lnTo>
                <a:lnTo>
                  <a:pt x="71" y="334"/>
                </a:lnTo>
                <a:lnTo>
                  <a:pt x="63" y="329"/>
                </a:lnTo>
                <a:lnTo>
                  <a:pt x="54" y="325"/>
                </a:lnTo>
                <a:lnTo>
                  <a:pt x="45" y="322"/>
                </a:lnTo>
                <a:lnTo>
                  <a:pt x="35" y="320"/>
                </a:lnTo>
                <a:lnTo>
                  <a:pt x="26" y="318"/>
                </a:lnTo>
                <a:lnTo>
                  <a:pt x="25" y="318"/>
                </a:lnTo>
                <a:lnTo>
                  <a:pt x="26" y="318"/>
                </a:lnTo>
                <a:lnTo>
                  <a:pt x="35" y="317"/>
                </a:lnTo>
                <a:lnTo>
                  <a:pt x="45" y="315"/>
                </a:lnTo>
                <a:lnTo>
                  <a:pt x="54" y="312"/>
                </a:lnTo>
                <a:lnTo>
                  <a:pt x="63" y="308"/>
                </a:lnTo>
                <a:lnTo>
                  <a:pt x="71" y="303"/>
                </a:lnTo>
                <a:lnTo>
                  <a:pt x="78" y="296"/>
                </a:lnTo>
                <a:lnTo>
                  <a:pt x="84" y="289"/>
                </a:lnTo>
                <a:lnTo>
                  <a:pt x="90" y="282"/>
                </a:lnTo>
                <a:lnTo>
                  <a:pt x="94" y="273"/>
                </a:lnTo>
                <a:lnTo>
                  <a:pt x="97" y="265"/>
                </a:lnTo>
                <a:lnTo>
                  <a:pt x="99" y="255"/>
                </a:lnTo>
                <a:lnTo>
                  <a:pt x="100" y="246"/>
                </a:lnTo>
                <a:lnTo>
                  <a:pt x="100" y="83"/>
                </a:lnTo>
                <a:lnTo>
                  <a:pt x="100" y="74"/>
                </a:lnTo>
                <a:lnTo>
                  <a:pt x="103" y="64"/>
                </a:lnTo>
                <a:lnTo>
                  <a:pt x="106" y="54"/>
                </a:lnTo>
                <a:lnTo>
                  <a:pt x="110" y="45"/>
                </a:lnTo>
                <a:lnTo>
                  <a:pt x="115" y="36"/>
                </a:lnTo>
                <a:lnTo>
                  <a:pt x="122" y="28"/>
                </a:lnTo>
                <a:lnTo>
                  <a:pt x="129" y="21"/>
                </a:lnTo>
                <a:lnTo>
                  <a:pt x="137" y="15"/>
                </a:lnTo>
                <a:lnTo>
                  <a:pt x="146" y="10"/>
                </a:lnTo>
                <a:lnTo>
                  <a:pt x="155" y="6"/>
                </a:lnTo>
                <a:lnTo>
                  <a:pt x="166" y="2"/>
                </a:lnTo>
                <a:lnTo>
                  <a:pt x="176" y="0"/>
                </a:lnTo>
                <a:lnTo>
                  <a:pt x="186" y="0"/>
                </a:lnTo>
                <a:lnTo>
                  <a:pt x="180" y="0"/>
                </a:lnTo>
                <a:lnTo>
                  <a:pt x="168" y="1"/>
                </a:lnTo>
                <a:lnTo>
                  <a:pt x="155" y="4"/>
                </a:lnTo>
                <a:lnTo>
                  <a:pt x="143" y="8"/>
                </a:lnTo>
                <a:lnTo>
                  <a:pt x="132" y="13"/>
                </a:lnTo>
                <a:lnTo>
                  <a:pt x="121" y="19"/>
                </a:lnTo>
                <a:lnTo>
                  <a:pt x="112" y="26"/>
                </a:lnTo>
                <a:lnTo>
                  <a:pt x="102" y="33"/>
                </a:lnTo>
                <a:lnTo>
                  <a:pt x="93" y="42"/>
                </a:lnTo>
                <a:lnTo>
                  <a:pt x="86" y="51"/>
                </a:lnTo>
                <a:lnTo>
                  <a:pt x="79" y="61"/>
                </a:lnTo>
                <a:lnTo>
                  <a:pt x="74" y="72"/>
                </a:lnTo>
                <a:lnTo>
                  <a:pt x="69" y="84"/>
                </a:lnTo>
                <a:lnTo>
                  <a:pt x="66" y="96"/>
                </a:lnTo>
                <a:lnTo>
                  <a:pt x="64" y="107"/>
                </a:lnTo>
                <a:lnTo>
                  <a:pt x="63" y="119"/>
                </a:lnTo>
                <a:lnTo>
                  <a:pt x="63" y="258"/>
                </a:lnTo>
                <a:lnTo>
                  <a:pt x="63" y="267"/>
                </a:lnTo>
                <a:lnTo>
                  <a:pt x="61" y="275"/>
                </a:lnTo>
                <a:lnTo>
                  <a:pt x="58" y="283"/>
                </a:lnTo>
                <a:lnTo>
                  <a:pt x="53" y="290"/>
                </a:lnTo>
                <a:lnTo>
                  <a:pt x="48" y="297"/>
                </a:lnTo>
                <a:lnTo>
                  <a:pt x="42" y="303"/>
                </a:lnTo>
                <a:lnTo>
                  <a:pt x="35" y="308"/>
                </a:lnTo>
                <a:lnTo>
                  <a:pt x="27" y="312"/>
                </a:lnTo>
                <a:lnTo>
                  <a:pt x="19" y="315"/>
                </a:lnTo>
                <a:lnTo>
                  <a:pt x="10" y="317"/>
                </a:lnTo>
                <a:lnTo>
                  <a:pt x="1" y="318"/>
                </a:lnTo>
                <a:lnTo>
                  <a:pt x="0" y="318"/>
                </a:lnTo>
                <a:lnTo>
                  <a:pt x="9" y="319"/>
                </a:lnTo>
                <a:lnTo>
                  <a:pt x="18" y="321"/>
                </a:lnTo>
                <a:lnTo>
                  <a:pt x="26" y="324"/>
                </a:lnTo>
                <a:lnTo>
                  <a:pt x="34" y="328"/>
                </a:lnTo>
                <a:lnTo>
                  <a:pt x="41" y="333"/>
                </a:lnTo>
                <a:lnTo>
                  <a:pt x="47" y="339"/>
                </a:lnTo>
                <a:lnTo>
                  <a:pt x="53" y="345"/>
                </a:lnTo>
                <a:lnTo>
                  <a:pt x="57" y="353"/>
                </a:lnTo>
                <a:lnTo>
                  <a:pt x="60" y="360"/>
                </a:lnTo>
                <a:lnTo>
                  <a:pt x="63" y="369"/>
                </a:lnTo>
                <a:lnTo>
                  <a:pt x="63" y="377"/>
                </a:lnTo>
                <a:lnTo>
                  <a:pt x="63" y="378"/>
                </a:lnTo>
                <a:lnTo>
                  <a:pt x="63" y="51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Rectangle 23"/>
          <p:cNvSpPr>
            <a:spLocks noChangeArrowheads="1"/>
          </p:cNvSpPr>
          <p:nvPr/>
        </p:nvSpPr>
        <p:spPr bwMode="auto">
          <a:xfrm>
            <a:off x="1716088" y="4506913"/>
            <a:ext cx="8413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600" b="1">
                <a:solidFill>
                  <a:srgbClr val="000000"/>
                </a:solidFill>
              </a:rPr>
              <a:t>TAX</a:t>
            </a:r>
          </a:p>
        </p:txBody>
      </p:sp>
      <p:grpSp>
        <p:nvGrpSpPr>
          <p:cNvPr id="21528" name="Group 24"/>
          <p:cNvGrpSpPr>
            <a:grpSpLocks/>
          </p:cNvGrpSpPr>
          <p:nvPr/>
        </p:nvGrpSpPr>
        <p:grpSpPr bwMode="auto">
          <a:xfrm>
            <a:off x="2779713" y="1219200"/>
            <a:ext cx="5313362" cy="4802188"/>
            <a:chOff x="1751" y="768"/>
            <a:chExt cx="3347" cy="3025"/>
          </a:xfrm>
        </p:grpSpPr>
        <p:sp>
          <p:nvSpPr>
            <p:cNvPr id="21529" name="Line 25"/>
            <p:cNvSpPr>
              <a:spLocks noChangeShapeType="1"/>
            </p:cNvSpPr>
            <p:nvPr/>
          </p:nvSpPr>
          <p:spPr bwMode="auto">
            <a:xfrm>
              <a:off x="1769" y="768"/>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0" name="Line 26"/>
            <p:cNvSpPr>
              <a:spLocks noChangeShapeType="1"/>
            </p:cNvSpPr>
            <p:nvPr/>
          </p:nvSpPr>
          <p:spPr bwMode="auto">
            <a:xfrm>
              <a:off x="1751" y="3768"/>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31" name="Line 27"/>
          <p:cNvSpPr>
            <a:spLocks noChangeShapeType="1"/>
          </p:cNvSpPr>
          <p:nvPr/>
        </p:nvSpPr>
        <p:spPr bwMode="auto">
          <a:xfrm flipH="1" flipV="1">
            <a:off x="5135563" y="5137150"/>
            <a:ext cx="706437" cy="3841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2" name="Rectangle 28"/>
          <p:cNvSpPr>
            <a:spLocks noChangeArrowheads="1"/>
          </p:cNvSpPr>
          <p:nvPr/>
        </p:nvSpPr>
        <p:spPr bwMode="auto">
          <a:xfrm>
            <a:off x="5105400" y="5029200"/>
            <a:ext cx="32813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ltLang="en-US" sz="2400" b="1" i="1">
                <a:solidFill>
                  <a:srgbClr val="000000"/>
                </a:solidFill>
              </a:rPr>
              <a:t>Overallocation</a:t>
            </a:r>
          </a:p>
          <a:p>
            <a:pPr algn="ctr" eaLnBrk="0" hangingPunct="0"/>
            <a:r>
              <a:rPr lang="en-US" altLang="en-US" sz="2400" b="1" i="1">
                <a:solidFill>
                  <a:srgbClr val="000000"/>
                </a:solidFill>
              </a:rPr>
              <a:t>Corrected</a:t>
            </a:r>
          </a:p>
        </p:txBody>
      </p:sp>
      <p:sp>
        <p:nvSpPr>
          <p:cNvPr id="21533" name="Text Box 29"/>
          <p:cNvSpPr txBox="1">
            <a:spLocks noChangeArrowheads="1"/>
          </p:cNvSpPr>
          <p:nvPr/>
        </p:nvSpPr>
        <p:spPr bwMode="auto">
          <a:xfrm>
            <a:off x="44704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0</a:t>
            </a:r>
          </a:p>
        </p:txBody>
      </p:sp>
      <p:sp>
        <p:nvSpPr>
          <p:cNvPr id="21534" name="Text Box 30"/>
          <p:cNvSpPr txBox="1">
            <a:spLocks noChangeArrowheads="1"/>
          </p:cNvSpPr>
          <p:nvPr/>
        </p:nvSpPr>
        <p:spPr bwMode="auto">
          <a:xfrm>
            <a:off x="53213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wipe(left)">
                                      <p:cBhvr>
                                        <p:cTn id="7" dur="500"/>
                                        <p:tgtEl>
                                          <p:spTgt spid="2151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1528"/>
                                        </p:tgtEl>
                                        <p:attrNameLst>
                                          <p:attrName>style.visibility</p:attrName>
                                        </p:attrNameLst>
                                      </p:cBhvr>
                                      <p:to>
                                        <p:strVal val="visible"/>
                                      </p:to>
                                    </p:set>
                                    <p:animEffect transition="in" filter="dissolve">
                                      <p:cBhvr>
                                        <p:cTn id="11" dur="500"/>
                                        <p:tgtEl>
                                          <p:spTgt spid="2152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1516"/>
                                        </p:tgtEl>
                                        <p:attrNameLst>
                                          <p:attrName>style.visibility</p:attrName>
                                        </p:attrNameLst>
                                      </p:cBhvr>
                                      <p:to>
                                        <p:strVal val="visible"/>
                                      </p:to>
                                    </p:set>
                                    <p:animEffect transition="in" filter="dissolve">
                                      <p:cBhvr>
                                        <p:cTn id="15" dur="500"/>
                                        <p:tgtEl>
                                          <p:spTgt spid="21516"/>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dissolve">
                                      <p:cBhvr>
                                        <p:cTn id="19" dur="500"/>
                                        <p:tgtEl>
                                          <p:spTgt spid="21510"/>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dissolve">
                                      <p:cBhvr>
                                        <p:cTn id="23" dur="500"/>
                                        <p:tgtEl>
                                          <p:spTgt spid="21511"/>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1514"/>
                                        </p:tgtEl>
                                        <p:attrNameLst>
                                          <p:attrName>style.visibility</p:attrName>
                                        </p:attrNameLst>
                                      </p:cBhvr>
                                      <p:to>
                                        <p:strVal val="visible"/>
                                      </p:to>
                                    </p:set>
                                    <p:animEffect transition="in" filter="dissolve">
                                      <p:cBhvr>
                                        <p:cTn id="31" dur="500"/>
                                        <p:tgtEl>
                                          <p:spTgt spid="21514"/>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21515"/>
                                        </p:tgtEl>
                                        <p:attrNameLst>
                                          <p:attrName>style.visibility</p:attrName>
                                        </p:attrNameLst>
                                      </p:cBhvr>
                                      <p:to>
                                        <p:strVal val="visible"/>
                                      </p:to>
                                    </p:set>
                                    <p:animEffect transition="in" filter="wipe(left)">
                                      <p:cBhvr>
                                        <p:cTn id="35" dur="500"/>
                                        <p:tgtEl>
                                          <p:spTgt spid="21515"/>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1521"/>
                                        </p:tgtEl>
                                        <p:attrNameLst>
                                          <p:attrName>style.visibility</p:attrName>
                                        </p:attrNameLst>
                                      </p:cBhvr>
                                      <p:to>
                                        <p:strVal val="visible"/>
                                      </p:to>
                                    </p:set>
                                    <p:animEffect transition="in" filter="dissolve">
                                      <p:cBhvr>
                                        <p:cTn id="39" dur="500"/>
                                        <p:tgtEl>
                                          <p:spTgt spid="21521"/>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21508"/>
                                        </p:tgtEl>
                                        <p:attrNameLst>
                                          <p:attrName>style.visibility</p:attrName>
                                        </p:attrNameLst>
                                      </p:cBhvr>
                                      <p:to>
                                        <p:strVal val="visible"/>
                                      </p:to>
                                    </p:set>
                                    <p:animEffect transition="in" filter="wipe(up)">
                                      <p:cBhvr>
                                        <p:cTn id="43" dur="500"/>
                                        <p:tgtEl>
                                          <p:spTgt spid="21508"/>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21534"/>
                                        </p:tgtEl>
                                        <p:attrNameLst>
                                          <p:attrName>style.visibility</p:attrName>
                                        </p:attrNameLst>
                                      </p:cBhvr>
                                      <p:to>
                                        <p:strVal val="visible"/>
                                      </p:to>
                                    </p:set>
                                    <p:animEffect transition="in" filter="dissolve">
                                      <p:cBhvr>
                                        <p:cTn id="47" dur="500"/>
                                        <p:tgtEl>
                                          <p:spTgt spid="21534"/>
                                        </p:tgtEl>
                                      </p:cBhvr>
                                    </p:animEffect>
                                  </p:childTnLst>
                                </p:cTn>
                              </p:par>
                            </p:childTnLst>
                          </p:cTn>
                        </p:par>
                        <p:par>
                          <p:cTn id="48" fill="hold" nodeType="afterGroup">
                            <p:stCondLst>
                              <p:cond delay="5500"/>
                            </p:stCondLst>
                            <p:childTnLst>
                              <p:par>
                                <p:cTn id="49" presetID="22" presetClass="entr" presetSubtype="2" fill="hold" nodeType="afterEffect">
                                  <p:stCondLst>
                                    <p:cond delay="0"/>
                                  </p:stCondLst>
                                  <p:childTnLst>
                                    <p:set>
                                      <p:cBhvr>
                                        <p:cTn id="50" dur="1" fill="hold">
                                          <p:stCondLst>
                                            <p:cond delay="0"/>
                                          </p:stCondLst>
                                        </p:cTn>
                                        <p:tgtEl>
                                          <p:spTgt spid="21509"/>
                                        </p:tgtEl>
                                        <p:attrNameLst>
                                          <p:attrName>style.visibility</p:attrName>
                                        </p:attrNameLst>
                                      </p:cBhvr>
                                      <p:to>
                                        <p:strVal val="visible"/>
                                      </p:to>
                                    </p:set>
                                    <p:animEffect transition="in" filter="wipe(right)">
                                      <p:cBhvr>
                                        <p:cTn id="51" dur="500"/>
                                        <p:tgtEl>
                                          <p:spTgt spid="215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1517"/>
                                        </p:tgtEl>
                                        <p:attrNameLst>
                                          <p:attrName>style.visibility</p:attrName>
                                        </p:attrNameLst>
                                      </p:cBhvr>
                                      <p:to>
                                        <p:strVal val="visible"/>
                                      </p:to>
                                    </p:set>
                                    <p:animEffect transition="in" filter="wipe(up)">
                                      <p:cBhvr>
                                        <p:cTn id="56" dur="500"/>
                                        <p:tgtEl>
                                          <p:spTgt spid="21517"/>
                                        </p:tgtEl>
                                      </p:cBhvr>
                                    </p:animEffec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21524"/>
                                        </p:tgtEl>
                                        <p:attrNameLst>
                                          <p:attrName>style.visibility</p:attrName>
                                        </p:attrNameLst>
                                      </p:cBhvr>
                                      <p:to>
                                        <p:strVal val="visible"/>
                                      </p:to>
                                    </p:set>
                                    <p:animEffect transition="in" filter="wipe(left)">
                                      <p:cBhvr>
                                        <p:cTn id="60" dur="500"/>
                                        <p:tgtEl>
                                          <p:spTgt spid="21524"/>
                                        </p:tgtEl>
                                      </p:cBhvr>
                                    </p:animEffect>
                                  </p:childTnLst>
                                </p:cTn>
                              </p:par>
                            </p:childTnLst>
                          </p:cTn>
                        </p:par>
                        <p:par>
                          <p:cTn id="61" fill="hold" nodeType="afterGroup">
                            <p:stCondLst>
                              <p:cond delay="1000"/>
                            </p:stCondLst>
                            <p:childTnLst>
                              <p:par>
                                <p:cTn id="62" presetID="22" presetClass="entr" presetSubtype="8" fill="hold" nodeType="afterEffect">
                                  <p:stCondLst>
                                    <p:cond delay="0"/>
                                  </p:stCondLst>
                                  <p:childTnLst>
                                    <p:set>
                                      <p:cBhvr>
                                        <p:cTn id="63" dur="1" fill="hold">
                                          <p:stCondLst>
                                            <p:cond delay="0"/>
                                          </p:stCondLst>
                                        </p:cTn>
                                        <p:tgtEl>
                                          <p:spTgt spid="21522"/>
                                        </p:tgtEl>
                                        <p:attrNameLst>
                                          <p:attrName>style.visibility</p:attrName>
                                        </p:attrNameLst>
                                      </p:cBhvr>
                                      <p:to>
                                        <p:strVal val="visible"/>
                                      </p:to>
                                    </p:set>
                                    <p:animEffect transition="in" filter="wipe(left)">
                                      <p:cBhvr>
                                        <p:cTn id="64" dur="500"/>
                                        <p:tgtEl>
                                          <p:spTgt spid="21522"/>
                                        </p:tgtEl>
                                      </p:cBhvr>
                                    </p:animEffect>
                                  </p:childTnLst>
                                </p:cTn>
                              </p:par>
                            </p:childTnLst>
                          </p:cTn>
                        </p:par>
                        <p:par>
                          <p:cTn id="65" fill="hold" nodeType="afterGroup">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1527"/>
                                        </p:tgtEl>
                                        <p:attrNameLst>
                                          <p:attrName>style.visibility</p:attrName>
                                        </p:attrNameLst>
                                      </p:cBhvr>
                                      <p:to>
                                        <p:strVal val="visible"/>
                                      </p:to>
                                    </p:set>
                                    <p:animEffect transition="in" filter="wipe(left)">
                                      <p:cBhvr>
                                        <p:cTn id="68" dur="500"/>
                                        <p:tgtEl>
                                          <p:spTgt spid="21527"/>
                                        </p:tgtEl>
                                      </p:cBhvr>
                                    </p:animEffect>
                                  </p:childTnLst>
                                </p:cTn>
                              </p:par>
                            </p:childTnLst>
                          </p:cTn>
                        </p:par>
                        <p:par>
                          <p:cTn id="69" fill="hold" nodeType="afterGroup">
                            <p:stCondLst>
                              <p:cond delay="2000"/>
                            </p:stCondLst>
                            <p:childTnLst>
                              <p:par>
                                <p:cTn id="70" presetID="22" presetClass="entr" presetSubtype="8" fill="hold" nodeType="afterEffect">
                                  <p:stCondLst>
                                    <p:cond delay="0"/>
                                  </p:stCondLst>
                                  <p:childTnLst>
                                    <p:set>
                                      <p:cBhvr>
                                        <p:cTn id="71" dur="1" fill="hold">
                                          <p:stCondLst>
                                            <p:cond delay="0"/>
                                          </p:stCondLst>
                                        </p:cTn>
                                        <p:tgtEl>
                                          <p:spTgt spid="21526"/>
                                        </p:tgtEl>
                                        <p:attrNameLst>
                                          <p:attrName>style.visibility</p:attrName>
                                        </p:attrNameLst>
                                      </p:cBhvr>
                                      <p:to>
                                        <p:strVal val="visible"/>
                                      </p:to>
                                    </p:set>
                                    <p:animEffect transition="in" filter="wipe(left)">
                                      <p:cBhvr>
                                        <p:cTn id="72" dur="500"/>
                                        <p:tgtEl>
                                          <p:spTgt spid="215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21518"/>
                                        </p:tgtEl>
                                        <p:attrNameLst>
                                          <p:attrName>style.visibility</p:attrName>
                                        </p:attrNameLst>
                                      </p:cBhvr>
                                      <p:to>
                                        <p:strVal val="visible"/>
                                      </p:to>
                                    </p:set>
                                    <p:animEffect transition="in" filter="wipe(right)">
                                      <p:cBhvr>
                                        <p:cTn id="77" dur="500"/>
                                        <p:tgtEl>
                                          <p:spTgt spid="21518"/>
                                        </p:tgtEl>
                                      </p:cBhvr>
                                    </p:animEffect>
                                  </p:childTnLst>
                                </p:cTn>
                              </p:par>
                            </p:childTnLst>
                          </p:cTn>
                        </p:par>
                        <p:par>
                          <p:cTn id="78" fill="hold" nodeType="afterGroup">
                            <p:stCondLst>
                              <p:cond delay="500"/>
                            </p:stCondLst>
                            <p:childTnLst>
                              <p:par>
                                <p:cTn id="79" presetID="22" presetClass="entr" presetSubtype="8" fill="hold" nodeType="afterEffect">
                                  <p:stCondLst>
                                    <p:cond delay="0"/>
                                  </p:stCondLst>
                                  <p:childTnLst>
                                    <p:set>
                                      <p:cBhvr>
                                        <p:cTn id="80" dur="1" fill="hold">
                                          <p:stCondLst>
                                            <p:cond delay="0"/>
                                          </p:stCondLst>
                                        </p:cTn>
                                        <p:tgtEl>
                                          <p:spTgt spid="21519"/>
                                        </p:tgtEl>
                                        <p:attrNameLst>
                                          <p:attrName>style.visibility</p:attrName>
                                        </p:attrNameLst>
                                      </p:cBhvr>
                                      <p:to>
                                        <p:strVal val="visible"/>
                                      </p:to>
                                    </p:set>
                                    <p:animEffect transition="in" filter="wipe(left)">
                                      <p:cBhvr>
                                        <p:cTn id="81" dur="500"/>
                                        <p:tgtEl>
                                          <p:spTgt spid="21519"/>
                                        </p:tgtEl>
                                      </p:cBhvr>
                                    </p:animEffect>
                                  </p:childTnLst>
                                </p:cTn>
                              </p:par>
                            </p:childTnLst>
                          </p:cTn>
                        </p:par>
                        <p:par>
                          <p:cTn id="82" fill="hold" nodeType="afterGroup">
                            <p:stCondLst>
                              <p:cond delay="1000"/>
                            </p:stCondLst>
                            <p:childTnLst>
                              <p:par>
                                <p:cTn id="83" presetID="9" presetClass="entr" presetSubtype="0" fill="hold" grpId="0" nodeType="afterEffect">
                                  <p:stCondLst>
                                    <p:cond delay="0"/>
                                  </p:stCondLst>
                                  <p:childTnLst>
                                    <p:set>
                                      <p:cBhvr>
                                        <p:cTn id="84" dur="1" fill="hold">
                                          <p:stCondLst>
                                            <p:cond delay="0"/>
                                          </p:stCondLst>
                                        </p:cTn>
                                        <p:tgtEl>
                                          <p:spTgt spid="21520"/>
                                        </p:tgtEl>
                                        <p:attrNameLst>
                                          <p:attrName>style.visibility</p:attrName>
                                        </p:attrNameLst>
                                      </p:cBhvr>
                                      <p:to>
                                        <p:strVal val="visible"/>
                                      </p:to>
                                    </p:set>
                                    <p:animEffect transition="in" filter="dissolve">
                                      <p:cBhvr>
                                        <p:cTn id="85" dur="500"/>
                                        <p:tgtEl>
                                          <p:spTgt spid="21520"/>
                                        </p:tgtEl>
                                      </p:cBhvr>
                                    </p:animEffect>
                                  </p:childTnLst>
                                </p:cTn>
                              </p:par>
                            </p:childTnLst>
                          </p:cTn>
                        </p:par>
                        <p:par>
                          <p:cTn id="86" fill="hold" nodeType="afterGroup">
                            <p:stCondLst>
                              <p:cond delay="1500"/>
                            </p:stCondLst>
                            <p:childTnLst>
                              <p:par>
                                <p:cTn id="87" presetID="22" presetClass="entr" presetSubtype="2" fill="hold" nodeType="afterEffect">
                                  <p:stCondLst>
                                    <p:cond delay="0"/>
                                  </p:stCondLst>
                                  <p:childTnLst>
                                    <p:set>
                                      <p:cBhvr>
                                        <p:cTn id="88" dur="1" fill="hold">
                                          <p:stCondLst>
                                            <p:cond delay="0"/>
                                          </p:stCondLst>
                                        </p:cTn>
                                        <p:tgtEl>
                                          <p:spTgt spid="21523"/>
                                        </p:tgtEl>
                                        <p:attrNameLst>
                                          <p:attrName>style.visibility</p:attrName>
                                        </p:attrNameLst>
                                      </p:cBhvr>
                                      <p:to>
                                        <p:strVal val="visible"/>
                                      </p:to>
                                    </p:set>
                                    <p:animEffect transition="in" filter="wipe(right)">
                                      <p:cBhvr>
                                        <p:cTn id="89" dur="500"/>
                                        <p:tgtEl>
                                          <p:spTgt spid="21523"/>
                                        </p:tgtEl>
                                      </p:cBhvr>
                                    </p:animEffect>
                                  </p:childTnLst>
                                </p:cTn>
                              </p:par>
                            </p:childTnLst>
                          </p:cTn>
                        </p:par>
                        <p:par>
                          <p:cTn id="90" fill="hold" nodeType="afterGroup">
                            <p:stCondLst>
                              <p:cond delay="2000"/>
                            </p:stCondLst>
                            <p:childTnLst>
                              <p:par>
                                <p:cTn id="91" presetID="22" presetClass="entr" presetSubtype="1" fill="hold" nodeType="afterEffect">
                                  <p:stCondLst>
                                    <p:cond delay="0"/>
                                  </p:stCondLst>
                                  <p:childTnLst>
                                    <p:set>
                                      <p:cBhvr>
                                        <p:cTn id="92" dur="1" fill="hold">
                                          <p:stCondLst>
                                            <p:cond delay="0"/>
                                          </p:stCondLst>
                                        </p:cTn>
                                        <p:tgtEl>
                                          <p:spTgt spid="21506"/>
                                        </p:tgtEl>
                                        <p:attrNameLst>
                                          <p:attrName>style.visibility</p:attrName>
                                        </p:attrNameLst>
                                      </p:cBhvr>
                                      <p:to>
                                        <p:strVal val="visible"/>
                                      </p:to>
                                    </p:set>
                                    <p:animEffect transition="in" filter="wipe(up)">
                                      <p:cBhvr>
                                        <p:cTn id="93" dur="500"/>
                                        <p:tgtEl>
                                          <p:spTgt spid="21506"/>
                                        </p:tgtEl>
                                      </p:cBhvr>
                                    </p:animEffect>
                                  </p:childTnLst>
                                </p:cTn>
                              </p:par>
                            </p:childTnLst>
                          </p:cTn>
                        </p:par>
                        <p:par>
                          <p:cTn id="94" fill="hold" nodeType="afterGroup">
                            <p:stCondLst>
                              <p:cond delay="2500"/>
                            </p:stCondLst>
                            <p:childTnLst>
                              <p:par>
                                <p:cTn id="95" presetID="9" presetClass="entr" presetSubtype="0" fill="hold" grpId="0" nodeType="afterEffect">
                                  <p:stCondLst>
                                    <p:cond delay="0"/>
                                  </p:stCondLst>
                                  <p:childTnLst>
                                    <p:set>
                                      <p:cBhvr>
                                        <p:cTn id="96" dur="1" fill="hold">
                                          <p:stCondLst>
                                            <p:cond delay="0"/>
                                          </p:stCondLst>
                                        </p:cTn>
                                        <p:tgtEl>
                                          <p:spTgt spid="21533"/>
                                        </p:tgtEl>
                                        <p:attrNameLst>
                                          <p:attrName>style.visibility</p:attrName>
                                        </p:attrNameLst>
                                      </p:cBhvr>
                                      <p:to>
                                        <p:strVal val="visible"/>
                                      </p:to>
                                    </p:set>
                                    <p:animEffect transition="in" filter="dissolve">
                                      <p:cBhvr>
                                        <p:cTn id="97" dur="500"/>
                                        <p:tgtEl>
                                          <p:spTgt spid="21533"/>
                                        </p:tgtEl>
                                      </p:cBhvr>
                                    </p:animEffect>
                                  </p:childTnLst>
                                </p:cTn>
                              </p:par>
                            </p:childTnLst>
                          </p:cTn>
                        </p:par>
                        <p:par>
                          <p:cTn id="98" fill="hold" nodeType="afterGroup">
                            <p:stCondLst>
                              <p:cond delay="3000"/>
                            </p:stCondLst>
                            <p:childTnLst>
                              <p:par>
                                <p:cTn id="99" presetID="22" presetClass="entr" presetSubtype="2" fill="hold" nodeType="afterEffect">
                                  <p:stCondLst>
                                    <p:cond delay="0"/>
                                  </p:stCondLst>
                                  <p:childTnLst>
                                    <p:set>
                                      <p:cBhvr>
                                        <p:cTn id="100" dur="1" fill="hold">
                                          <p:stCondLst>
                                            <p:cond delay="0"/>
                                          </p:stCondLst>
                                        </p:cTn>
                                        <p:tgtEl>
                                          <p:spTgt spid="21507"/>
                                        </p:tgtEl>
                                        <p:attrNameLst>
                                          <p:attrName>style.visibility</p:attrName>
                                        </p:attrNameLst>
                                      </p:cBhvr>
                                      <p:to>
                                        <p:strVal val="visible"/>
                                      </p:to>
                                    </p:set>
                                    <p:animEffect transition="in" filter="wipe(right)">
                                      <p:cBhvr>
                                        <p:cTn id="101" dur="500"/>
                                        <p:tgtEl>
                                          <p:spTgt spid="21507"/>
                                        </p:tgtEl>
                                      </p:cBhvr>
                                    </p:animEffect>
                                  </p:childTnLst>
                                </p:cTn>
                              </p:par>
                            </p:childTnLst>
                          </p:cTn>
                        </p:par>
                        <p:par>
                          <p:cTn id="102" fill="hold" nodeType="afterGroup">
                            <p:stCondLst>
                              <p:cond delay="3500"/>
                            </p:stCondLst>
                            <p:childTnLst>
                              <p:par>
                                <p:cTn id="103" presetID="22" presetClass="entr" presetSubtype="1" fill="hold" nodeType="afterEffect">
                                  <p:stCondLst>
                                    <p:cond delay="0"/>
                                  </p:stCondLst>
                                  <p:childTnLst>
                                    <p:set>
                                      <p:cBhvr>
                                        <p:cTn id="104" dur="1" fill="hold">
                                          <p:stCondLst>
                                            <p:cond delay="0"/>
                                          </p:stCondLst>
                                        </p:cTn>
                                        <p:tgtEl>
                                          <p:spTgt spid="21525"/>
                                        </p:tgtEl>
                                        <p:attrNameLst>
                                          <p:attrName>style.visibility</p:attrName>
                                        </p:attrNameLst>
                                      </p:cBhvr>
                                      <p:to>
                                        <p:strVal val="visible"/>
                                      </p:to>
                                    </p:set>
                                    <p:animEffect transition="in" filter="wipe(up)">
                                      <p:cBhvr>
                                        <p:cTn id="105" dur="500"/>
                                        <p:tgtEl>
                                          <p:spTgt spid="21525"/>
                                        </p:tgtEl>
                                      </p:cBhvr>
                                    </p:animEffect>
                                  </p:childTnLst>
                                </p:cTn>
                              </p:par>
                            </p:childTnLst>
                          </p:cTn>
                        </p:par>
                        <p:par>
                          <p:cTn id="106" fill="hold" nodeType="afterGroup">
                            <p:stCondLst>
                              <p:cond delay="4000"/>
                            </p:stCondLst>
                            <p:childTnLst>
                              <p:par>
                                <p:cTn id="107" presetID="22" presetClass="entr" presetSubtype="1" fill="hold" grpId="0" nodeType="afterEffect">
                                  <p:stCondLst>
                                    <p:cond delay="0"/>
                                  </p:stCondLst>
                                  <p:childTnLst>
                                    <p:set>
                                      <p:cBhvr>
                                        <p:cTn id="108" dur="1" fill="hold">
                                          <p:stCondLst>
                                            <p:cond delay="0"/>
                                          </p:stCondLst>
                                        </p:cTn>
                                        <p:tgtEl>
                                          <p:spTgt spid="21532"/>
                                        </p:tgtEl>
                                        <p:attrNameLst>
                                          <p:attrName>style.visibility</p:attrName>
                                        </p:attrNameLst>
                                      </p:cBhvr>
                                      <p:to>
                                        <p:strVal val="visible"/>
                                      </p:to>
                                    </p:set>
                                    <p:animEffect transition="in" filter="wipe(up)">
                                      <p:cBhvr>
                                        <p:cTn id="109" dur="500"/>
                                        <p:tgtEl>
                                          <p:spTgt spid="21532"/>
                                        </p:tgtEl>
                                      </p:cBhvr>
                                    </p:animEffect>
                                  </p:childTnLst>
                                </p:cTn>
                              </p:par>
                            </p:childTnLst>
                          </p:cTn>
                        </p:par>
                        <p:par>
                          <p:cTn id="110" fill="hold" nodeType="afterGroup">
                            <p:stCondLst>
                              <p:cond delay="4500"/>
                            </p:stCondLst>
                            <p:childTnLst>
                              <p:par>
                                <p:cTn id="111" presetID="22" presetClass="entr" presetSubtype="4" fill="hold" nodeType="afterEffect">
                                  <p:stCondLst>
                                    <p:cond delay="0"/>
                                  </p:stCondLst>
                                  <p:childTnLst>
                                    <p:set>
                                      <p:cBhvr>
                                        <p:cTn id="112" dur="1" fill="hold">
                                          <p:stCondLst>
                                            <p:cond delay="0"/>
                                          </p:stCondLst>
                                        </p:cTn>
                                        <p:tgtEl>
                                          <p:spTgt spid="21531"/>
                                        </p:tgtEl>
                                        <p:attrNameLst>
                                          <p:attrName>style.visibility</p:attrName>
                                        </p:attrNameLst>
                                      </p:cBhvr>
                                      <p:to>
                                        <p:strVal val="visible"/>
                                      </p:to>
                                    </p:set>
                                    <p:animEffect transition="in" filter="wipe(down)">
                                      <p:cBhvr>
                                        <p:cTn id="113" dur="500"/>
                                        <p:tgtEl>
                                          <p:spTgt spid="2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11" grpId="0" autoUpdateAnimBg="0"/>
      <p:bldP spid="21512" grpId="0" autoUpdateAnimBg="0"/>
      <p:bldP spid="21514" grpId="0" autoUpdateAnimBg="0"/>
      <p:bldP spid="21516" grpId="0" autoUpdateAnimBg="0"/>
      <p:bldP spid="21517" grpId="0" autoUpdateAnimBg="0"/>
      <p:bldP spid="21520" grpId="0" autoUpdateAnimBg="0"/>
      <p:bldP spid="21521" grpId="0" autoUpdateAnimBg="0"/>
      <p:bldP spid="21527" grpId="0" autoUpdateAnimBg="0"/>
      <p:bldP spid="21532" grpId="0" autoUpdateAnimBg="0"/>
      <p:bldP spid="21533" grpId="0" autoUpdateAnimBg="0"/>
      <p:bldP spid="215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Line 2"/>
          <p:cNvSpPr>
            <a:spLocks noChangeShapeType="1"/>
          </p:cNvSpPr>
          <p:nvPr/>
        </p:nvSpPr>
        <p:spPr bwMode="auto">
          <a:xfrm flipV="1">
            <a:off x="3135313" y="2079625"/>
            <a:ext cx="4408487" cy="269875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Rectangle 3"/>
          <p:cNvSpPr>
            <a:spLocks noChangeArrowheads="1"/>
          </p:cNvSpPr>
          <p:nvPr/>
        </p:nvSpPr>
        <p:spPr bwMode="auto">
          <a:xfrm>
            <a:off x="2468563" y="557213"/>
            <a:ext cx="417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22532" name="Rectangle 4"/>
          <p:cNvSpPr>
            <a:spLocks noChangeArrowheads="1"/>
          </p:cNvSpPr>
          <p:nvPr/>
        </p:nvSpPr>
        <p:spPr bwMode="auto">
          <a:xfrm>
            <a:off x="8369300" y="57848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22533" name="Rectangle 5"/>
          <p:cNvSpPr>
            <a:spLocks noChangeArrowheads="1"/>
          </p:cNvSpPr>
          <p:nvPr/>
        </p:nvSpPr>
        <p:spPr bwMode="auto">
          <a:xfrm>
            <a:off x="3254375" y="39688"/>
            <a:ext cx="43719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3200" b="1">
                <a:solidFill>
                  <a:srgbClr val="000099"/>
                </a:solidFill>
                <a:latin typeface="Times New Roman" panose="02020603050405020304" pitchFamily="18" charset="0"/>
              </a:rPr>
              <a:t>SPILLOVER BENFITS</a:t>
            </a:r>
          </a:p>
        </p:txBody>
      </p:sp>
      <p:sp>
        <p:nvSpPr>
          <p:cNvPr id="22534" name="Rectangle 6"/>
          <p:cNvSpPr>
            <a:spLocks noChangeArrowheads="1"/>
          </p:cNvSpPr>
          <p:nvPr/>
        </p:nvSpPr>
        <p:spPr bwMode="auto">
          <a:xfrm>
            <a:off x="2501900" y="6040438"/>
            <a:ext cx="35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000000"/>
                </a:solidFill>
              </a:rPr>
              <a:t>0</a:t>
            </a:r>
          </a:p>
        </p:txBody>
      </p:sp>
      <p:grpSp>
        <p:nvGrpSpPr>
          <p:cNvPr id="22535" name="Group 7"/>
          <p:cNvGrpSpPr>
            <a:grpSpLocks/>
          </p:cNvGrpSpPr>
          <p:nvPr/>
        </p:nvGrpSpPr>
        <p:grpSpPr bwMode="auto">
          <a:xfrm>
            <a:off x="2779713" y="1219200"/>
            <a:ext cx="5313362" cy="4802188"/>
            <a:chOff x="1751" y="768"/>
            <a:chExt cx="3347" cy="3025"/>
          </a:xfrm>
        </p:grpSpPr>
        <p:sp>
          <p:nvSpPr>
            <p:cNvPr id="22536" name="Line 8"/>
            <p:cNvSpPr>
              <a:spLocks noChangeShapeType="1"/>
            </p:cNvSpPr>
            <p:nvPr/>
          </p:nvSpPr>
          <p:spPr bwMode="auto">
            <a:xfrm>
              <a:off x="1769" y="768"/>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Line 9"/>
            <p:cNvSpPr>
              <a:spLocks noChangeShapeType="1"/>
            </p:cNvSpPr>
            <p:nvPr/>
          </p:nvSpPr>
          <p:spPr bwMode="auto">
            <a:xfrm>
              <a:off x="1751" y="3768"/>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38" name="Text Box 10"/>
          <p:cNvSpPr txBox="1">
            <a:spLocks noChangeArrowheads="1"/>
          </p:cNvSpPr>
          <p:nvPr/>
        </p:nvSpPr>
        <p:spPr bwMode="auto">
          <a:xfrm>
            <a:off x="57404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0</a:t>
            </a:r>
          </a:p>
        </p:txBody>
      </p:sp>
      <p:sp>
        <p:nvSpPr>
          <p:cNvPr id="22539" name="Text Box 11"/>
          <p:cNvSpPr txBox="1">
            <a:spLocks noChangeArrowheads="1"/>
          </p:cNvSpPr>
          <p:nvPr/>
        </p:nvSpPr>
        <p:spPr bwMode="auto">
          <a:xfrm>
            <a:off x="48387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e</a:t>
            </a:r>
          </a:p>
        </p:txBody>
      </p:sp>
      <p:sp>
        <p:nvSpPr>
          <p:cNvPr id="22540" name="Line 12"/>
          <p:cNvSpPr>
            <a:spLocks noChangeShapeType="1"/>
          </p:cNvSpPr>
          <p:nvPr/>
        </p:nvSpPr>
        <p:spPr bwMode="auto">
          <a:xfrm>
            <a:off x="6007100" y="3046413"/>
            <a:ext cx="0" cy="288766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Line 13"/>
          <p:cNvSpPr>
            <a:spLocks noChangeShapeType="1"/>
          </p:cNvSpPr>
          <p:nvPr/>
        </p:nvSpPr>
        <p:spPr bwMode="auto">
          <a:xfrm flipH="1">
            <a:off x="2809875" y="3022600"/>
            <a:ext cx="3217863"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Line 14"/>
          <p:cNvSpPr>
            <a:spLocks noChangeShapeType="1"/>
          </p:cNvSpPr>
          <p:nvPr/>
        </p:nvSpPr>
        <p:spPr bwMode="auto">
          <a:xfrm>
            <a:off x="5092700" y="3627438"/>
            <a:ext cx="0" cy="229711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Line 15"/>
          <p:cNvSpPr>
            <a:spLocks noChangeShapeType="1"/>
          </p:cNvSpPr>
          <p:nvPr/>
        </p:nvSpPr>
        <p:spPr bwMode="auto">
          <a:xfrm flipH="1">
            <a:off x="2814638" y="3560763"/>
            <a:ext cx="2187575"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Line 16"/>
          <p:cNvSpPr>
            <a:spLocks noChangeShapeType="1"/>
          </p:cNvSpPr>
          <p:nvPr/>
        </p:nvSpPr>
        <p:spPr bwMode="auto">
          <a:xfrm>
            <a:off x="2949575" y="2176463"/>
            <a:ext cx="4548188" cy="29464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17"/>
          <p:cNvSpPr>
            <a:spLocks noChangeArrowheads="1"/>
          </p:cNvSpPr>
          <p:nvPr/>
        </p:nvSpPr>
        <p:spPr bwMode="auto">
          <a:xfrm>
            <a:off x="7710488" y="4992688"/>
            <a:ext cx="4381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D</a:t>
            </a:r>
          </a:p>
        </p:txBody>
      </p:sp>
      <p:sp>
        <p:nvSpPr>
          <p:cNvPr id="22546" name="Rectangle 18"/>
          <p:cNvSpPr>
            <a:spLocks noChangeArrowheads="1"/>
          </p:cNvSpPr>
          <p:nvPr/>
        </p:nvSpPr>
        <p:spPr bwMode="auto">
          <a:xfrm>
            <a:off x="7629525" y="1697038"/>
            <a:ext cx="971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MSC</a:t>
            </a:r>
          </a:p>
        </p:txBody>
      </p:sp>
      <p:sp>
        <p:nvSpPr>
          <p:cNvPr id="22547" name="Line 19"/>
          <p:cNvSpPr>
            <a:spLocks noChangeShapeType="1"/>
          </p:cNvSpPr>
          <p:nvPr/>
        </p:nvSpPr>
        <p:spPr bwMode="auto">
          <a:xfrm>
            <a:off x="3173413" y="1209675"/>
            <a:ext cx="4548187" cy="2946400"/>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Rectangle 20"/>
          <p:cNvSpPr>
            <a:spLocks noChangeArrowheads="1"/>
          </p:cNvSpPr>
          <p:nvPr/>
        </p:nvSpPr>
        <p:spPr bwMode="auto">
          <a:xfrm>
            <a:off x="7862888" y="4002088"/>
            <a:ext cx="971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MSB</a:t>
            </a:r>
            <a:endParaRPr lang="en-US" altLang="en-US" sz="3600" b="1" baseline="-25000">
              <a:solidFill>
                <a:srgbClr val="000000"/>
              </a:solidFill>
            </a:endParaRPr>
          </a:p>
        </p:txBody>
      </p:sp>
      <p:sp>
        <p:nvSpPr>
          <p:cNvPr id="22549" name="Rectangle 21"/>
          <p:cNvSpPr>
            <a:spLocks noChangeArrowheads="1"/>
          </p:cNvSpPr>
          <p:nvPr/>
        </p:nvSpPr>
        <p:spPr bwMode="auto">
          <a:xfrm>
            <a:off x="7161213" y="2438400"/>
            <a:ext cx="189547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3200" b="1" i="1">
                <a:solidFill>
                  <a:srgbClr val="000000"/>
                </a:solidFill>
              </a:rPr>
              <a:t>Spillover</a:t>
            </a:r>
          </a:p>
          <a:p>
            <a:pPr algn="ctr" eaLnBrk="0" hangingPunct="0"/>
            <a:r>
              <a:rPr lang="en-US" altLang="en-US" sz="3200" b="1" i="1">
                <a:solidFill>
                  <a:srgbClr val="000000"/>
                </a:solidFill>
              </a:rPr>
              <a:t>Benefits</a:t>
            </a:r>
          </a:p>
        </p:txBody>
      </p:sp>
      <p:pic>
        <p:nvPicPr>
          <p:cNvPr id="22550" name="Picture 22" descr="image" title="image"/>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6825" y="3360738"/>
            <a:ext cx="3111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1" name="Line 23"/>
          <p:cNvSpPr>
            <a:spLocks noChangeShapeType="1"/>
          </p:cNvSpPr>
          <p:nvPr/>
        </p:nvSpPr>
        <p:spPr bwMode="auto">
          <a:xfrm flipH="1">
            <a:off x="6651625" y="3511550"/>
            <a:ext cx="1419225" cy="36988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2" name="Freeform 24"/>
          <p:cNvSpPr>
            <a:spLocks/>
          </p:cNvSpPr>
          <p:nvPr/>
        </p:nvSpPr>
        <p:spPr bwMode="auto">
          <a:xfrm>
            <a:off x="5106988" y="4916488"/>
            <a:ext cx="909637" cy="234950"/>
          </a:xfrm>
          <a:custGeom>
            <a:avLst/>
            <a:gdLst>
              <a:gd name="T0" fmla="*/ 97 w 573"/>
              <a:gd name="T1" fmla="*/ 96 h 148"/>
              <a:gd name="T2" fmla="*/ 75 w 573"/>
              <a:gd name="T3" fmla="*/ 92 h 148"/>
              <a:gd name="T4" fmla="*/ 56 w 573"/>
              <a:gd name="T5" fmla="*/ 85 h 148"/>
              <a:gd name="T6" fmla="*/ 38 w 573"/>
              <a:gd name="T7" fmla="*/ 74 h 148"/>
              <a:gd name="T8" fmla="*/ 23 w 573"/>
              <a:gd name="T9" fmla="*/ 58 h 148"/>
              <a:gd name="T10" fmla="*/ 12 w 573"/>
              <a:gd name="T11" fmla="*/ 43 h 148"/>
              <a:gd name="T12" fmla="*/ 4 w 573"/>
              <a:gd name="T13" fmla="*/ 25 h 148"/>
              <a:gd name="T14" fmla="*/ 0 w 573"/>
              <a:gd name="T15" fmla="*/ 5 h 148"/>
              <a:gd name="T16" fmla="*/ 1 w 573"/>
              <a:gd name="T17" fmla="*/ 8 h 148"/>
              <a:gd name="T18" fmla="*/ 5 w 573"/>
              <a:gd name="T19" fmla="*/ 25 h 148"/>
              <a:gd name="T20" fmla="*/ 13 w 573"/>
              <a:gd name="T21" fmla="*/ 39 h 148"/>
              <a:gd name="T22" fmla="*/ 26 w 573"/>
              <a:gd name="T23" fmla="*/ 51 h 148"/>
              <a:gd name="T24" fmla="*/ 40 w 573"/>
              <a:gd name="T25" fmla="*/ 60 h 148"/>
              <a:gd name="T26" fmla="*/ 57 w 573"/>
              <a:gd name="T27" fmla="*/ 66 h 148"/>
              <a:gd name="T28" fmla="*/ 75 w 573"/>
              <a:gd name="T29" fmla="*/ 68 h 148"/>
              <a:gd name="T30" fmla="*/ 230 w 573"/>
              <a:gd name="T31" fmla="*/ 69 h 148"/>
              <a:gd name="T32" fmla="*/ 246 w 573"/>
              <a:gd name="T33" fmla="*/ 73 h 148"/>
              <a:gd name="T34" fmla="*/ 260 w 573"/>
              <a:gd name="T35" fmla="*/ 81 h 148"/>
              <a:gd name="T36" fmla="*/ 272 w 573"/>
              <a:gd name="T37" fmla="*/ 91 h 148"/>
              <a:gd name="T38" fmla="*/ 280 w 573"/>
              <a:gd name="T39" fmla="*/ 104 h 148"/>
              <a:gd name="T40" fmla="*/ 285 w 573"/>
              <a:gd name="T41" fmla="*/ 119 h 148"/>
              <a:gd name="T42" fmla="*/ 286 w 573"/>
              <a:gd name="T43" fmla="*/ 127 h 148"/>
              <a:gd name="T44" fmla="*/ 287 w 573"/>
              <a:gd name="T45" fmla="*/ 119 h 148"/>
              <a:gd name="T46" fmla="*/ 292 w 573"/>
              <a:gd name="T47" fmla="*/ 104 h 148"/>
              <a:gd name="T48" fmla="*/ 300 w 573"/>
              <a:gd name="T49" fmla="*/ 91 h 148"/>
              <a:gd name="T50" fmla="*/ 312 w 573"/>
              <a:gd name="T51" fmla="*/ 81 h 148"/>
              <a:gd name="T52" fmla="*/ 327 w 573"/>
              <a:gd name="T53" fmla="*/ 73 h 148"/>
              <a:gd name="T54" fmla="*/ 343 w 573"/>
              <a:gd name="T55" fmla="*/ 69 h 148"/>
              <a:gd name="T56" fmla="*/ 497 w 573"/>
              <a:gd name="T57" fmla="*/ 68 h 148"/>
              <a:gd name="T58" fmla="*/ 515 w 573"/>
              <a:gd name="T59" fmla="*/ 66 h 148"/>
              <a:gd name="T60" fmla="*/ 532 w 573"/>
              <a:gd name="T61" fmla="*/ 60 h 148"/>
              <a:gd name="T62" fmla="*/ 547 w 573"/>
              <a:gd name="T63" fmla="*/ 51 h 148"/>
              <a:gd name="T64" fmla="*/ 559 w 573"/>
              <a:gd name="T65" fmla="*/ 39 h 148"/>
              <a:gd name="T66" fmla="*/ 567 w 573"/>
              <a:gd name="T67" fmla="*/ 25 h 148"/>
              <a:gd name="T68" fmla="*/ 572 w 573"/>
              <a:gd name="T69" fmla="*/ 8 h 148"/>
              <a:gd name="T70" fmla="*/ 572 w 573"/>
              <a:gd name="T71" fmla="*/ 5 h 148"/>
              <a:gd name="T72" fmla="*/ 568 w 573"/>
              <a:gd name="T73" fmla="*/ 25 h 148"/>
              <a:gd name="T74" fmla="*/ 560 w 573"/>
              <a:gd name="T75" fmla="*/ 43 h 148"/>
              <a:gd name="T76" fmla="*/ 549 w 573"/>
              <a:gd name="T77" fmla="*/ 58 h 148"/>
              <a:gd name="T78" fmla="*/ 534 w 573"/>
              <a:gd name="T79" fmla="*/ 74 h 148"/>
              <a:gd name="T80" fmla="*/ 517 w 573"/>
              <a:gd name="T81" fmla="*/ 85 h 148"/>
              <a:gd name="T82" fmla="*/ 497 w 573"/>
              <a:gd name="T83" fmla="*/ 92 h 148"/>
              <a:gd name="T84" fmla="*/ 476 w 573"/>
              <a:gd name="T85" fmla="*/ 96 h 148"/>
              <a:gd name="T86" fmla="*/ 340 w 573"/>
              <a:gd name="T87" fmla="*/ 97 h 148"/>
              <a:gd name="T88" fmla="*/ 325 w 573"/>
              <a:gd name="T89" fmla="*/ 99 h 148"/>
              <a:gd name="T90" fmla="*/ 312 w 573"/>
              <a:gd name="T91" fmla="*/ 105 h 148"/>
              <a:gd name="T92" fmla="*/ 300 w 573"/>
              <a:gd name="T93" fmla="*/ 114 h 148"/>
              <a:gd name="T94" fmla="*/ 292 w 573"/>
              <a:gd name="T95" fmla="*/ 126 h 148"/>
              <a:gd name="T96" fmla="*/ 287 w 573"/>
              <a:gd name="T97" fmla="*/ 139 h 148"/>
              <a:gd name="T98" fmla="*/ 286 w 573"/>
              <a:gd name="T99" fmla="*/ 147 h 148"/>
              <a:gd name="T100" fmla="*/ 284 w 573"/>
              <a:gd name="T101" fmla="*/ 133 h 148"/>
              <a:gd name="T102" fmla="*/ 277 w 573"/>
              <a:gd name="T103" fmla="*/ 120 h 148"/>
              <a:gd name="T104" fmla="*/ 268 w 573"/>
              <a:gd name="T105" fmla="*/ 110 h 148"/>
              <a:gd name="T106" fmla="*/ 255 w 573"/>
              <a:gd name="T107" fmla="*/ 102 h 148"/>
              <a:gd name="T108" fmla="*/ 241 w 573"/>
              <a:gd name="T109" fmla="*/ 97 h 148"/>
              <a:gd name="T110" fmla="*/ 233 w 573"/>
              <a:gd name="T111" fmla="*/ 9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3" h="148">
                <a:moveTo>
                  <a:pt x="108" y="97"/>
                </a:moveTo>
                <a:lnTo>
                  <a:pt x="97" y="96"/>
                </a:lnTo>
                <a:lnTo>
                  <a:pt x="86" y="95"/>
                </a:lnTo>
                <a:lnTo>
                  <a:pt x="75" y="92"/>
                </a:lnTo>
                <a:lnTo>
                  <a:pt x="66" y="89"/>
                </a:lnTo>
                <a:lnTo>
                  <a:pt x="56" y="85"/>
                </a:lnTo>
                <a:lnTo>
                  <a:pt x="47" y="79"/>
                </a:lnTo>
                <a:lnTo>
                  <a:pt x="38" y="74"/>
                </a:lnTo>
                <a:lnTo>
                  <a:pt x="30" y="66"/>
                </a:lnTo>
                <a:lnTo>
                  <a:pt x="23" y="58"/>
                </a:lnTo>
                <a:lnTo>
                  <a:pt x="17" y="51"/>
                </a:lnTo>
                <a:lnTo>
                  <a:pt x="12" y="43"/>
                </a:lnTo>
                <a:lnTo>
                  <a:pt x="7" y="34"/>
                </a:lnTo>
                <a:lnTo>
                  <a:pt x="4" y="25"/>
                </a:lnTo>
                <a:lnTo>
                  <a:pt x="2" y="14"/>
                </a:lnTo>
                <a:lnTo>
                  <a:pt x="0" y="5"/>
                </a:lnTo>
                <a:lnTo>
                  <a:pt x="0" y="0"/>
                </a:lnTo>
                <a:lnTo>
                  <a:pt x="1" y="8"/>
                </a:lnTo>
                <a:lnTo>
                  <a:pt x="2" y="16"/>
                </a:lnTo>
                <a:lnTo>
                  <a:pt x="5" y="25"/>
                </a:lnTo>
                <a:lnTo>
                  <a:pt x="9" y="32"/>
                </a:lnTo>
                <a:lnTo>
                  <a:pt x="13" y="39"/>
                </a:lnTo>
                <a:lnTo>
                  <a:pt x="20" y="45"/>
                </a:lnTo>
                <a:lnTo>
                  <a:pt x="26" y="51"/>
                </a:lnTo>
                <a:lnTo>
                  <a:pt x="33" y="56"/>
                </a:lnTo>
                <a:lnTo>
                  <a:pt x="40" y="60"/>
                </a:lnTo>
                <a:lnTo>
                  <a:pt x="49" y="63"/>
                </a:lnTo>
                <a:lnTo>
                  <a:pt x="57" y="66"/>
                </a:lnTo>
                <a:lnTo>
                  <a:pt x="66" y="68"/>
                </a:lnTo>
                <a:lnTo>
                  <a:pt x="75" y="68"/>
                </a:lnTo>
                <a:lnTo>
                  <a:pt x="222" y="68"/>
                </a:lnTo>
                <a:lnTo>
                  <a:pt x="230" y="69"/>
                </a:lnTo>
                <a:lnTo>
                  <a:pt x="238" y="70"/>
                </a:lnTo>
                <a:lnTo>
                  <a:pt x="246" y="73"/>
                </a:lnTo>
                <a:lnTo>
                  <a:pt x="253" y="76"/>
                </a:lnTo>
                <a:lnTo>
                  <a:pt x="260" y="81"/>
                </a:lnTo>
                <a:lnTo>
                  <a:pt x="267" y="85"/>
                </a:lnTo>
                <a:lnTo>
                  <a:pt x="272" y="91"/>
                </a:lnTo>
                <a:lnTo>
                  <a:pt x="277" y="97"/>
                </a:lnTo>
                <a:lnTo>
                  <a:pt x="280" y="104"/>
                </a:lnTo>
                <a:lnTo>
                  <a:pt x="283" y="111"/>
                </a:lnTo>
                <a:lnTo>
                  <a:pt x="285" y="119"/>
                </a:lnTo>
                <a:lnTo>
                  <a:pt x="286" y="126"/>
                </a:lnTo>
                <a:lnTo>
                  <a:pt x="286" y="127"/>
                </a:lnTo>
                <a:lnTo>
                  <a:pt x="286" y="126"/>
                </a:lnTo>
                <a:lnTo>
                  <a:pt x="287" y="119"/>
                </a:lnTo>
                <a:lnTo>
                  <a:pt x="289" y="111"/>
                </a:lnTo>
                <a:lnTo>
                  <a:pt x="292" y="104"/>
                </a:lnTo>
                <a:lnTo>
                  <a:pt x="295" y="97"/>
                </a:lnTo>
                <a:lnTo>
                  <a:pt x="300" y="91"/>
                </a:lnTo>
                <a:lnTo>
                  <a:pt x="306" y="85"/>
                </a:lnTo>
                <a:lnTo>
                  <a:pt x="312" y="81"/>
                </a:lnTo>
                <a:lnTo>
                  <a:pt x="319" y="76"/>
                </a:lnTo>
                <a:lnTo>
                  <a:pt x="327" y="73"/>
                </a:lnTo>
                <a:lnTo>
                  <a:pt x="334" y="70"/>
                </a:lnTo>
                <a:lnTo>
                  <a:pt x="343" y="69"/>
                </a:lnTo>
                <a:lnTo>
                  <a:pt x="351" y="68"/>
                </a:lnTo>
                <a:lnTo>
                  <a:pt x="497" y="68"/>
                </a:lnTo>
                <a:lnTo>
                  <a:pt x="506" y="68"/>
                </a:lnTo>
                <a:lnTo>
                  <a:pt x="515" y="66"/>
                </a:lnTo>
                <a:lnTo>
                  <a:pt x="524" y="63"/>
                </a:lnTo>
                <a:lnTo>
                  <a:pt x="532" y="60"/>
                </a:lnTo>
                <a:lnTo>
                  <a:pt x="540" y="56"/>
                </a:lnTo>
                <a:lnTo>
                  <a:pt x="547" y="51"/>
                </a:lnTo>
                <a:lnTo>
                  <a:pt x="553" y="45"/>
                </a:lnTo>
                <a:lnTo>
                  <a:pt x="559" y="39"/>
                </a:lnTo>
                <a:lnTo>
                  <a:pt x="563" y="32"/>
                </a:lnTo>
                <a:lnTo>
                  <a:pt x="567" y="25"/>
                </a:lnTo>
                <a:lnTo>
                  <a:pt x="570" y="16"/>
                </a:lnTo>
                <a:lnTo>
                  <a:pt x="572" y="8"/>
                </a:lnTo>
                <a:lnTo>
                  <a:pt x="572" y="0"/>
                </a:lnTo>
                <a:lnTo>
                  <a:pt x="572" y="5"/>
                </a:lnTo>
                <a:lnTo>
                  <a:pt x="571" y="14"/>
                </a:lnTo>
                <a:lnTo>
                  <a:pt x="568" y="25"/>
                </a:lnTo>
                <a:lnTo>
                  <a:pt x="565" y="34"/>
                </a:lnTo>
                <a:lnTo>
                  <a:pt x="560" y="43"/>
                </a:lnTo>
                <a:lnTo>
                  <a:pt x="555" y="51"/>
                </a:lnTo>
                <a:lnTo>
                  <a:pt x="549" y="58"/>
                </a:lnTo>
                <a:lnTo>
                  <a:pt x="542" y="66"/>
                </a:lnTo>
                <a:lnTo>
                  <a:pt x="534" y="74"/>
                </a:lnTo>
                <a:lnTo>
                  <a:pt x="526" y="79"/>
                </a:lnTo>
                <a:lnTo>
                  <a:pt x="517" y="85"/>
                </a:lnTo>
                <a:lnTo>
                  <a:pt x="507" y="89"/>
                </a:lnTo>
                <a:lnTo>
                  <a:pt x="497" y="92"/>
                </a:lnTo>
                <a:lnTo>
                  <a:pt x="486" y="95"/>
                </a:lnTo>
                <a:lnTo>
                  <a:pt x="476" y="96"/>
                </a:lnTo>
                <a:lnTo>
                  <a:pt x="465" y="97"/>
                </a:lnTo>
                <a:lnTo>
                  <a:pt x="340" y="97"/>
                </a:lnTo>
                <a:lnTo>
                  <a:pt x="332" y="97"/>
                </a:lnTo>
                <a:lnTo>
                  <a:pt x="325" y="99"/>
                </a:lnTo>
                <a:lnTo>
                  <a:pt x="318" y="101"/>
                </a:lnTo>
                <a:lnTo>
                  <a:pt x="312" y="105"/>
                </a:lnTo>
                <a:lnTo>
                  <a:pt x="305" y="109"/>
                </a:lnTo>
                <a:lnTo>
                  <a:pt x="300" y="114"/>
                </a:lnTo>
                <a:lnTo>
                  <a:pt x="295" y="119"/>
                </a:lnTo>
                <a:lnTo>
                  <a:pt x="292" y="126"/>
                </a:lnTo>
                <a:lnTo>
                  <a:pt x="289" y="132"/>
                </a:lnTo>
                <a:lnTo>
                  <a:pt x="287" y="139"/>
                </a:lnTo>
                <a:lnTo>
                  <a:pt x="286" y="146"/>
                </a:lnTo>
                <a:lnTo>
                  <a:pt x="286" y="147"/>
                </a:lnTo>
                <a:lnTo>
                  <a:pt x="286" y="140"/>
                </a:lnTo>
                <a:lnTo>
                  <a:pt x="284" y="133"/>
                </a:lnTo>
                <a:lnTo>
                  <a:pt x="281" y="126"/>
                </a:lnTo>
                <a:lnTo>
                  <a:pt x="277" y="120"/>
                </a:lnTo>
                <a:lnTo>
                  <a:pt x="273" y="115"/>
                </a:lnTo>
                <a:lnTo>
                  <a:pt x="268" y="110"/>
                </a:lnTo>
                <a:lnTo>
                  <a:pt x="262" y="105"/>
                </a:lnTo>
                <a:lnTo>
                  <a:pt x="255" y="102"/>
                </a:lnTo>
                <a:lnTo>
                  <a:pt x="249" y="100"/>
                </a:lnTo>
                <a:lnTo>
                  <a:pt x="241" y="97"/>
                </a:lnTo>
                <a:lnTo>
                  <a:pt x="233" y="97"/>
                </a:lnTo>
                <a:lnTo>
                  <a:pt x="233" y="97"/>
                </a:lnTo>
                <a:lnTo>
                  <a:pt x="108" y="97"/>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Rectangle 25"/>
          <p:cNvSpPr>
            <a:spLocks noChangeArrowheads="1"/>
          </p:cNvSpPr>
          <p:nvPr/>
        </p:nvSpPr>
        <p:spPr bwMode="auto">
          <a:xfrm>
            <a:off x="2773363" y="5097463"/>
            <a:ext cx="229711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200" b="1" i="1">
                <a:solidFill>
                  <a:srgbClr val="000000"/>
                </a:solidFill>
              </a:rPr>
              <a:t>Underallocation</a:t>
            </a:r>
          </a:p>
        </p:txBody>
      </p:sp>
      <p:sp>
        <p:nvSpPr>
          <p:cNvPr id="22554" name="Line 26"/>
          <p:cNvSpPr>
            <a:spLocks noChangeShapeType="1"/>
          </p:cNvSpPr>
          <p:nvPr/>
        </p:nvSpPr>
        <p:spPr bwMode="auto">
          <a:xfrm flipV="1">
            <a:off x="4854575" y="5308600"/>
            <a:ext cx="658813" cy="22542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ipe(left)">
                                      <p:cBhvr>
                                        <p:cTn id="7" dur="500"/>
                                        <p:tgtEl>
                                          <p:spTgt spid="2253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535"/>
                                        </p:tgtEl>
                                        <p:attrNameLst>
                                          <p:attrName>style.visibility</p:attrName>
                                        </p:attrNameLst>
                                      </p:cBhvr>
                                      <p:to>
                                        <p:strVal val="visible"/>
                                      </p:to>
                                    </p:set>
                                    <p:animEffect transition="in" filter="dissolve">
                                      <p:cBhvr>
                                        <p:cTn id="11" dur="500"/>
                                        <p:tgtEl>
                                          <p:spTgt spid="22535"/>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2534"/>
                                        </p:tgtEl>
                                        <p:attrNameLst>
                                          <p:attrName>style.visibility</p:attrName>
                                        </p:attrNameLst>
                                      </p:cBhvr>
                                      <p:to>
                                        <p:strVal val="visible"/>
                                      </p:to>
                                    </p:set>
                                    <p:animEffect transition="in" filter="dissolve">
                                      <p:cBhvr>
                                        <p:cTn id="15" dur="500"/>
                                        <p:tgtEl>
                                          <p:spTgt spid="22534"/>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2531"/>
                                        </p:tgtEl>
                                        <p:attrNameLst>
                                          <p:attrName>style.visibility</p:attrName>
                                        </p:attrNameLst>
                                      </p:cBhvr>
                                      <p:to>
                                        <p:strVal val="visible"/>
                                      </p:to>
                                    </p:set>
                                    <p:animEffect transition="in" filter="dissolve">
                                      <p:cBhvr>
                                        <p:cTn id="19" dur="500"/>
                                        <p:tgtEl>
                                          <p:spTgt spid="22531"/>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2532"/>
                                        </p:tgtEl>
                                        <p:attrNameLst>
                                          <p:attrName>style.visibility</p:attrName>
                                        </p:attrNameLst>
                                      </p:cBhvr>
                                      <p:to>
                                        <p:strVal val="visible"/>
                                      </p:to>
                                    </p:set>
                                    <p:animEffect transition="in" filter="dissolve">
                                      <p:cBhvr>
                                        <p:cTn id="23" dur="500"/>
                                        <p:tgtEl>
                                          <p:spTgt spid="22532"/>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544"/>
                                        </p:tgtEl>
                                        <p:attrNameLst>
                                          <p:attrName>style.visibility</p:attrName>
                                        </p:attrNameLst>
                                      </p:cBhvr>
                                      <p:to>
                                        <p:strVal val="visible"/>
                                      </p:to>
                                    </p:set>
                                    <p:animEffect transition="in" filter="wipe(left)">
                                      <p:cBhvr>
                                        <p:cTn id="27" dur="500"/>
                                        <p:tgtEl>
                                          <p:spTgt spid="22544"/>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2545"/>
                                        </p:tgtEl>
                                        <p:attrNameLst>
                                          <p:attrName>style.visibility</p:attrName>
                                        </p:attrNameLst>
                                      </p:cBhvr>
                                      <p:to>
                                        <p:strVal val="visible"/>
                                      </p:to>
                                    </p:set>
                                    <p:animEffect transition="in" filter="dissolve">
                                      <p:cBhvr>
                                        <p:cTn id="31" dur="500"/>
                                        <p:tgtEl>
                                          <p:spTgt spid="22545"/>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22530"/>
                                        </p:tgtEl>
                                        <p:attrNameLst>
                                          <p:attrName>style.visibility</p:attrName>
                                        </p:attrNameLst>
                                      </p:cBhvr>
                                      <p:to>
                                        <p:strVal val="visible"/>
                                      </p:to>
                                    </p:set>
                                    <p:animEffect transition="in" filter="wipe(left)">
                                      <p:cBhvr>
                                        <p:cTn id="35" dur="500"/>
                                        <p:tgtEl>
                                          <p:spTgt spid="22530"/>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2546"/>
                                        </p:tgtEl>
                                        <p:attrNameLst>
                                          <p:attrName>style.visibility</p:attrName>
                                        </p:attrNameLst>
                                      </p:cBhvr>
                                      <p:to>
                                        <p:strVal val="visible"/>
                                      </p:to>
                                    </p:set>
                                    <p:animEffect transition="in" filter="dissolve">
                                      <p:cBhvr>
                                        <p:cTn id="39" dur="500"/>
                                        <p:tgtEl>
                                          <p:spTgt spid="22546"/>
                                        </p:tgtEl>
                                      </p:cBhvr>
                                    </p:animEffect>
                                  </p:childTnLst>
                                </p:cTn>
                              </p:par>
                            </p:childTnLst>
                          </p:cTn>
                        </p:par>
                        <p:par>
                          <p:cTn id="40" fill="hold" nodeType="afterGroup">
                            <p:stCondLst>
                              <p:cond delay="4500"/>
                            </p:stCondLst>
                            <p:childTnLst>
                              <p:par>
                                <p:cTn id="41" presetID="22" presetClass="entr" presetSubtype="2" fill="hold" nodeType="afterEffect">
                                  <p:stCondLst>
                                    <p:cond delay="0"/>
                                  </p:stCondLst>
                                  <p:childTnLst>
                                    <p:set>
                                      <p:cBhvr>
                                        <p:cTn id="42" dur="1" fill="hold">
                                          <p:stCondLst>
                                            <p:cond delay="0"/>
                                          </p:stCondLst>
                                        </p:cTn>
                                        <p:tgtEl>
                                          <p:spTgt spid="22543"/>
                                        </p:tgtEl>
                                        <p:attrNameLst>
                                          <p:attrName>style.visibility</p:attrName>
                                        </p:attrNameLst>
                                      </p:cBhvr>
                                      <p:to>
                                        <p:strVal val="visible"/>
                                      </p:to>
                                    </p:set>
                                    <p:animEffect transition="in" filter="wipe(right)">
                                      <p:cBhvr>
                                        <p:cTn id="43" dur="500"/>
                                        <p:tgtEl>
                                          <p:spTgt spid="22543"/>
                                        </p:tgtEl>
                                      </p:cBhvr>
                                    </p:animEffect>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22542"/>
                                        </p:tgtEl>
                                        <p:attrNameLst>
                                          <p:attrName>style.visibility</p:attrName>
                                        </p:attrNameLst>
                                      </p:cBhvr>
                                      <p:to>
                                        <p:strVal val="visible"/>
                                      </p:to>
                                    </p:set>
                                    <p:animEffect transition="in" filter="wipe(up)">
                                      <p:cBhvr>
                                        <p:cTn id="47" dur="500"/>
                                        <p:tgtEl>
                                          <p:spTgt spid="22542"/>
                                        </p:tgtEl>
                                      </p:cBhvr>
                                    </p:animEffect>
                                  </p:childTnLst>
                                </p:cTn>
                              </p:par>
                            </p:childTnLst>
                          </p:cTn>
                        </p:par>
                        <p:par>
                          <p:cTn id="48" fill="hold" nodeType="afterGroup">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22539"/>
                                        </p:tgtEl>
                                        <p:attrNameLst>
                                          <p:attrName>style.visibility</p:attrName>
                                        </p:attrNameLst>
                                      </p:cBhvr>
                                      <p:to>
                                        <p:strVal val="visible"/>
                                      </p:to>
                                    </p:set>
                                    <p:animEffect transition="in" filter="dissolve">
                                      <p:cBhvr>
                                        <p:cTn id="51" dur="500"/>
                                        <p:tgtEl>
                                          <p:spTgt spid="22539"/>
                                        </p:tgtEl>
                                      </p:cBhvr>
                                    </p:animEffect>
                                  </p:childTnLst>
                                </p:cTn>
                              </p:par>
                            </p:childTnLst>
                          </p:cTn>
                        </p:par>
                        <p:par>
                          <p:cTn id="52" fill="hold" nodeType="afterGroup">
                            <p:stCondLst>
                              <p:cond delay="6000"/>
                            </p:stCondLst>
                            <p:childTnLst>
                              <p:par>
                                <p:cTn id="53" presetID="22" presetClass="entr" presetSubtype="8" fill="hold" nodeType="afterEffect">
                                  <p:stCondLst>
                                    <p:cond delay="0"/>
                                  </p:stCondLst>
                                  <p:childTnLst>
                                    <p:set>
                                      <p:cBhvr>
                                        <p:cTn id="54" dur="1" fill="hold">
                                          <p:stCondLst>
                                            <p:cond delay="0"/>
                                          </p:stCondLst>
                                        </p:cTn>
                                        <p:tgtEl>
                                          <p:spTgt spid="22550"/>
                                        </p:tgtEl>
                                        <p:attrNameLst>
                                          <p:attrName>style.visibility</p:attrName>
                                        </p:attrNameLst>
                                      </p:cBhvr>
                                      <p:to>
                                        <p:strVal val="visible"/>
                                      </p:to>
                                    </p:set>
                                    <p:animEffect transition="in" filter="wipe(left)">
                                      <p:cBhvr>
                                        <p:cTn id="55" dur="500"/>
                                        <p:tgtEl>
                                          <p:spTgt spid="22550"/>
                                        </p:tgtEl>
                                      </p:cBhvr>
                                    </p:animEffect>
                                  </p:childTnLst>
                                </p:cTn>
                              </p:par>
                            </p:childTnLst>
                          </p:cTn>
                        </p:par>
                        <p:par>
                          <p:cTn id="56" fill="hold" nodeType="afterGroup">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2549"/>
                                        </p:tgtEl>
                                        <p:attrNameLst>
                                          <p:attrName>style.visibility</p:attrName>
                                        </p:attrNameLst>
                                      </p:cBhvr>
                                      <p:to>
                                        <p:strVal val="visible"/>
                                      </p:to>
                                    </p:set>
                                    <p:animEffect transition="in" filter="wipe(up)">
                                      <p:cBhvr>
                                        <p:cTn id="59" dur="500"/>
                                        <p:tgtEl>
                                          <p:spTgt spid="22549"/>
                                        </p:tgtEl>
                                      </p:cBhvr>
                                    </p:animEffect>
                                  </p:childTnLst>
                                </p:cTn>
                              </p:par>
                            </p:childTnLst>
                          </p:cTn>
                        </p:par>
                        <p:par>
                          <p:cTn id="60" fill="hold" nodeType="afterGroup">
                            <p:stCondLst>
                              <p:cond delay="7000"/>
                            </p:stCondLst>
                            <p:childTnLst>
                              <p:par>
                                <p:cTn id="61" presetID="22" presetClass="entr" presetSubtype="2" fill="hold" nodeType="afterEffect">
                                  <p:stCondLst>
                                    <p:cond delay="0"/>
                                  </p:stCondLst>
                                  <p:childTnLst>
                                    <p:set>
                                      <p:cBhvr>
                                        <p:cTn id="62" dur="1" fill="hold">
                                          <p:stCondLst>
                                            <p:cond delay="0"/>
                                          </p:stCondLst>
                                        </p:cTn>
                                        <p:tgtEl>
                                          <p:spTgt spid="22551"/>
                                        </p:tgtEl>
                                        <p:attrNameLst>
                                          <p:attrName>style.visibility</p:attrName>
                                        </p:attrNameLst>
                                      </p:cBhvr>
                                      <p:to>
                                        <p:strVal val="visible"/>
                                      </p:to>
                                    </p:set>
                                    <p:animEffect transition="in" filter="wipe(right)">
                                      <p:cBhvr>
                                        <p:cTn id="63" dur="500"/>
                                        <p:tgtEl>
                                          <p:spTgt spid="22551"/>
                                        </p:tgtEl>
                                      </p:cBhvr>
                                    </p:animEffect>
                                  </p:childTnLst>
                                </p:cTn>
                              </p:par>
                            </p:childTnLst>
                          </p:cTn>
                        </p:par>
                        <p:par>
                          <p:cTn id="64" fill="hold" nodeType="afterGroup">
                            <p:stCondLst>
                              <p:cond delay="7500"/>
                            </p:stCondLst>
                            <p:childTnLst>
                              <p:par>
                                <p:cTn id="65" presetID="22" presetClass="entr" presetSubtype="8" fill="hold" nodeType="afterEffect">
                                  <p:stCondLst>
                                    <p:cond delay="0"/>
                                  </p:stCondLst>
                                  <p:childTnLst>
                                    <p:set>
                                      <p:cBhvr>
                                        <p:cTn id="66" dur="1" fill="hold">
                                          <p:stCondLst>
                                            <p:cond delay="0"/>
                                          </p:stCondLst>
                                        </p:cTn>
                                        <p:tgtEl>
                                          <p:spTgt spid="22547"/>
                                        </p:tgtEl>
                                        <p:attrNameLst>
                                          <p:attrName>style.visibility</p:attrName>
                                        </p:attrNameLst>
                                      </p:cBhvr>
                                      <p:to>
                                        <p:strVal val="visible"/>
                                      </p:to>
                                    </p:set>
                                    <p:animEffect transition="in" filter="wipe(left)">
                                      <p:cBhvr>
                                        <p:cTn id="67" dur="500"/>
                                        <p:tgtEl>
                                          <p:spTgt spid="22547"/>
                                        </p:tgtEl>
                                      </p:cBhvr>
                                    </p:animEffect>
                                  </p:childTnLst>
                                </p:cTn>
                              </p:par>
                            </p:childTnLst>
                          </p:cTn>
                        </p:par>
                        <p:par>
                          <p:cTn id="68" fill="hold" nodeType="afterGroup">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22548"/>
                                        </p:tgtEl>
                                        <p:attrNameLst>
                                          <p:attrName>style.visibility</p:attrName>
                                        </p:attrNameLst>
                                      </p:cBhvr>
                                      <p:to>
                                        <p:strVal val="visible"/>
                                      </p:to>
                                    </p:set>
                                    <p:animEffect transition="in" filter="dissolve">
                                      <p:cBhvr>
                                        <p:cTn id="71" dur="500"/>
                                        <p:tgtEl>
                                          <p:spTgt spid="22548"/>
                                        </p:tgtEl>
                                      </p:cBhvr>
                                    </p:animEffect>
                                  </p:childTnLst>
                                </p:cTn>
                              </p:par>
                            </p:childTnLst>
                          </p:cTn>
                        </p:par>
                        <p:par>
                          <p:cTn id="72" fill="hold" nodeType="afterGroup">
                            <p:stCondLst>
                              <p:cond delay="8500"/>
                            </p:stCondLst>
                            <p:childTnLst>
                              <p:par>
                                <p:cTn id="73" presetID="22" presetClass="entr" presetSubtype="2" fill="hold" nodeType="afterEffect">
                                  <p:stCondLst>
                                    <p:cond delay="0"/>
                                  </p:stCondLst>
                                  <p:childTnLst>
                                    <p:set>
                                      <p:cBhvr>
                                        <p:cTn id="74" dur="1" fill="hold">
                                          <p:stCondLst>
                                            <p:cond delay="0"/>
                                          </p:stCondLst>
                                        </p:cTn>
                                        <p:tgtEl>
                                          <p:spTgt spid="22541"/>
                                        </p:tgtEl>
                                        <p:attrNameLst>
                                          <p:attrName>style.visibility</p:attrName>
                                        </p:attrNameLst>
                                      </p:cBhvr>
                                      <p:to>
                                        <p:strVal val="visible"/>
                                      </p:to>
                                    </p:set>
                                    <p:animEffect transition="in" filter="wipe(right)">
                                      <p:cBhvr>
                                        <p:cTn id="75" dur="500"/>
                                        <p:tgtEl>
                                          <p:spTgt spid="22541"/>
                                        </p:tgtEl>
                                      </p:cBhvr>
                                    </p:animEffect>
                                  </p:childTnLst>
                                </p:cTn>
                              </p:par>
                            </p:childTnLst>
                          </p:cTn>
                        </p:par>
                        <p:par>
                          <p:cTn id="76" fill="hold" nodeType="afterGroup">
                            <p:stCondLst>
                              <p:cond delay="9000"/>
                            </p:stCondLst>
                            <p:childTnLst>
                              <p:par>
                                <p:cTn id="77" presetID="22" presetClass="entr" presetSubtype="1" fill="hold" nodeType="afterEffect">
                                  <p:stCondLst>
                                    <p:cond delay="0"/>
                                  </p:stCondLst>
                                  <p:childTnLst>
                                    <p:set>
                                      <p:cBhvr>
                                        <p:cTn id="78" dur="1" fill="hold">
                                          <p:stCondLst>
                                            <p:cond delay="0"/>
                                          </p:stCondLst>
                                        </p:cTn>
                                        <p:tgtEl>
                                          <p:spTgt spid="22540"/>
                                        </p:tgtEl>
                                        <p:attrNameLst>
                                          <p:attrName>style.visibility</p:attrName>
                                        </p:attrNameLst>
                                      </p:cBhvr>
                                      <p:to>
                                        <p:strVal val="visible"/>
                                      </p:to>
                                    </p:set>
                                    <p:animEffect transition="in" filter="wipe(up)">
                                      <p:cBhvr>
                                        <p:cTn id="79" dur="500"/>
                                        <p:tgtEl>
                                          <p:spTgt spid="22540"/>
                                        </p:tgtEl>
                                      </p:cBhvr>
                                    </p:animEffect>
                                  </p:childTnLst>
                                </p:cTn>
                              </p:par>
                            </p:childTnLst>
                          </p:cTn>
                        </p:par>
                        <p:par>
                          <p:cTn id="80" fill="hold" nodeType="afterGroup">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22538"/>
                                        </p:tgtEl>
                                        <p:attrNameLst>
                                          <p:attrName>style.visibility</p:attrName>
                                        </p:attrNameLst>
                                      </p:cBhvr>
                                      <p:to>
                                        <p:strVal val="visible"/>
                                      </p:to>
                                    </p:set>
                                    <p:animEffect transition="in" filter="dissolve">
                                      <p:cBhvr>
                                        <p:cTn id="83" dur="500"/>
                                        <p:tgtEl>
                                          <p:spTgt spid="22538"/>
                                        </p:tgtEl>
                                      </p:cBhvr>
                                    </p:animEffect>
                                  </p:childTnLst>
                                </p:cTn>
                              </p:par>
                            </p:childTnLst>
                          </p:cTn>
                        </p:par>
                        <p:par>
                          <p:cTn id="84" fill="hold" nodeType="afterGroup">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22553"/>
                                        </p:tgtEl>
                                        <p:attrNameLst>
                                          <p:attrName>style.visibility</p:attrName>
                                        </p:attrNameLst>
                                      </p:cBhvr>
                                      <p:to>
                                        <p:strVal val="visible"/>
                                      </p:to>
                                    </p:set>
                                    <p:animEffect transition="in" filter="wipe(up)">
                                      <p:cBhvr>
                                        <p:cTn id="87" dur="500"/>
                                        <p:tgtEl>
                                          <p:spTgt spid="22553"/>
                                        </p:tgtEl>
                                      </p:cBhvr>
                                    </p:animEffect>
                                  </p:childTnLst>
                                </p:cTn>
                              </p:par>
                            </p:childTnLst>
                          </p:cTn>
                        </p:par>
                        <p:par>
                          <p:cTn id="88" fill="hold" nodeType="afterGroup">
                            <p:stCondLst>
                              <p:cond delay="10500"/>
                            </p:stCondLst>
                            <p:childTnLst>
                              <p:par>
                                <p:cTn id="89" presetID="22" presetClass="entr" presetSubtype="8" fill="hold" nodeType="afterEffect">
                                  <p:stCondLst>
                                    <p:cond delay="0"/>
                                  </p:stCondLst>
                                  <p:childTnLst>
                                    <p:set>
                                      <p:cBhvr>
                                        <p:cTn id="90" dur="1" fill="hold">
                                          <p:stCondLst>
                                            <p:cond delay="0"/>
                                          </p:stCondLst>
                                        </p:cTn>
                                        <p:tgtEl>
                                          <p:spTgt spid="22554"/>
                                        </p:tgtEl>
                                        <p:attrNameLst>
                                          <p:attrName>style.visibility</p:attrName>
                                        </p:attrNameLst>
                                      </p:cBhvr>
                                      <p:to>
                                        <p:strVal val="visible"/>
                                      </p:to>
                                    </p:set>
                                    <p:animEffect transition="in" filter="wipe(left)">
                                      <p:cBhvr>
                                        <p:cTn id="91" dur="500"/>
                                        <p:tgtEl>
                                          <p:spTgt spid="22554"/>
                                        </p:tgtEl>
                                      </p:cBhvr>
                                    </p:animEffect>
                                  </p:childTnLst>
                                </p:cTn>
                              </p:par>
                            </p:childTnLst>
                          </p:cTn>
                        </p:par>
                        <p:par>
                          <p:cTn id="92" fill="hold" nodeType="afterGroup">
                            <p:stCondLst>
                              <p:cond delay="11000"/>
                            </p:stCondLst>
                            <p:childTnLst>
                              <p:par>
                                <p:cTn id="93" presetID="22" presetClass="entr" presetSubtype="4" fill="hold" nodeType="afterEffect">
                                  <p:stCondLst>
                                    <p:cond delay="0"/>
                                  </p:stCondLst>
                                  <p:childTnLst>
                                    <p:set>
                                      <p:cBhvr>
                                        <p:cTn id="94" dur="1" fill="hold">
                                          <p:stCondLst>
                                            <p:cond delay="0"/>
                                          </p:stCondLst>
                                        </p:cTn>
                                        <p:tgtEl>
                                          <p:spTgt spid="22552"/>
                                        </p:tgtEl>
                                        <p:attrNameLst>
                                          <p:attrName>style.visibility</p:attrName>
                                        </p:attrNameLst>
                                      </p:cBhvr>
                                      <p:to>
                                        <p:strVal val="visible"/>
                                      </p:to>
                                    </p:set>
                                    <p:animEffect transition="in" filter="wipe(down)">
                                      <p:cBhvr>
                                        <p:cTn id="95"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P spid="22534" grpId="0" autoUpdateAnimBg="0"/>
      <p:bldP spid="22538" grpId="0" autoUpdateAnimBg="0"/>
      <p:bldP spid="22539" grpId="0" autoUpdateAnimBg="0"/>
      <p:bldP spid="22545" grpId="0" autoUpdateAnimBg="0"/>
      <p:bldP spid="22546" grpId="0" autoUpdateAnimBg="0"/>
      <p:bldP spid="22548" grpId="0" autoUpdateAnimBg="0"/>
      <p:bldP spid="22549" grpId="0" autoUpdateAnimBg="0"/>
      <p:bldP spid="2255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Line 2"/>
          <p:cNvSpPr>
            <a:spLocks noChangeShapeType="1"/>
          </p:cNvSpPr>
          <p:nvPr/>
        </p:nvSpPr>
        <p:spPr bwMode="auto">
          <a:xfrm flipV="1">
            <a:off x="3135313" y="2079625"/>
            <a:ext cx="4408487" cy="269875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 name="Rectangle 3"/>
          <p:cNvSpPr>
            <a:spLocks noChangeArrowheads="1"/>
          </p:cNvSpPr>
          <p:nvPr/>
        </p:nvSpPr>
        <p:spPr bwMode="auto">
          <a:xfrm>
            <a:off x="2468563" y="557213"/>
            <a:ext cx="417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23556" name="Rectangle 4"/>
          <p:cNvSpPr>
            <a:spLocks noChangeArrowheads="1"/>
          </p:cNvSpPr>
          <p:nvPr/>
        </p:nvSpPr>
        <p:spPr bwMode="auto">
          <a:xfrm>
            <a:off x="8369300" y="57848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23557" name="Rectangle 5"/>
          <p:cNvSpPr>
            <a:spLocks noChangeArrowheads="1"/>
          </p:cNvSpPr>
          <p:nvPr/>
        </p:nvSpPr>
        <p:spPr bwMode="auto">
          <a:xfrm>
            <a:off x="1809750" y="39688"/>
            <a:ext cx="727551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3200" b="1">
                <a:solidFill>
                  <a:srgbClr val="000099"/>
                </a:solidFill>
                <a:latin typeface="Times New Roman" panose="02020603050405020304" pitchFamily="18" charset="0"/>
              </a:rPr>
              <a:t>CORRECTING SPILLOVER BENFITS</a:t>
            </a:r>
          </a:p>
        </p:txBody>
      </p:sp>
      <p:sp>
        <p:nvSpPr>
          <p:cNvPr id="23558" name="Rectangle 6"/>
          <p:cNvSpPr>
            <a:spLocks noChangeArrowheads="1"/>
          </p:cNvSpPr>
          <p:nvPr/>
        </p:nvSpPr>
        <p:spPr bwMode="auto">
          <a:xfrm>
            <a:off x="2501900" y="6040438"/>
            <a:ext cx="35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000000"/>
                </a:solidFill>
              </a:rPr>
              <a:t>0</a:t>
            </a:r>
          </a:p>
        </p:txBody>
      </p:sp>
      <p:grpSp>
        <p:nvGrpSpPr>
          <p:cNvPr id="23559" name="Group 7"/>
          <p:cNvGrpSpPr>
            <a:grpSpLocks/>
          </p:cNvGrpSpPr>
          <p:nvPr/>
        </p:nvGrpSpPr>
        <p:grpSpPr bwMode="auto">
          <a:xfrm>
            <a:off x="2779713" y="1219200"/>
            <a:ext cx="5313362" cy="4802188"/>
            <a:chOff x="1751" y="768"/>
            <a:chExt cx="3347" cy="3025"/>
          </a:xfrm>
        </p:grpSpPr>
        <p:sp>
          <p:nvSpPr>
            <p:cNvPr id="23560" name="Line 8"/>
            <p:cNvSpPr>
              <a:spLocks noChangeShapeType="1"/>
            </p:cNvSpPr>
            <p:nvPr/>
          </p:nvSpPr>
          <p:spPr bwMode="auto">
            <a:xfrm>
              <a:off x="1769" y="768"/>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Line 9"/>
            <p:cNvSpPr>
              <a:spLocks noChangeShapeType="1"/>
            </p:cNvSpPr>
            <p:nvPr/>
          </p:nvSpPr>
          <p:spPr bwMode="auto">
            <a:xfrm>
              <a:off x="1751" y="3768"/>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62" name="Text Box 10"/>
          <p:cNvSpPr txBox="1">
            <a:spLocks noChangeArrowheads="1"/>
          </p:cNvSpPr>
          <p:nvPr/>
        </p:nvSpPr>
        <p:spPr bwMode="auto">
          <a:xfrm>
            <a:off x="57404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0</a:t>
            </a:r>
          </a:p>
        </p:txBody>
      </p:sp>
      <p:sp>
        <p:nvSpPr>
          <p:cNvPr id="23563" name="Text Box 11"/>
          <p:cNvSpPr txBox="1">
            <a:spLocks noChangeArrowheads="1"/>
          </p:cNvSpPr>
          <p:nvPr/>
        </p:nvSpPr>
        <p:spPr bwMode="auto">
          <a:xfrm>
            <a:off x="48387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e</a:t>
            </a:r>
          </a:p>
        </p:txBody>
      </p:sp>
      <p:sp>
        <p:nvSpPr>
          <p:cNvPr id="23564" name="Line 12"/>
          <p:cNvSpPr>
            <a:spLocks noChangeShapeType="1"/>
          </p:cNvSpPr>
          <p:nvPr/>
        </p:nvSpPr>
        <p:spPr bwMode="auto">
          <a:xfrm>
            <a:off x="6007100" y="3046413"/>
            <a:ext cx="0" cy="288766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Line 13"/>
          <p:cNvSpPr>
            <a:spLocks noChangeShapeType="1"/>
          </p:cNvSpPr>
          <p:nvPr/>
        </p:nvSpPr>
        <p:spPr bwMode="auto">
          <a:xfrm flipH="1">
            <a:off x="2809875" y="3022600"/>
            <a:ext cx="3217863"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6" name="Line 14"/>
          <p:cNvSpPr>
            <a:spLocks noChangeShapeType="1"/>
          </p:cNvSpPr>
          <p:nvPr/>
        </p:nvSpPr>
        <p:spPr bwMode="auto">
          <a:xfrm>
            <a:off x="5092700" y="3627438"/>
            <a:ext cx="0" cy="229711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7" name="Line 15"/>
          <p:cNvSpPr>
            <a:spLocks noChangeShapeType="1"/>
          </p:cNvSpPr>
          <p:nvPr/>
        </p:nvSpPr>
        <p:spPr bwMode="auto">
          <a:xfrm flipH="1">
            <a:off x="2814638" y="3560763"/>
            <a:ext cx="2187575"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Line 16"/>
          <p:cNvSpPr>
            <a:spLocks noChangeShapeType="1"/>
          </p:cNvSpPr>
          <p:nvPr/>
        </p:nvSpPr>
        <p:spPr bwMode="auto">
          <a:xfrm>
            <a:off x="2949575" y="2176463"/>
            <a:ext cx="4548188" cy="29464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Rectangle 17"/>
          <p:cNvSpPr>
            <a:spLocks noChangeArrowheads="1"/>
          </p:cNvSpPr>
          <p:nvPr/>
        </p:nvSpPr>
        <p:spPr bwMode="auto">
          <a:xfrm>
            <a:off x="7710488" y="4992688"/>
            <a:ext cx="4381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D</a:t>
            </a:r>
          </a:p>
        </p:txBody>
      </p:sp>
      <p:sp>
        <p:nvSpPr>
          <p:cNvPr id="23570" name="Rectangle 18"/>
          <p:cNvSpPr>
            <a:spLocks noChangeArrowheads="1"/>
          </p:cNvSpPr>
          <p:nvPr/>
        </p:nvSpPr>
        <p:spPr bwMode="auto">
          <a:xfrm>
            <a:off x="7629525" y="1697038"/>
            <a:ext cx="971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MSC</a:t>
            </a:r>
          </a:p>
        </p:txBody>
      </p:sp>
      <p:sp>
        <p:nvSpPr>
          <p:cNvPr id="23571" name="Line 19"/>
          <p:cNvSpPr>
            <a:spLocks noChangeShapeType="1"/>
          </p:cNvSpPr>
          <p:nvPr/>
        </p:nvSpPr>
        <p:spPr bwMode="auto">
          <a:xfrm>
            <a:off x="3173413" y="1209675"/>
            <a:ext cx="4548187" cy="2946400"/>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Rectangle 20"/>
          <p:cNvSpPr>
            <a:spLocks noChangeArrowheads="1"/>
          </p:cNvSpPr>
          <p:nvPr/>
        </p:nvSpPr>
        <p:spPr bwMode="auto">
          <a:xfrm>
            <a:off x="7862888" y="4002088"/>
            <a:ext cx="971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MSB</a:t>
            </a:r>
            <a:endParaRPr lang="en-US" altLang="en-US" sz="3600" b="1" baseline="-25000">
              <a:solidFill>
                <a:srgbClr val="000000"/>
              </a:solidFill>
            </a:endParaRPr>
          </a:p>
        </p:txBody>
      </p:sp>
      <p:sp>
        <p:nvSpPr>
          <p:cNvPr id="23573" name="Rectangle 21"/>
          <p:cNvSpPr>
            <a:spLocks noChangeArrowheads="1"/>
          </p:cNvSpPr>
          <p:nvPr/>
        </p:nvSpPr>
        <p:spPr bwMode="auto">
          <a:xfrm>
            <a:off x="7216775" y="2209800"/>
            <a:ext cx="1736725"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400" b="1" i="1">
                <a:solidFill>
                  <a:srgbClr val="CC0000"/>
                </a:solidFill>
              </a:rPr>
              <a:t>Subsidy to</a:t>
            </a:r>
          </a:p>
          <a:p>
            <a:pPr algn="ctr" eaLnBrk="0" hangingPunct="0"/>
            <a:r>
              <a:rPr lang="en-US" altLang="en-US" sz="2400" b="1" i="1">
                <a:solidFill>
                  <a:srgbClr val="CC0000"/>
                </a:solidFill>
              </a:rPr>
              <a:t>consumer</a:t>
            </a:r>
          </a:p>
          <a:p>
            <a:pPr algn="ctr" eaLnBrk="0" hangingPunct="0"/>
            <a:r>
              <a:rPr lang="en-US" altLang="en-US" sz="2400" b="1" i="1">
                <a:solidFill>
                  <a:srgbClr val="CC0000"/>
                </a:solidFill>
              </a:rPr>
              <a:t>increases</a:t>
            </a:r>
          </a:p>
          <a:p>
            <a:pPr algn="ctr" eaLnBrk="0" hangingPunct="0"/>
            <a:r>
              <a:rPr lang="en-US" altLang="en-US" sz="2400" b="1" i="1">
                <a:solidFill>
                  <a:srgbClr val="CC0000"/>
                </a:solidFill>
              </a:rPr>
              <a:t>demand</a:t>
            </a:r>
          </a:p>
        </p:txBody>
      </p:sp>
      <p:pic>
        <p:nvPicPr>
          <p:cNvPr id="23574" name="Picture 22" descr="image" title="image"/>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6825" y="3360738"/>
            <a:ext cx="3111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5" name="Line 23"/>
          <p:cNvSpPr>
            <a:spLocks noChangeShapeType="1"/>
          </p:cNvSpPr>
          <p:nvPr/>
        </p:nvSpPr>
        <p:spPr bwMode="auto">
          <a:xfrm flipH="1">
            <a:off x="6629400" y="3733800"/>
            <a:ext cx="1195388" cy="160338"/>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Freeform 24"/>
          <p:cNvSpPr>
            <a:spLocks/>
          </p:cNvSpPr>
          <p:nvPr/>
        </p:nvSpPr>
        <p:spPr bwMode="auto">
          <a:xfrm>
            <a:off x="5106988" y="4916488"/>
            <a:ext cx="909637" cy="234950"/>
          </a:xfrm>
          <a:custGeom>
            <a:avLst/>
            <a:gdLst>
              <a:gd name="T0" fmla="*/ 97 w 573"/>
              <a:gd name="T1" fmla="*/ 96 h 148"/>
              <a:gd name="T2" fmla="*/ 75 w 573"/>
              <a:gd name="T3" fmla="*/ 92 h 148"/>
              <a:gd name="T4" fmla="*/ 56 w 573"/>
              <a:gd name="T5" fmla="*/ 85 h 148"/>
              <a:gd name="T6" fmla="*/ 38 w 573"/>
              <a:gd name="T7" fmla="*/ 74 h 148"/>
              <a:gd name="T8" fmla="*/ 23 w 573"/>
              <a:gd name="T9" fmla="*/ 58 h 148"/>
              <a:gd name="T10" fmla="*/ 12 w 573"/>
              <a:gd name="T11" fmla="*/ 43 h 148"/>
              <a:gd name="T12" fmla="*/ 4 w 573"/>
              <a:gd name="T13" fmla="*/ 25 h 148"/>
              <a:gd name="T14" fmla="*/ 0 w 573"/>
              <a:gd name="T15" fmla="*/ 5 h 148"/>
              <a:gd name="T16" fmla="*/ 1 w 573"/>
              <a:gd name="T17" fmla="*/ 8 h 148"/>
              <a:gd name="T18" fmla="*/ 5 w 573"/>
              <a:gd name="T19" fmla="*/ 25 h 148"/>
              <a:gd name="T20" fmla="*/ 13 w 573"/>
              <a:gd name="T21" fmla="*/ 39 h 148"/>
              <a:gd name="T22" fmla="*/ 26 w 573"/>
              <a:gd name="T23" fmla="*/ 51 h 148"/>
              <a:gd name="T24" fmla="*/ 40 w 573"/>
              <a:gd name="T25" fmla="*/ 60 h 148"/>
              <a:gd name="T26" fmla="*/ 57 w 573"/>
              <a:gd name="T27" fmla="*/ 66 h 148"/>
              <a:gd name="T28" fmla="*/ 75 w 573"/>
              <a:gd name="T29" fmla="*/ 68 h 148"/>
              <a:gd name="T30" fmla="*/ 230 w 573"/>
              <a:gd name="T31" fmla="*/ 69 h 148"/>
              <a:gd name="T32" fmla="*/ 246 w 573"/>
              <a:gd name="T33" fmla="*/ 73 h 148"/>
              <a:gd name="T34" fmla="*/ 260 w 573"/>
              <a:gd name="T35" fmla="*/ 81 h 148"/>
              <a:gd name="T36" fmla="*/ 272 w 573"/>
              <a:gd name="T37" fmla="*/ 91 h 148"/>
              <a:gd name="T38" fmla="*/ 280 w 573"/>
              <a:gd name="T39" fmla="*/ 104 h 148"/>
              <a:gd name="T40" fmla="*/ 285 w 573"/>
              <a:gd name="T41" fmla="*/ 119 h 148"/>
              <a:gd name="T42" fmla="*/ 286 w 573"/>
              <a:gd name="T43" fmla="*/ 127 h 148"/>
              <a:gd name="T44" fmla="*/ 287 w 573"/>
              <a:gd name="T45" fmla="*/ 119 h 148"/>
              <a:gd name="T46" fmla="*/ 292 w 573"/>
              <a:gd name="T47" fmla="*/ 104 h 148"/>
              <a:gd name="T48" fmla="*/ 300 w 573"/>
              <a:gd name="T49" fmla="*/ 91 h 148"/>
              <a:gd name="T50" fmla="*/ 312 w 573"/>
              <a:gd name="T51" fmla="*/ 81 h 148"/>
              <a:gd name="T52" fmla="*/ 327 w 573"/>
              <a:gd name="T53" fmla="*/ 73 h 148"/>
              <a:gd name="T54" fmla="*/ 343 w 573"/>
              <a:gd name="T55" fmla="*/ 69 h 148"/>
              <a:gd name="T56" fmla="*/ 497 w 573"/>
              <a:gd name="T57" fmla="*/ 68 h 148"/>
              <a:gd name="T58" fmla="*/ 515 w 573"/>
              <a:gd name="T59" fmla="*/ 66 h 148"/>
              <a:gd name="T60" fmla="*/ 532 w 573"/>
              <a:gd name="T61" fmla="*/ 60 h 148"/>
              <a:gd name="T62" fmla="*/ 547 w 573"/>
              <a:gd name="T63" fmla="*/ 51 h 148"/>
              <a:gd name="T64" fmla="*/ 559 w 573"/>
              <a:gd name="T65" fmla="*/ 39 h 148"/>
              <a:gd name="T66" fmla="*/ 567 w 573"/>
              <a:gd name="T67" fmla="*/ 25 h 148"/>
              <a:gd name="T68" fmla="*/ 572 w 573"/>
              <a:gd name="T69" fmla="*/ 8 h 148"/>
              <a:gd name="T70" fmla="*/ 572 w 573"/>
              <a:gd name="T71" fmla="*/ 5 h 148"/>
              <a:gd name="T72" fmla="*/ 568 w 573"/>
              <a:gd name="T73" fmla="*/ 25 h 148"/>
              <a:gd name="T74" fmla="*/ 560 w 573"/>
              <a:gd name="T75" fmla="*/ 43 h 148"/>
              <a:gd name="T76" fmla="*/ 549 w 573"/>
              <a:gd name="T77" fmla="*/ 58 h 148"/>
              <a:gd name="T78" fmla="*/ 534 w 573"/>
              <a:gd name="T79" fmla="*/ 74 h 148"/>
              <a:gd name="T80" fmla="*/ 517 w 573"/>
              <a:gd name="T81" fmla="*/ 85 h 148"/>
              <a:gd name="T82" fmla="*/ 497 w 573"/>
              <a:gd name="T83" fmla="*/ 92 h 148"/>
              <a:gd name="T84" fmla="*/ 476 w 573"/>
              <a:gd name="T85" fmla="*/ 96 h 148"/>
              <a:gd name="T86" fmla="*/ 340 w 573"/>
              <a:gd name="T87" fmla="*/ 97 h 148"/>
              <a:gd name="T88" fmla="*/ 325 w 573"/>
              <a:gd name="T89" fmla="*/ 99 h 148"/>
              <a:gd name="T90" fmla="*/ 312 w 573"/>
              <a:gd name="T91" fmla="*/ 105 h 148"/>
              <a:gd name="T92" fmla="*/ 300 w 573"/>
              <a:gd name="T93" fmla="*/ 114 h 148"/>
              <a:gd name="T94" fmla="*/ 292 w 573"/>
              <a:gd name="T95" fmla="*/ 126 h 148"/>
              <a:gd name="T96" fmla="*/ 287 w 573"/>
              <a:gd name="T97" fmla="*/ 139 h 148"/>
              <a:gd name="T98" fmla="*/ 286 w 573"/>
              <a:gd name="T99" fmla="*/ 147 h 148"/>
              <a:gd name="T100" fmla="*/ 284 w 573"/>
              <a:gd name="T101" fmla="*/ 133 h 148"/>
              <a:gd name="T102" fmla="*/ 277 w 573"/>
              <a:gd name="T103" fmla="*/ 120 h 148"/>
              <a:gd name="T104" fmla="*/ 268 w 573"/>
              <a:gd name="T105" fmla="*/ 110 h 148"/>
              <a:gd name="T106" fmla="*/ 255 w 573"/>
              <a:gd name="T107" fmla="*/ 102 h 148"/>
              <a:gd name="T108" fmla="*/ 241 w 573"/>
              <a:gd name="T109" fmla="*/ 97 h 148"/>
              <a:gd name="T110" fmla="*/ 233 w 573"/>
              <a:gd name="T111" fmla="*/ 9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3" h="148">
                <a:moveTo>
                  <a:pt x="108" y="97"/>
                </a:moveTo>
                <a:lnTo>
                  <a:pt x="97" y="96"/>
                </a:lnTo>
                <a:lnTo>
                  <a:pt x="86" y="95"/>
                </a:lnTo>
                <a:lnTo>
                  <a:pt x="75" y="92"/>
                </a:lnTo>
                <a:lnTo>
                  <a:pt x="66" y="89"/>
                </a:lnTo>
                <a:lnTo>
                  <a:pt x="56" y="85"/>
                </a:lnTo>
                <a:lnTo>
                  <a:pt x="47" y="79"/>
                </a:lnTo>
                <a:lnTo>
                  <a:pt x="38" y="74"/>
                </a:lnTo>
                <a:lnTo>
                  <a:pt x="30" y="66"/>
                </a:lnTo>
                <a:lnTo>
                  <a:pt x="23" y="58"/>
                </a:lnTo>
                <a:lnTo>
                  <a:pt x="17" y="51"/>
                </a:lnTo>
                <a:lnTo>
                  <a:pt x="12" y="43"/>
                </a:lnTo>
                <a:lnTo>
                  <a:pt x="7" y="34"/>
                </a:lnTo>
                <a:lnTo>
                  <a:pt x="4" y="25"/>
                </a:lnTo>
                <a:lnTo>
                  <a:pt x="2" y="14"/>
                </a:lnTo>
                <a:lnTo>
                  <a:pt x="0" y="5"/>
                </a:lnTo>
                <a:lnTo>
                  <a:pt x="0" y="0"/>
                </a:lnTo>
                <a:lnTo>
                  <a:pt x="1" y="8"/>
                </a:lnTo>
                <a:lnTo>
                  <a:pt x="2" y="16"/>
                </a:lnTo>
                <a:lnTo>
                  <a:pt x="5" y="25"/>
                </a:lnTo>
                <a:lnTo>
                  <a:pt x="9" y="32"/>
                </a:lnTo>
                <a:lnTo>
                  <a:pt x="13" y="39"/>
                </a:lnTo>
                <a:lnTo>
                  <a:pt x="20" y="45"/>
                </a:lnTo>
                <a:lnTo>
                  <a:pt x="26" y="51"/>
                </a:lnTo>
                <a:lnTo>
                  <a:pt x="33" y="56"/>
                </a:lnTo>
                <a:lnTo>
                  <a:pt x="40" y="60"/>
                </a:lnTo>
                <a:lnTo>
                  <a:pt x="49" y="63"/>
                </a:lnTo>
                <a:lnTo>
                  <a:pt x="57" y="66"/>
                </a:lnTo>
                <a:lnTo>
                  <a:pt x="66" y="68"/>
                </a:lnTo>
                <a:lnTo>
                  <a:pt x="75" y="68"/>
                </a:lnTo>
                <a:lnTo>
                  <a:pt x="222" y="68"/>
                </a:lnTo>
                <a:lnTo>
                  <a:pt x="230" y="69"/>
                </a:lnTo>
                <a:lnTo>
                  <a:pt x="238" y="70"/>
                </a:lnTo>
                <a:lnTo>
                  <a:pt x="246" y="73"/>
                </a:lnTo>
                <a:lnTo>
                  <a:pt x="253" y="76"/>
                </a:lnTo>
                <a:lnTo>
                  <a:pt x="260" y="81"/>
                </a:lnTo>
                <a:lnTo>
                  <a:pt x="267" y="85"/>
                </a:lnTo>
                <a:lnTo>
                  <a:pt x="272" y="91"/>
                </a:lnTo>
                <a:lnTo>
                  <a:pt x="277" y="97"/>
                </a:lnTo>
                <a:lnTo>
                  <a:pt x="280" y="104"/>
                </a:lnTo>
                <a:lnTo>
                  <a:pt x="283" y="111"/>
                </a:lnTo>
                <a:lnTo>
                  <a:pt x="285" y="119"/>
                </a:lnTo>
                <a:lnTo>
                  <a:pt x="286" y="126"/>
                </a:lnTo>
                <a:lnTo>
                  <a:pt x="286" y="127"/>
                </a:lnTo>
                <a:lnTo>
                  <a:pt x="286" y="126"/>
                </a:lnTo>
                <a:lnTo>
                  <a:pt x="287" y="119"/>
                </a:lnTo>
                <a:lnTo>
                  <a:pt x="289" y="111"/>
                </a:lnTo>
                <a:lnTo>
                  <a:pt x="292" y="104"/>
                </a:lnTo>
                <a:lnTo>
                  <a:pt x="295" y="97"/>
                </a:lnTo>
                <a:lnTo>
                  <a:pt x="300" y="91"/>
                </a:lnTo>
                <a:lnTo>
                  <a:pt x="306" y="85"/>
                </a:lnTo>
                <a:lnTo>
                  <a:pt x="312" y="81"/>
                </a:lnTo>
                <a:lnTo>
                  <a:pt x="319" y="76"/>
                </a:lnTo>
                <a:lnTo>
                  <a:pt x="327" y="73"/>
                </a:lnTo>
                <a:lnTo>
                  <a:pt x="334" y="70"/>
                </a:lnTo>
                <a:lnTo>
                  <a:pt x="343" y="69"/>
                </a:lnTo>
                <a:lnTo>
                  <a:pt x="351" y="68"/>
                </a:lnTo>
                <a:lnTo>
                  <a:pt x="497" y="68"/>
                </a:lnTo>
                <a:lnTo>
                  <a:pt x="506" y="68"/>
                </a:lnTo>
                <a:lnTo>
                  <a:pt x="515" y="66"/>
                </a:lnTo>
                <a:lnTo>
                  <a:pt x="524" y="63"/>
                </a:lnTo>
                <a:lnTo>
                  <a:pt x="532" y="60"/>
                </a:lnTo>
                <a:lnTo>
                  <a:pt x="540" y="56"/>
                </a:lnTo>
                <a:lnTo>
                  <a:pt x="547" y="51"/>
                </a:lnTo>
                <a:lnTo>
                  <a:pt x="553" y="45"/>
                </a:lnTo>
                <a:lnTo>
                  <a:pt x="559" y="39"/>
                </a:lnTo>
                <a:lnTo>
                  <a:pt x="563" y="32"/>
                </a:lnTo>
                <a:lnTo>
                  <a:pt x="567" y="25"/>
                </a:lnTo>
                <a:lnTo>
                  <a:pt x="570" y="16"/>
                </a:lnTo>
                <a:lnTo>
                  <a:pt x="572" y="8"/>
                </a:lnTo>
                <a:lnTo>
                  <a:pt x="572" y="0"/>
                </a:lnTo>
                <a:lnTo>
                  <a:pt x="572" y="5"/>
                </a:lnTo>
                <a:lnTo>
                  <a:pt x="571" y="14"/>
                </a:lnTo>
                <a:lnTo>
                  <a:pt x="568" y="25"/>
                </a:lnTo>
                <a:lnTo>
                  <a:pt x="565" y="34"/>
                </a:lnTo>
                <a:lnTo>
                  <a:pt x="560" y="43"/>
                </a:lnTo>
                <a:lnTo>
                  <a:pt x="555" y="51"/>
                </a:lnTo>
                <a:lnTo>
                  <a:pt x="549" y="58"/>
                </a:lnTo>
                <a:lnTo>
                  <a:pt x="542" y="66"/>
                </a:lnTo>
                <a:lnTo>
                  <a:pt x="534" y="74"/>
                </a:lnTo>
                <a:lnTo>
                  <a:pt x="526" y="79"/>
                </a:lnTo>
                <a:lnTo>
                  <a:pt x="517" y="85"/>
                </a:lnTo>
                <a:lnTo>
                  <a:pt x="507" y="89"/>
                </a:lnTo>
                <a:lnTo>
                  <a:pt x="497" y="92"/>
                </a:lnTo>
                <a:lnTo>
                  <a:pt x="486" y="95"/>
                </a:lnTo>
                <a:lnTo>
                  <a:pt x="476" y="96"/>
                </a:lnTo>
                <a:lnTo>
                  <a:pt x="465" y="97"/>
                </a:lnTo>
                <a:lnTo>
                  <a:pt x="340" y="97"/>
                </a:lnTo>
                <a:lnTo>
                  <a:pt x="332" y="97"/>
                </a:lnTo>
                <a:lnTo>
                  <a:pt x="325" y="99"/>
                </a:lnTo>
                <a:lnTo>
                  <a:pt x="318" y="101"/>
                </a:lnTo>
                <a:lnTo>
                  <a:pt x="312" y="105"/>
                </a:lnTo>
                <a:lnTo>
                  <a:pt x="305" y="109"/>
                </a:lnTo>
                <a:lnTo>
                  <a:pt x="300" y="114"/>
                </a:lnTo>
                <a:lnTo>
                  <a:pt x="295" y="119"/>
                </a:lnTo>
                <a:lnTo>
                  <a:pt x="292" y="126"/>
                </a:lnTo>
                <a:lnTo>
                  <a:pt x="289" y="132"/>
                </a:lnTo>
                <a:lnTo>
                  <a:pt x="287" y="139"/>
                </a:lnTo>
                <a:lnTo>
                  <a:pt x="286" y="146"/>
                </a:lnTo>
                <a:lnTo>
                  <a:pt x="286" y="147"/>
                </a:lnTo>
                <a:lnTo>
                  <a:pt x="286" y="140"/>
                </a:lnTo>
                <a:lnTo>
                  <a:pt x="284" y="133"/>
                </a:lnTo>
                <a:lnTo>
                  <a:pt x="281" y="126"/>
                </a:lnTo>
                <a:lnTo>
                  <a:pt x="277" y="120"/>
                </a:lnTo>
                <a:lnTo>
                  <a:pt x="273" y="115"/>
                </a:lnTo>
                <a:lnTo>
                  <a:pt x="268" y="110"/>
                </a:lnTo>
                <a:lnTo>
                  <a:pt x="262" y="105"/>
                </a:lnTo>
                <a:lnTo>
                  <a:pt x="255" y="102"/>
                </a:lnTo>
                <a:lnTo>
                  <a:pt x="249" y="100"/>
                </a:lnTo>
                <a:lnTo>
                  <a:pt x="241" y="97"/>
                </a:lnTo>
                <a:lnTo>
                  <a:pt x="233" y="97"/>
                </a:lnTo>
                <a:lnTo>
                  <a:pt x="233" y="97"/>
                </a:lnTo>
                <a:lnTo>
                  <a:pt x="108" y="97"/>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7" name="Rectangle 25"/>
          <p:cNvSpPr>
            <a:spLocks noChangeArrowheads="1"/>
          </p:cNvSpPr>
          <p:nvPr/>
        </p:nvSpPr>
        <p:spPr bwMode="auto">
          <a:xfrm>
            <a:off x="2773363" y="5097463"/>
            <a:ext cx="2297112"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200" b="1" i="1">
                <a:solidFill>
                  <a:srgbClr val="000000"/>
                </a:solidFill>
              </a:rPr>
              <a:t>Underallocation</a:t>
            </a:r>
            <a:endParaRPr lang="en-US" altLang="en-US" sz="2200" b="1" i="1">
              <a:solidFill>
                <a:srgbClr val="FF6600"/>
              </a:solidFill>
            </a:endParaRPr>
          </a:p>
          <a:p>
            <a:pPr algn="ctr" eaLnBrk="0" hangingPunct="0"/>
            <a:r>
              <a:rPr lang="en-US" altLang="en-US" sz="2200" b="1" i="1">
                <a:solidFill>
                  <a:srgbClr val="CC0000"/>
                </a:solidFill>
              </a:rPr>
              <a:t>Corrected</a:t>
            </a:r>
          </a:p>
        </p:txBody>
      </p:sp>
      <p:sp>
        <p:nvSpPr>
          <p:cNvPr id="23578" name="Line 26"/>
          <p:cNvSpPr>
            <a:spLocks noChangeShapeType="1"/>
          </p:cNvSpPr>
          <p:nvPr/>
        </p:nvSpPr>
        <p:spPr bwMode="auto">
          <a:xfrm flipV="1">
            <a:off x="4854575" y="5308600"/>
            <a:ext cx="658813" cy="22542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9" name="Text Box 27"/>
          <p:cNvSpPr txBox="1">
            <a:spLocks noChangeArrowheads="1"/>
          </p:cNvSpPr>
          <p:nvPr/>
        </p:nvSpPr>
        <p:spPr bwMode="auto">
          <a:xfrm>
            <a:off x="2890838" y="563563"/>
            <a:ext cx="59197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b="1" i="1">
                <a:solidFill>
                  <a:srgbClr val="CC0000"/>
                </a:solidFill>
                <a:latin typeface="Times New Roman" panose="02020603050405020304" pitchFamily="18" charset="0"/>
              </a:rPr>
              <a:t>Correcting by Subsidy to Consumers</a:t>
            </a:r>
          </a:p>
        </p:txBody>
      </p:sp>
      <p:sp>
        <p:nvSpPr>
          <p:cNvPr id="23580" name="AutoShape 28" descr="image" title="image"/>
          <p:cNvSpPr>
            <a:spLocks noChangeArrowheads="1"/>
          </p:cNvSpPr>
          <p:nvPr/>
        </p:nvSpPr>
        <p:spPr bwMode="auto">
          <a:xfrm>
            <a:off x="3848100" y="2230438"/>
            <a:ext cx="987425" cy="450850"/>
          </a:xfrm>
          <a:prstGeom prst="rightArrow">
            <a:avLst>
              <a:gd name="adj1" fmla="val 50000"/>
              <a:gd name="adj2" fmla="val 109517"/>
            </a:avLst>
          </a:prstGeom>
          <a:gradFill rotWithShape="0">
            <a:gsLst>
              <a:gs pos="0">
                <a:schemeClr val="folHlink"/>
              </a:gs>
              <a:gs pos="100000">
                <a:srgbClr val="FF9933"/>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79"/>
                                        </p:tgtEl>
                                        <p:attrNameLst>
                                          <p:attrName>style.visibility</p:attrName>
                                        </p:attrNameLst>
                                      </p:cBhvr>
                                      <p:to>
                                        <p:strVal val="visible"/>
                                      </p:to>
                                    </p:set>
                                    <p:animEffect transition="in" filter="wipe(left)">
                                      <p:cBhvr>
                                        <p:cTn id="7" dur="500"/>
                                        <p:tgtEl>
                                          <p:spTgt spid="2357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573"/>
                                        </p:tgtEl>
                                        <p:attrNameLst>
                                          <p:attrName>style.visibility</p:attrName>
                                        </p:attrNameLst>
                                      </p:cBhvr>
                                      <p:to>
                                        <p:strVal val="visible"/>
                                      </p:to>
                                    </p:set>
                                    <p:animEffect transition="in" filter="wipe(up)">
                                      <p:cBhvr>
                                        <p:cTn id="11" dur="500"/>
                                        <p:tgtEl>
                                          <p:spTgt spid="2357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580"/>
                                        </p:tgtEl>
                                        <p:attrNameLst>
                                          <p:attrName>style.visibility</p:attrName>
                                        </p:attrNameLst>
                                      </p:cBhvr>
                                      <p:to>
                                        <p:strVal val="visible"/>
                                      </p:to>
                                    </p:set>
                                    <p:animEffect transition="in" filter="wipe(left)">
                                      <p:cBhvr>
                                        <p:cTn id="15" dur="500"/>
                                        <p:tgtEl>
                                          <p:spTgt spid="23580"/>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23575"/>
                                        </p:tgtEl>
                                        <p:attrNameLst>
                                          <p:attrName>style.visibility</p:attrName>
                                        </p:attrNameLst>
                                      </p:cBhvr>
                                      <p:to>
                                        <p:strVal val="visible"/>
                                      </p:to>
                                    </p:set>
                                    <p:animEffect transition="in" filter="wipe(right)">
                                      <p:cBhvr>
                                        <p:cTn id="19" dur="500"/>
                                        <p:tgtEl>
                                          <p:spTgt spid="23575"/>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23574"/>
                                        </p:tgtEl>
                                        <p:attrNameLst>
                                          <p:attrName>style.visibility</p:attrName>
                                        </p:attrNameLst>
                                      </p:cBhvr>
                                      <p:to>
                                        <p:strVal val="visible"/>
                                      </p:to>
                                    </p:set>
                                    <p:animEffect transition="in" filter="wipe(right)">
                                      <p:cBhvr>
                                        <p:cTn id="23" dur="500"/>
                                        <p:tgtEl>
                                          <p:spTgt spid="23574"/>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577"/>
                                        </p:tgtEl>
                                        <p:attrNameLst>
                                          <p:attrName>style.visibility</p:attrName>
                                        </p:attrNameLst>
                                      </p:cBhvr>
                                      <p:to>
                                        <p:strVal val="visible"/>
                                      </p:to>
                                    </p:set>
                                    <p:animEffect transition="in" filter="wipe(up)">
                                      <p:cBhvr>
                                        <p:cTn id="27" dur="500"/>
                                        <p:tgtEl>
                                          <p:spTgt spid="23577"/>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578"/>
                                        </p:tgtEl>
                                        <p:attrNameLst>
                                          <p:attrName>style.visibility</p:attrName>
                                        </p:attrNameLst>
                                      </p:cBhvr>
                                      <p:to>
                                        <p:strVal val="visible"/>
                                      </p:to>
                                    </p:set>
                                    <p:animEffect transition="in" filter="wipe(left)">
                                      <p:cBhvr>
                                        <p:cTn id="31" dur="500"/>
                                        <p:tgtEl>
                                          <p:spTgt spid="23578"/>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23576"/>
                                        </p:tgtEl>
                                        <p:attrNameLst>
                                          <p:attrName>style.visibility</p:attrName>
                                        </p:attrNameLst>
                                      </p:cBhvr>
                                      <p:to>
                                        <p:strVal val="visible"/>
                                      </p:to>
                                    </p:set>
                                    <p:animEffect transition="in" filter="wipe(down)">
                                      <p:cBhvr>
                                        <p:cTn id="35" dur="500"/>
                                        <p:tgtEl>
                                          <p:spTgt spid="23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3" grpId="0" autoUpdateAnimBg="0"/>
      <p:bldP spid="23577" grpId="0" autoUpdateAnimBg="0"/>
      <p:bldP spid="2357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4722813" y="3071813"/>
            <a:ext cx="0" cy="288766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Line 3"/>
          <p:cNvSpPr>
            <a:spLocks noChangeShapeType="1"/>
          </p:cNvSpPr>
          <p:nvPr/>
        </p:nvSpPr>
        <p:spPr bwMode="auto">
          <a:xfrm flipH="1">
            <a:off x="2822575" y="3048000"/>
            <a:ext cx="1897063"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Line 4"/>
          <p:cNvSpPr>
            <a:spLocks noChangeShapeType="1"/>
          </p:cNvSpPr>
          <p:nvPr/>
        </p:nvSpPr>
        <p:spPr bwMode="auto">
          <a:xfrm>
            <a:off x="5575300" y="3652838"/>
            <a:ext cx="0" cy="2297112"/>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Line 5"/>
          <p:cNvSpPr>
            <a:spLocks noChangeShapeType="1"/>
          </p:cNvSpPr>
          <p:nvPr/>
        </p:nvSpPr>
        <p:spPr bwMode="auto">
          <a:xfrm flipH="1">
            <a:off x="2813050" y="3598863"/>
            <a:ext cx="2697163"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Rectangle 6"/>
          <p:cNvSpPr>
            <a:spLocks noChangeArrowheads="1"/>
          </p:cNvSpPr>
          <p:nvPr/>
        </p:nvSpPr>
        <p:spPr bwMode="auto">
          <a:xfrm>
            <a:off x="2468563" y="557213"/>
            <a:ext cx="417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P</a:t>
            </a:r>
          </a:p>
        </p:txBody>
      </p:sp>
      <p:sp>
        <p:nvSpPr>
          <p:cNvPr id="24583" name="Rectangle 7"/>
          <p:cNvSpPr>
            <a:spLocks noChangeArrowheads="1"/>
          </p:cNvSpPr>
          <p:nvPr/>
        </p:nvSpPr>
        <p:spPr bwMode="auto">
          <a:xfrm>
            <a:off x="8369300" y="5784850"/>
            <a:ext cx="457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Q</a:t>
            </a:r>
          </a:p>
        </p:txBody>
      </p:sp>
      <p:sp>
        <p:nvSpPr>
          <p:cNvPr id="24584" name="Line 8"/>
          <p:cNvSpPr>
            <a:spLocks noChangeShapeType="1"/>
          </p:cNvSpPr>
          <p:nvPr/>
        </p:nvSpPr>
        <p:spPr bwMode="auto">
          <a:xfrm>
            <a:off x="3432175" y="2201863"/>
            <a:ext cx="4548188" cy="294640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5" name="Rectangle 9"/>
          <p:cNvSpPr>
            <a:spLocks noChangeArrowheads="1"/>
          </p:cNvSpPr>
          <p:nvPr/>
        </p:nvSpPr>
        <p:spPr bwMode="auto">
          <a:xfrm>
            <a:off x="8193088" y="5018088"/>
            <a:ext cx="4381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00"/>
                </a:solidFill>
              </a:rPr>
              <a:t>D</a:t>
            </a:r>
          </a:p>
        </p:txBody>
      </p:sp>
      <p:sp>
        <p:nvSpPr>
          <p:cNvPr id="24586" name="Line 10"/>
          <p:cNvSpPr>
            <a:spLocks noChangeShapeType="1"/>
          </p:cNvSpPr>
          <p:nvPr/>
        </p:nvSpPr>
        <p:spPr bwMode="auto">
          <a:xfrm flipV="1">
            <a:off x="2827338" y="2105025"/>
            <a:ext cx="5199062" cy="316865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Rectangle 11"/>
          <p:cNvSpPr>
            <a:spLocks noChangeArrowheads="1"/>
          </p:cNvSpPr>
          <p:nvPr/>
        </p:nvSpPr>
        <p:spPr bwMode="auto">
          <a:xfrm>
            <a:off x="2501900" y="6040438"/>
            <a:ext cx="35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000000"/>
                </a:solidFill>
              </a:rPr>
              <a:t>0</a:t>
            </a:r>
          </a:p>
        </p:txBody>
      </p:sp>
      <p:sp>
        <p:nvSpPr>
          <p:cNvPr id="24588" name="Rectangle 12"/>
          <p:cNvSpPr>
            <a:spLocks noChangeArrowheads="1"/>
          </p:cNvSpPr>
          <p:nvPr/>
        </p:nvSpPr>
        <p:spPr bwMode="auto">
          <a:xfrm>
            <a:off x="3716338" y="928688"/>
            <a:ext cx="1736725"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400" b="1" i="1">
                <a:solidFill>
                  <a:srgbClr val="CC0000"/>
                </a:solidFill>
              </a:rPr>
              <a:t>Subsidy to</a:t>
            </a:r>
          </a:p>
          <a:p>
            <a:pPr algn="ctr" eaLnBrk="0" hangingPunct="0"/>
            <a:r>
              <a:rPr lang="en-US" altLang="en-US" sz="2400" b="1" i="1">
                <a:solidFill>
                  <a:srgbClr val="CC0000"/>
                </a:solidFill>
              </a:rPr>
              <a:t>producers</a:t>
            </a:r>
          </a:p>
          <a:p>
            <a:pPr algn="ctr" eaLnBrk="0" hangingPunct="0"/>
            <a:r>
              <a:rPr lang="en-US" altLang="en-US" sz="2400" b="1" i="1">
                <a:solidFill>
                  <a:srgbClr val="CC0000"/>
                </a:solidFill>
              </a:rPr>
              <a:t>increases</a:t>
            </a:r>
          </a:p>
          <a:p>
            <a:pPr algn="ctr" eaLnBrk="0" hangingPunct="0"/>
            <a:r>
              <a:rPr lang="en-US" altLang="en-US" sz="2400" b="1" i="1">
                <a:solidFill>
                  <a:srgbClr val="CC0000"/>
                </a:solidFill>
              </a:rPr>
              <a:t>supply</a:t>
            </a:r>
          </a:p>
        </p:txBody>
      </p:sp>
      <p:sp>
        <p:nvSpPr>
          <p:cNvPr id="24589" name="AutoShape 13" descr="image" title="image"/>
          <p:cNvSpPr>
            <a:spLocks noChangeArrowheads="1"/>
          </p:cNvSpPr>
          <p:nvPr/>
        </p:nvSpPr>
        <p:spPr bwMode="auto">
          <a:xfrm>
            <a:off x="6019800" y="2230438"/>
            <a:ext cx="987425" cy="450850"/>
          </a:xfrm>
          <a:prstGeom prst="rightArrow">
            <a:avLst>
              <a:gd name="adj1" fmla="val 50000"/>
              <a:gd name="adj2" fmla="val 109517"/>
            </a:avLst>
          </a:prstGeom>
          <a:gradFill rotWithShape="0">
            <a:gsLst>
              <a:gs pos="0">
                <a:schemeClr val="folHlink"/>
              </a:gs>
              <a:gs pos="100000">
                <a:srgbClr val="FF9933"/>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Line 14"/>
          <p:cNvSpPr>
            <a:spLocks noChangeShapeType="1"/>
          </p:cNvSpPr>
          <p:nvPr/>
        </p:nvSpPr>
        <p:spPr bwMode="auto">
          <a:xfrm flipV="1">
            <a:off x="2827338" y="971550"/>
            <a:ext cx="5303837" cy="3230563"/>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Rectangle 15"/>
          <p:cNvSpPr>
            <a:spLocks noChangeArrowheads="1"/>
          </p:cNvSpPr>
          <p:nvPr/>
        </p:nvSpPr>
        <p:spPr bwMode="auto">
          <a:xfrm>
            <a:off x="8177213" y="846138"/>
            <a:ext cx="971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00"/>
                </a:solidFill>
              </a:rPr>
              <a:t>MSC</a:t>
            </a:r>
            <a:endParaRPr lang="en-US" altLang="en-US" sz="3600" b="1" i="1" baseline="-25000">
              <a:solidFill>
                <a:srgbClr val="000000"/>
              </a:solidFill>
            </a:endParaRPr>
          </a:p>
        </p:txBody>
      </p:sp>
      <p:sp>
        <p:nvSpPr>
          <p:cNvPr id="24592" name="Rectangle 16"/>
          <p:cNvSpPr>
            <a:spLocks noChangeArrowheads="1"/>
          </p:cNvSpPr>
          <p:nvPr/>
        </p:nvSpPr>
        <p:spPr bwMode="auto">
          <a:xfrm>
            <a:off x="8034338" y="1828800"/>
            <a:ext cx="110966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i="1">
                <a:solidFill>
                  <a:srgbClr val="000000"/>
                </a:solidFill>
              </a:rPr>
              <a:t>MSC*</a:t>
            </a:r>
            <a:endParaRPr lang="en-US" altLang="en-US" sz="2800" b="1" i="1" baseline="-25000">
              <a:solidFill>
                <a:srgbClr val="000000"/>
              </a:solidFill>
            </a:endParaRPr>
          </a:p>
        </p:txBody>
      </p:sp>
      <p:sp>
        <p:nvSpPr>
          <p:cNvPr id="24593" name="Freeform 17"/>
          <p:cNvSpPr>
            <a:spLocks/>
          </p:cNvSpPr>
          <p:nvPr/>
        </p:nvSpPr>
        <p:spPr bwMode="auto">
          <a:xfrm>
            <a:off x="7113588" y="1466850"/>
            <a:ext cx="296862" cy="1012825"/>
          </a:xfrm>
          <a:custGeom>
            <a:avLst/>
            <a:gdLst>
              <a:gd name="T0" fmla="*/ 64 w 187"/>
              <a:gd name="T1" fmla="*/ 529 h 638"/>
              <a:gd name="T2" fmla="*/ 69 w 187"/>
              <a:gd name="T3" fmla="*/ 553 h 638"/>
              <a:gd name="T4" fmla="*/ 79 w 187"/>
              <a:gd name="T5" fmla="*/ 575 h 638"/>
              <a:gd name="T6" fmla="*/ 93 w 187"/>
              <a:gd name="T7" fmla="*/ 595 h 638"/>
              <a:gd name="T8" fmla="*/ 112 w 187"/>
              <a:gd name="T9" fmla="*/ 611 h 638"/>
              <a:gd name="T10" fmla="*/ 132 w 187"/>
              <a:gd name="T11" fmla="*/ 624 h 638"/>
              <a:gd name="T12" fmla="*/ 155 w 187"/>
              <a:gd name="T13" fmla="*/ 633 h 638"/>
              <a:gd name="T14" fmla="*/ 180 w 187"/>
              <a:gd name="T15" fmla="*/ 637 h 638"/>
              <a:gd name="T16" fmla="*/ 176 w 187"/>
              <a:gd name="T17" fmla="*/ 636 h 638"/>
              <a:gd name="T18" fmla="*/ 155 w 187"/>
              <a:gd name="T19" fmla="*/ 631 h 638"/>
              <a:gd name="T20" fmla="*/ 137 w 187"/>
              <a:gd name="T21" fmla="*/ 622 h 638"/>
              <a:gd name="T22" fmla="*/ 122 w 187"/>
              <a:gd name="T23" fmla="*/ 608 h 638"/>
              <a:gd name="T24" fmla="*/ 110 w 187"/>
              <a:gd name="T25" fmla="*/ 592 h 638"/>
              <a:gd name="T26" fmla="*/ 103 w 187"/>
              <a:gd name="T27" fmla="*/ 573 h 638"/>
              <a:gd name="T28" fmla="*/ 100 w 187"/>
              <a:gd name="T29" fmla="*/ 553 h 638"/>
              <a:gd name="T30" fmla="*/ 99 w 187"/>
              <a:gd name="T31" fmla="*/ 381 h 638"/>
              <a:gd name="T32" fmla="*/ 94 w 187"/>
              <a:gd name="T33" fmla="*/ 363 h 638"/>
              <a:gd name="T34" fmla="*/ 84 w 187"/>
              <a:gd name="T35" fmla="*/ 347 h 638"/>
              <a:gd name="T36" fmla="*/ 71 w 187"/>
              <a:gd name="T37" fmla="*/ 334 h 638"/>
              <a:gd name="T38" fmla="*/ 54 w 187"/>
              <a:gd name="T39" fmla="*/ 325 h 638"/>
              <a:gd name="T40" fmla="*/ 35 w 187"/>
              <a:gd name="T41" fmla="*/ 320 h 638"/>
              <a:gd name="T42" fmla="*/ 25 w 187"/>
              <a:gd name="T43" fmla="*/ 318 h 638"/>
              <a:gd name="T44" fmla="*/ 35 w 187"/>
              <a:gd name="T45" fmla="*/ 317 h 638"/>
              <a:gd name="T46" fmla="*/ 54 w 187"/>
              <a:gd name="T47" fmla="*/ 312 h 638"/>
              <a:gd name="T48" fmla="*/ 71 w 187"/>
              <a:gd name="T49" fmla="*/ 303 h 638"/>
              <a:gd name="T50" fmla="*/ 84 w 187"/>
              <a:gd name="T51" fmla="*/ 289 h 638"/>
              <a:gd name="T52" fmla="*/ 94 w 187"/>
              <a:gd name="T53" fmla="*/ 273 h 638"/>
              <a:gd name="T54" fmla="*/ 99 w 187"/>
              <a:gd name="T55" fmla="*/ 255 h 638"/>
              <a:gd name="T56" fmla="*/ 100 w 187"/>
              <a:gd name="T57" fmla="*/ 83 h 638"/>
              <a:gd name="T58" fmla="*/ 103 w 187"/>
              <a:gd name="T59" fmla="*/ 64 h 638"/>
              <a:gd name="T60" fmla="*/ 110 w 187"/>
              <a:gd name="T61" fmla="*/ 45 h 638"/>
              <a:gd name="T62" fmla="*/ 122 w 187"/>
              <a:gd name="T63" fmla="*/ 28 h 638"/>
              <a:gd name="T64" fmla="*/ 137 w 187"/>
              <a:gd name="T65" fmla="*/ 15 h 638"/>
              <a:gd name="T66" fmla="*/ 155 w 187"/>
              <a:gd name="T67" fmla="*/ 6 h 638"/>
              <a:gd name="T68" fmla="*/ 176 w 187"/>
              <a:gd name="T69" fmla="*/ 0 h 638"/>
              <a:gd name="T70" fmla="*/ 180 w 187"/>
              <a:gd name="T71" fmla="*/ 0 h 638"/>
              <a:gd name="T72" fmla="*/ 155 w 187"/>
              <a:gd name="T73" fmla="*/ 4 h 638"/>
              <a:gd name="T74" fmla="*/ 132 w 187"/>
              <a:gd name="T75" fmla="*/ 13 h 638"/>
              <a:gd name="T76" fmla="*/ 112 w 187"/>
              <a:gd name="T77" fmla="*/ 26 h 638"/>
              <a:gd name="T78" fmla="*/ 93 w 187"/>
              <a:gd name="T79" fmla="*/ 42 h 638"/>
              <a:gd name="T80" fmla="*/ 79 w 187"/>
              <a:gd name="T81" fmla="*/ 61 h 638"/>
              <a:gd name="T82" fmla="*/ 69 w 187"/>
              <a:gd name="T83" fmla="*/ 84 h 638"/>
              <a:gd name="T84" fmla="*/ 64 w 187"/>
              <a:gd name="T85" fmla="*/ 107 h 638"/>
              <a:gd name="T86" fmla="*/ 63 w 187"/>
              <a:gd name="T87" fmla="*/ 258 h 638"/>
              <a:gd name="T88" fmla="*/ 61 w 187"/>
              <a:gd name="T89" fmla="*/ 275 h 638"/>
              <a:gd name="T90" fmla="*/ 53 w 187"/>
              <a:gd name="T91" fmla="*/ 290 h 638"/>
              <a:gd name="T92" fmla="*/ 42 w 187"/>
              <a:gd name="T93" fmla="*/ 303 h 638"/>
              <a:gd name="T94" fmla="*/ 27 w 187"/>
              <a:gd name="T95" fmla="*/ 312 h 638"/>
              <a:gd name="T96" fmla="*/ 10 w 187"/>
              <a:gd name="T97" fmla="*/ 317 h 638"/>
              <a:gd name="T98" fmla="*/ 0 w 187"/>
              <a:gd name="T99" fmla="*/ 318 h 638"/>
              <a:gd name="T100" fmla="*/ 18 w 187"/>
              <a:gd name="T101" fmla="*/ 321 h 638"/>
              <a:gd name="T102" fmla="*/ 34 w 187"/>
              <a:gd name="T103" fmla="*/ 328 h 638"/>
              <a:gd name="T104" fmla="*/ 47 w 187"/>
              <a:gd name="T105" fmla="*/ 339 h 638"/>
              <a:gd name="T106" fmla="*/ 57 w 187"/>
              <a:gd name="T107" fmla="*/ 353 h 638"/>
              <a:gd name="T108" fmla="*/ 63 w 187"/>
              <a:gd name="T109" fmla="*/ 369 h 638"/>
              <a:gd name="T110" fmla="*/ 63 w 187"/>
              <a:gd name="T111" fmla="*/ 37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638">
                <a:moveTo>
                  <a:pt x="63" y="517"/>
                </a:moveTo>
                <a:lnTo>
                  <a:pt x="64" y="529"/>
                </a:lnTo>
                <a:lnTo>
                  <a:pt x="66" y="541"/>
                </a:lnTo>
                <a:lnTo>
                  <a:pt x="69" y="553"/>
                </a:lnTo>
                <a:lnTo>
                  <a:pt x="74" y="564"/>
                </a:lnTo>
                <a:lnTo>
                  <a:pt x="79" y="575"/>
                </a:lnTo>
                <a:lnTo>
                  <a:pt x="86" y="585"/>
                </a:lnTo>
                <a:lnTo>
                  <a:pt x="93" y="595"/>
                </a:lnTo>
                <a:lnTo>
                  <a:pt x="102" y="604"/>
                </a:lnTo>
                <a:lnTo>
                  <a:pt x="112" y="611"/>
                </a:lnTo>
                <a:lnTo>
                  <a:pt x="121" y="618"/>
                </a:lnTo>
                <a:lnTo>
                  <a:pt x="132" y="624"/>
                </a:lnTo>
                <a:lnTo>
                  <a:pt x="143" y="629"/>
                </a:lnTo>
                <a:lnTo>
                  <a:pt x="155" y="633"/>
                </a:lnTo>
                <a:lnTo>
                  <a:pt x="168" y="635"/>
                </a:lnTo>
                <a:lnTo>
                  <a:pt x="180" y="637"/>
                </a:lnTo>
                <a:lnTo>
                  <a:pt x="186" y="637"/>
                </a:lnTo>
                <a:lnTo>
                  <a:pt x="176" y="636"/>
                </a:lnTo>
                <a:lnTo>
                  <a:pt x="166" y="635"/>
                </a:lnTo>
                <a:lnTo>
                  <a:pt x="155" y="631"/>
                </a:lnTo>
                <a:lnTo>
                  <a:pt x="146" y="627"/>
                </a:lnTo>
                <a:lnTo>
                  <a:pt x="137" y="622"/>
                </a:lnTo>
                <a:lnTo>
                  <a:pt x="129" y="615"/>
                </a:lnTo>
                <a:lnTo>
                  <a:pt x="122" y="608"/>
                </a:lnTo>
                <a:lnTo>
                  <a:pt x="115" y="600"/>
                </a:lnTo>
                <a:lnTo>
                  <a:pt x="110" y="592"/>
                </a:lnTo>
                <a:lnTo>
                  <a:pt x="106" y="582"/>
                </a:lnTo>
                <a:lnTo>
                  <a:pt x="103" y="573"/>
                </a:lnTo>
                <a:lnTo>
                  <a:pt x="100" y="563"/>
                </a:lnTo>
                <a:lnTo>
                  <a:pt x="100" y="553"/>
                </a:lnTo>
                <a:lnTo>
                  <a:pt x="100" y="390"/>
                </a:lnTo>
                <a:lnTo>
                  <a:pt x="99" y="381"/>
                </a:lnTo>
                <a:lnTo>
                  <a:pt x="97" y="372"/>
                </a:lnTo>
                <a:lnTo>
                  <a:pt x="94" y="363"/>
                </a:lnTo>
                <a:lnTo>
                  <a:pt x="90" y="355"/>
                </a:lnTo>
                <a:lnTo>
                  <a:pt x="84" y="347"/>
                </a:lnTo>
                <a:lnTo>
                  <a:pt x="78" y="340"/>
                </a:lnTo>
                <a:lnTo>
                  <a:pt x="71" y="334"/>
                </a:lnTo>
                <a:lnTo>
                  <a:pt x="63" y="329"/>
                </a:lnTo>
                <a:lnTo>
                  <a:pt x="54" y="325"/>
                </a:lnTo>
                <a:lnTo>
                  <a:pt x="45" y="322"/>
                </a:lnTo>
                <a:lnTo>
                  <a:pt x="35" y="320"/>
                </a:lnTo>
                <a:lnTo>
                  <a:pt x="26" y="318"/>
                </a:lnTo>
                <a:lnTo>
                  <a:pt x="25" y="318"/>
                </a:lnTo>
                <a:lnTo>
                  <a:pt x="26" y="318"/>
                </a:lnTo>
                <a:lnTo>
                  <a:pt x="35" y="317"/>
                </a:lnTo>
                <a:lnTo>
                  <a:pt x="45" y="315"/>
                </a:lnTo>
                <a:lnTo>
                  <a:pt x="54" y="312"/>
                </a:lnTo>
                <a:lnTo>
                  <a:pt x="63" y="308"/>
                </a:lnTo>
                <a:lnTo>
                  <a:pt x="71" y="303"/>
                </a:lnTo>
                <a:lnTo>
                  <a:pt x="78" y="296"/>
                </a:lnTo>
                <a:lnTo>
                  <a:pt x="84" y="289"/>
                </a:lnTo>
                <a:lnTo>
                  <a:pt x="90" y="282"/>
                </a:lnTo>
                <a:lnTo>
                  <a:pt x="94" y="273"/>
                </a:lnTo>
                <a:lnTo>
                  <a:pt x="97" y="265"/>
                </a:lnTo>
                <a:lnTo>
                  <a:pt x="99" y="255"/>
                </a:lnTo>
                <a:lnTo>
                  <a:pt x="100" y="246"/>
                </a:lnTo>
                <a:lnTo>
                  <a:pt x="100" y="83"/>
                </a:lnTo>
                <a:lnTo>
                  <a:pt x="100" y="74"/>
                </a:lnTo>
                <a:lnTo>
                  <a:pt x="103" y="64"/>
                </a:lnTo>
                <a:lnTo>
                  <a:pt x="106" y="54"/>
                </a:lnTo>
                <a:lnTo>
                  <a:pt x="110" y="45"/>
                </a:lnTo>
                <a:lnTo>
                  <a:pt x="115" y="36"/>
                </a:lnTo>
                <a:lnTo>
                  <a:pt x="122" y="28"/>
                </a:lnTo>
                <a:lnTo>
                  <a:pt x="129" y="21"/>
                </a:lnTo>
                <a:lnTo>
                  <a:pt x="137" y="15"/>
                </a:lnTo>
                <a:lnTo>
                  <a:pt x="146" y="10"/>
                </a:lnTo>
                <a:lnTo>
                  <a:pt x="155" y="6"/>
                </a:lnTo>
                <a:lnTo>
                  <a:pt x="166" y="2"/>
                </a:lnTo>
                <a:lnTo>
                  <a:pt x="176" y="0"/>
                </a:lnTo>
                <a:lnTo>
                  <a:pt x="186" y="0"/>
                </a:lnTo>
                <a:lnTo>
                  <a:pt x="180" y="0"/>
                </a:lnTo>
                <a:lnTo>
                  <a:pt x="168" y="1"/>
                </a:lnTo>
                <a:lnTo>
                  <a:pt x="155" y="4"/>
                </a:lnTo>
                <a:lnTo>
                  <a:pt x="143" y="8"/>
                </a:lnTo>
                <a:lnTo>
                  <a:pt x="132" y="13"/>
                </a:lnTo>
                <a:lnTo>
                  <a:pt x="121" y="19"/>
                </a:lnTo>
                <a:lnTo>
                  <a:pt x="112" y="26"/>
                </a:lnTo>
                <a:lnTo>
                  <a:pt x="102" y="33"/>
                </a:lnTo>
                <a:lnTo>
                  <a:pt x="93" y="42"/>
                </a:lnTo>
                <a:lnTo>
                  <a:pt x="86" y="51"/>
                </a:lnTo>
                <a:lnTo>
                  <a:pt x="79" y="61"/>
                </a:lnTo>
                <a:lnTo>
                  <a:pt x="74" y="72"/>
                </a:lnTo>
                <a:lnTo>
                  <a:pt x="69" y="84"/>
                </a:lnTo>
                <a:lnTo>
                  <a:pt x="66" y="96"/>
                </a:lnTo>
                <a:lnTo>
                  <a:pt x="64" y="107"/>
                </a:lnTo>
                <a:lnTo>
                  <a:pt x="63" y="119"/>
                </a:lnTo>
                <a:lnTo>
                  <a:pt x="63" y="258"/>
                </a:lnTo>
                <a:lnTo>
                  <a:pt x="63" y="267"/>
                </a:lnTo>
                <a:lnTo>
                  <a:pt x="61" y="275"/>
                </a:lnTo>
                <a:lnTo>
                  <a:pt x="58" y="283"/>
                </a:lnTo>
                <a:lnTo>
                  <a:pt x="53" y="290"/>
                </a:lnTo>
                <a:lnTo>
                  <a:pt x="48" y="297"/>
                </a:lnTo>
                <a:lnTo>
                  <a:pt x="42" y="303"/>
                </a:lnTo>
                <a:lnTo>
                  <a:pt x="35" y="308"/>
                </a:lnTo>
                <a:lnTo>
                  <a:pt x="27" y="312"/>
                </a:lnTo>
                <a:lnTo>
                  <a:pt x="19" y="315"/>
                </a:lnTo>
                <a:lnTo>
                  <a:pt x="10" y="317"/>
                </a:lnTo>
                <a:lnTo>
                  <a:pt x="1" y="318"/>
                </a:lnTo>
                <a:lnTo>
                  <a:pt x="0" y="318"/>
                </a:lnTo>
                <a:lnTo>
                  <a:pt x="9" y="319"/>
                </a:lnTo>
                <a:lnTo>
                  <a:pt x="18" y="321"/>
                </a:lnTo>
                <a:lnTo>
                  <a:pt x="26" y="324"/>
                </a:lnTo>
                <a:lnTo>
                  <a:pt x="34" y="328"/>
                </a:lnTo>
                <a:lnTo>
                  <a:pt x="41" y="333"/>
                </a:lnTo>
                <a:lnTo>
                  <a:pt x="47" y="339"/>
                </a:lnTo>
                <a:lnTo>
                  <a:pt x="53" y="345"/>
                </a:lnTo>
                <a:lnTo>
                  <a:pt x="57" y="353"/>
                </a:lnTo>
                <a:lnTo>
                  <a:pt x="60" y="360"/>
                </a:lnTo>
                <a:lnTo>
                  <a:pt x="63" y="369"/>
                </a:lnTo>
                <a:lnTo>
                  <a:pt x="63" y="377"/>
                </a:lnTo>
                <a:lnTo>
                  <a:pt x="63" y="378"/>
                </a:lnTo>
                <a:lnTo>
                  <a:pt x="63" y="517"/>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AutoShape 18" descr="image" title="image"/>
          <p:cNvSpPr>
            <a:spLocks noChangeArrowheads="1"/>
          </p:cNvSpPr>
          <p:nvPr/>
        </p:nvSpPr>
        <p:spPr bwMode="auto">
          <a:xfrm>
            <a:off x="4768850" y="4389438"/>
            <a:ext cx="790575" cy="417512"/>
          </a:xfrm>
          <a:prstGeom prst="rightArrow">
            <a:avLst>
              <a:gd name="adj1" fmla="val 50000"/>
              <a:gd name="adj2" fmla="val 94686"/>
            </a:avLst>
          </a:prstGeom>
          <a:gradFill rotWithShape="0">
            <a:gsLst>
              <a:gs pos="0">
                <a:schemeClr val="folHlink"/>
              </a:gs>
              <a:gs pos="100000">
                <a:srgbClr val="FF9933"/>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Line 19"/>
          <p:cNvSpPr>
            <a:spLocks noChangeShapeType="1"/>
          </p:cNvSpPr>
          <p:nvPr/>
        </p:nvSpPr>
        <p:spPr bwMode="auto">
          <a:xfrm>
            <a:off x="5364163" y="1752600"/>
            <a:ext cx="1630362" cy="22542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Freeform 20"/>
          <p:cNvSpPr>
            <a:spLocks/>
          </p:cNvSpPr>
          <p:nvPr/>
        </p:nvSpPr>
        <p:spPr bwMode="auto">
          <a:xfrm>
            <a:off x="4719638" y="4848225"/>
            <a:ext cx="841375" cy="233363"/>
          </a:xfrm>
          <a:custGeom>
            <a:avLst/>
            <a:gdLst>
              <a:gd name="T0" fmla="*/ 439 w 530"/>
              <a:gd name="T1" fmla="*/ 96 h 147"/>
              <a:gd name="T2" fmla="*/ 459 w 530"/>
              <a:gd name="T3" fmla="*/ 92 h 147"/>
              <a:gd name="T4" fmla="*/ 478 w 530"/>
              <a:gd name="T5" fmla="*/ 84 h 147"/>
              <a:gd name="T6" fmla="*/ 494 w 530"/>
              <a:gd name="T7" fmla="*/ 73 h 147"/>
              <a:gd name="T8" fmla="*/ 507 w 530"/>
              <a:gd name="T9" fmla="*/ 58 h 147"/>
              <a:gd name="T10" fmla="*/ 518 w 530"/>
              <a:gd name="T11" fmla="*/ 42 h 147"/>
              <a:gd name="T12" fmla="*/ 526 w 530"/>
              <a:gd name="T13" fmla="*/ 24 h 147"/>
              <a:gd name="T14" fmla="*/ 529 w 530"/>
              <a:gd name="T15" fmla="*/ 5 h 147"/>
              <a:gd name="T16" fmla="*/ 528 w 530"/>
              <a:gd name="T17" fmla="*/ 8 h 147"/>
              <a:gd name="T18" fmla="*/ 524 w 530"/>
              <a:gd name="T19" fmla="*/ 24 h 147"/>
              <a:gd name="T20" fmla="*/ 517 w 530"/>
              <a:gd name="T21" fmla="*/ 38 h 147"/>
              <a:gd name="T22" fmla="*/ 505 w 530"/>
              <a:gd name="T23" fmla="*/ 50 h 147"/>
              <a:gd name="T24" fmla="*/ 492 w 530"/>
              <a:gd name="T25" fmla="*/ 60 h 147"/>
              <a:gd name="T26" fmla="*/ 476 w 530"/>
              <a:gd name="T27" fmla="*/ 65 h 147"/>
              <a:gd name="T28" fmla="*/ 459 w 530"/>
              <a:gd name="T29" fmla="*/ 68 h 147"/>
              <a:gd name="T30" fmla="*/ 316 w 530"/>
              <a:gd name="T31" fmla="*/ 68 h 147"/>
              <a:gd name="T32" fmla="*/ 301 w 530"/>
              <a:gd name="T33" fmla="*/ 72 h 147"/>
              <a:gd name="T34" fmla="*/ 288 w 530"/>
              <a:gd name="T35" fmla="*/ 80 h 147"/>
              <a:gd name="T36" fmla="*/ 277 w 530"/>
              <a:gd name="T37" fmla="*/ 90 h 147"/>
              <a:gd name="T38" fmla="*/ 270 w 530"/>
              <a:gd name="T39" fmla="*/ 104 h 147"/>
              <a:gd name="T40" fmla="*/ 266 w 530"/>
              <a:gd name="T41" fmla="*/ 119 h 147"/>
              <a:gd name="T42" fmla="*/ 264 w 530"/>
              <a:gd name="T43" fmla="*/ 126 h 147"/>
              <a:gd name="T44" fmla="*/ 263 w 530"/>
              <a:gd name="T45" fmla="*/ 119 h 147"/>
              <a:gd name="T46" fmla="*/ 259 w 530"/>
              <a:gd name="T47" fmla="*/ 104 h 147"/>
              <a:gd name="T48" fmla="*/ 252 w 530"/>
              <a:gd name="T49" fmla="*/ 90 h 147"/>
              <a:gd name="T50" fmla="*/ 240 w 530"/>
              <a:gd name="T51" fmla="*/ 80 h 147"/>
              <a:gd name="T52" fmla="*/ 227 w 530"/>
              <a:gd name="T53" fmla="*/ 72 h 147"/>
              <a:gd name="T54" fmla="*/ 212 w 530"/>
              <a:gd name="T55" fmla="*/ 68 h 147"/>
              <a:gd name="T56" fmla="*/ 69 w 530"/>
              <a:gd name="T57" fmla="*/ 68 h 147"/>
              <a:gd name="T58" fmla="*/ 53 w 530"/>
              <a:gd name="T59" fmla="*/ 65 h 147"/>
              <a:gd name="T60" fmla="*/ 37 w 530"/>
              <a:gd name="T61" fmla="*/ 60 h 147"/>
              <a:gd name="T62" fmla="*/ 23 w 530"/>
              <a:gd name="T63" fmla="*/ 50 h 147"/>
              <a:gd name="T64" fmla="*/ 12 w 530"/>
              <a:gd name="T65" fmla="*/ 38 h 147"/>
              <a:gd name="T66" fmla="*/ 5 w 530"/>
              <a:gd name="T67" fmla="*/ 24 h 147"/>
              <a:gd name="T68" fmla="*/ 0 w 530"/>
              <a:gd name="T69" fmla="*/ 8 h 147"/>
              <a:gd name="T70" fmla="*/ 0 w 530"/>
              <a:gd name="T71" fmla="*/ 5 h 147"/>
              <a:gd name="T72" fmla="*/ 3 w 530"/>
              <a:gd name="T73" fmla="*/ 24 h 147"/>
              <a:gd name="T74" fmla="*/ 11 w 530"/>
              <a:gd name="T75" fmla="*/ 42 h 147"/>
              <a:gd name="T76" fmla="*/ 22 w 530"/>
              <a:gd name="T77" fmla="*/ 58 h 147"/>
              <a:gd name="T78" fmla="*/ 35 w 530"/>
              <a:gd name="T79" fmla="*/ 73 h 147"/>
              <a:gd name="T80" fmla="*/ 51 w 530"/>
              <a:gd name="T81" fmla="*/ 84 h 147"/>
              <a:gd name="T82" fmla="*/ 70 w 530"/>
              <a:gd name="T83" fmla="*/ 92 h 147"/>
              <a:gd name="T84" fmla="*/ 89 w 530"/>
              <a:gd name="T85" fmla="*/ 96 h 147"/>
              <a:gd name="T86" fmla="*/ 214 w 530"/>
              <a:gd name="T87" fmla="*/ 97 h 147"/>
              <a:gd name="T88" fmla="*/ 228 w 530"/>
              <a:gd name="T89" fmla="*/ 98 h 147"/>
              <a:gd name="T90" fmla="*/ 241 w 530"/>
              <a:gd name="T91" fmla="*/ 104 h 147"/>
              <a:gd name="T92" fmla="*/ 252 w 530"/>
              <a:gd name="T93" fmla="*/ 113 h 147"/>
              <a:gd name="T94" fmla="*/ 259 w 530"/>
              <a:gd name="T95" fmla="*/ 125 h 147"/>
              <a:gd name="T96" fmla="*/ 263 w 530"/>
              <a:gd name="T97" fmla="*/ 138 h 147"/>
              <a:gd name="T98" fmla="*/ 264 w 530"/>
              <a:gd name="T99" fmla="*/ 146 h 147"/>
              <a:gd name="T100" fmla="*/ 267 w 530"/>
              <a:gd name="T101" fmla="*/ 132 h 147"/>
              <a:gd name="T102" fmla="*/ 272 w 530"/>
              <a:gd name="T103" fmla="*/ 119 h 147"/>
              <a:gd name="T104" fmla="*/ 282 w 530"/>
              <a:gd name="T105" fmla="*/ 109 h 147"/>
              <a:gd name="T106" fmla="*/ 293 w 530"/>
              <a:gd name="T107" fmla="*/ 101 h 147"/>
              <a:gd name="T108" fmla="*/ 306 w 530"/>
              <a:gd name="T109" fmla="*/ 97 h 147"/>
              <a:gd name="T110" fmla="*/ 314 w 530"/>
              <a:gd name="T111" fmla="*/ 9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0" h="147">
                <a:moveTo>
                  <a:pt x="429" y="97"/>
                </a:moveTo>
                <a:lnTo>
                  <a:pt x="439" y="96"/>
                </a:lnTo>
                <a:lnTo>
                  <a:pt x="449" y="94"/>
                </a:lnTo>
                <a:lnTo>
                  <a:pt x="459" y="92"/>
                </a:lnTo>
                <a:lnTo>
                  <a:pt x="468" y="88"/>
                </a:lnTo>
                <a:lnTo>
                  <a:pt x="478" y="84"/>
                </a:lnTo>
                <a:lnTo>
                  <a:pt x="486" y="78"/>
                </a:lnTo>
                <a:lnTo>
                  <a:pt x="494" y="73"/>
                </a:lnTo>
                <a:lnTo>
                  <a:pt x="502" y="66"/>
                </a:lnTo>
                <a:lnTo>
                  <a:pt x="507" y="58"/>
                </a:lnTo>
                <a:lnTo>
                  <a:pt x="513" y="51"/>
                </a:lnTo>
                <a:lnTo>
                  <a:pt x="518" y="42"/>
                </a:lnTo>
                <a:lnTo>
                  <a:pt x="522" y="34"/>
                </a:lnTo>
                <a:lnTo>
                  <a:pt x="526" y="24"/>
                </a:lnTo>
                <a:lnTo>
                  <a:pt x="527" y="14"/>
                </a:lnTo>
                <a:lnTo>
                  <a:pt x="529" y="5"/>
                </a:lnTo>
                <a:lnTo>
                  <a:pt x="529" y="0"/>
                </a:lnTo>
                <a:lnTo>
                  <a:pt x="528" y="8"/>
                </a:lnTo>
                <a:lnTo>
                  <a:pt x="527" y="16"/>
                </a:lnTo>
                <a:lnTo>
                  <a:pt x="524" y="24"/>
                </a:lnTo>
                <a:lnTo>
                  <a:pt x="521" y="31"/>
                </a:lnTo>
                <a:lnTo>
                  <a:pt x="517" y="38"/>
                </a:lnTo>
                <a:lnTo>
                  <a:pt x="511" y="45"/>
                </a:lnTo>
                <a:lnTo>
                  <a:pt x="505" y="50"/>
                </a:lnTo>
                <a:lnTo>
                  <a:pt x="498" y="56"/>
                </a:lnTo>
                <a:lnTo>
                  <a:pt x="492" y="60"/>
                </a:lnTo>
                <a:lnTo>
                  <a:pt x="483" y="63"/>
                </a:lnTo>
                <a:lnTo>
                  <a:pt x="476" y="65"/>
                </a:lnTo>
                <a:lnTo>
                  <a:pt x="468" y="68"/>
                </a:lnTo>
                <a:lnTo>
                  <a:pt x="459" y="68"/>
                </a:lnTo>
                <a:lnTo>
                  <a:pt x="324" y="68"/>
                </a:lnTo>
                <a:lnTo>
                  <a:pt x="316" y="68"/>
                </a:lnTo>
                <a:lnTo>
                  <a:pt x="309" y="70"/>
                </a:lnTo>
                <a:lnTo>
                  <a:pt x="301" y="72"/>
                </a:lnTo>
                <a:lnTo>
                  <a:pt x="295" y="75"/>
                </a:lnTo>
                <a:lnTo>
                  <a:pt x="288" y="80"/>
                </a:lnTo>
                <a:lnTo>
                  <a:pt x="282" y="85"/>
                </a:lnTo>
                <a:lnTo>
                  <a:pt x="277" y="90"/>
                </a:lnTo>
                <a:lnTo>
                  <a:pt x="273" y="97"/>
                </a:lnTo>
                <a:lnTo>
                  <a:pt x="270" y="104"/>
                </a:lnTo>
                <a:lnTo>
                  <a:pt x="267" y="111"/>
                </a:lnTo>
                <a:lnTo>
                  <a:pt x="266" y="119"/>
                </a:lnTo>
                <a:lnTo>
                  <a:pt x="264" y="126"/>
                </a:lnTo>
                <a:lnTo>
                  <a:pt x="264" y="126"/>
                </a:lnTo>
                <a:lnTo>
                  <a:pt x="264" y="126"/>
                </a:lnTo>
                <a:lnTo>
                  <a:pt x="263" y="119"/>
                </a:lnTo>
                <a:lnTo>
                  <a:pt x="262" y="111"/>
                </a:lnTo>
                <a:lnTo>
                  <a:pt x="259" y="104"/>
                </a:lnTo>
                <a:lnTo>
                  <a:pt x="256" y="97"/>
                </a:lnTo>
                <a:lnTo>
                  <a:pt x="252" y="90"/>
                </a:lnTo>
                <a:lnTo>
                  <a:pt x="246" y="85"/>
                </a:lnTo>
                <a:lnTo>
                  <a:pt x="240" y="80"/>
                </a:lnTo>
                <a:lnTo>
                  <a:pt x="234" y="75"/>
                </a:lnTo>
                <a:lnTo>
                  <a:pt x="227" y="72"/>
                </a:lnTo>
                <a:lnTo>
                  <a:pt x="220" y="70"/>
                </a:lnTo>
                <a:lnTo>
                  <a:pt x="212" y="68"/>
                </a:lnTo>
                <a:lnTo>
                  <a:pt x="204" y="68"/>
                </a:lnTo>
                <a:lnTo>
                  <a:pt x="69" y="68"/>
                </a:lnTo>
                <a:lnTo>
                  <a:pt x="61" y="68"/>
                </a:lnTo>
                <a:lnTo>
                  <a:pt x="53" y="65"/>
                </a:lnTo>
                <a:lnTo>
                  <a:pt x="45" y="63"/>
                </a:lnTo>
                <a:lnTo>
                  <a:pt x="37" y="60"/>
                </a:lnTo>
                <a:lnTo>
                  <a:pt x="30" y="56"/>
                </a:lnTo>
                <a:lnTo>
                  <a:pt x="23" y="50"/>
                </a:lnTo>
                <a:lnTo>
                  <a:pt x="17" y="45"/>
                </a:lnTo>
                <a:lnTo>
                  <a:pt x="12" y="38"/>
                </a:lnTo>
                <a:lnTo>
                  <a:pt x="8" y="31"/>
                </a:lnTo>
                <a:lnTo>
                  <a:pt x="5" y="24"/>
                </a:lnTo>
                <a:lnTo>
                  <a:pt x="2" y="16"/>
                </a:lnTo>
                <a:lnTo>
                  <a:pt x="0" y="8"/>
                </a:lnTo>
                <a:lnTo>
                  <a:pt x="0" y="0"/>
                </a:lnTo>
                <a:lnTo>
                  <a:pt x="0" y="5"/>
                </a:lnTo>
                <a:lnTo>
                  <a:pt x="1" y="14"/>
                </a:lnTo>
                <a:lnTo>
                  <a:pt x="3" y="24"/>
                </a:lnTo>
                <a:lnTo>
                  <a:pt x="7" y="34"/>
                </a:lnTo>
                <a:lnTo>
                  <a:pt x="11" y="42"/>
                </a:lnTo>
                <a:lnTo>
                  <a:pt x="16" y="51"/>
                </a:lnTo>
                <a:lnTo>
                  <a:pt x="22" y="58"/>
                </a:lnTo>
                <a:lnTo>
                  <a:pt x="27" y="66"/>
                </a:lnTo>
                <a:lnTo>
                  <a:pt x="35" y="73"/>
                </a:lnTo>
                <a:lnTo>
                  <a:pt x="42" y="78"/>
                </a:lnTo>
                <a:lnTo>
                  <a:pt x="51" y="84"/>
                </a:lnTo>
                <a:lnTo>
                  <a:pt x="60" y="88"/>
                </a:lnTo>
                <a:lnTo>
                  <a:pt x="70" y="92"/>
                </a:lnTo>
                <a:lnTo>
                  <a:pt x="80" y="94"/>
                </a:lnTo>
                <a:lnTo>
                  <a:pt x="89" y="96"/>
                </a:lnTo>
                <a:lnTo>
                  <a:pt x="99" y="97"/>
                </a:lnTo>
                <a:lnTo>
                  <a:pt x="214" y="97"/>
                </a:lnTo>
                <a:lnTo>
                  <a:pt x="222" y="97"/>
                </a:lnTo>
                <a:lnTo>
                  <a:pt x="228" y="98"/>
                </a:lnTo>
                <a:lnTo>
                  <a:pt x="235" y="100"/>
                </a:lnTo>
                <a:lnTo>
                  <a:pt x="241" y="104"/>
                </a:lnTo>
                <a:lnTo>
                  <a:pt x="247" y="108"/>
                </a:lnTo>
                <a:lnTo>
                  <a:pt x="252" y="113"/>
                </a:lnTo>
                <a:lnTo>
                  <a:pt x="256" y="119"/>
                </a:lnTo>
                <a:lnTo>
                  <a:pt x="259" y="125"/>
                </a:lnTo>
                <a:lnTo>
                  <a:pt x="262" y="131"/>
                </a:lnTo>
                <a:lnTo>
                  <a:pt x="263" y="138"/>
                </a:lnTo>
                <a:lnTo>
                  <a:pt x="264" y="145"/>
                </a:lnTo>
                <a:lnTo>
                  <a:pt x="264" y="146"/>
                </a:lnTo>
                <a:lnTo>
                  <a:pt x="265" y="139"/>
                </a:lnTo>
                <a:lnTo>
                  <a:pt x="267" y="132"/>
                </a:lnTo>
                <a:lnTo>
                  <a:pt x="269" y="126"/>
                </a:lnTo>
                <a:lnTo>
                  <a:pt x="272" y="119"/>
                </a:lnTo>
                <a:lnTo>
                  <a:pt x="277" y="114"/>
                </a:lnTo>
                <a:lnTo>
                  <a:pt x="282" y="109"/>
                </a:lnTo>
                <a:lnTo>
                  <a:pt x="287" y="104"/>
                </a:lnTo>
                <a:lnTo>
                  <a:pt x="293" y="101"/>
                </a:lnTo>
                <a:lnTo>
                  <a:pt x="299" y="99"/>
                </a:lnTo>
                <a:lnTo>
                  <a:pt x="306" y="97"/>
                </a:lnTo>
                <a:lnTo>
                  <a:pt x="313" y="97"/>
                </a:lnTo>
                <a:lnTo>
                  <a:pt x="314" y="97"/>
                </a:lnTo>
                <a:lnTo>
                  <a:pt x="429" y="97"/>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597" name="Group 21"/>
          <p:cNvGrpSpPr>
            <a:grpSpLocks/>
          </p:cNvGrpSpPr>
          <p:nvPr/>
        </p:nvGrpSpPr>
        <p:grpSpPr bwMode="auto">
          <a:xfrm>
            <a:off x="2779713" y="1219200"/>
            <a:ext cx="5313362" cy="4802188"/>
            <a:chOff x="1751" y="768"/>
            <a:chExt cx="3347" cy="3025"/>
          </a:xfrm>
        </p:grpSpPr>
        <p:sp>
          <p:nvSpPr>
            <p:cNvPr id="24598" name="Line 22"/>
            <p:cNvSpPr>
              <a:spLocks noChangeShapeType="1"/>
            </p:cNvSpPr>
            <p:nvPr/>
          </p:nvSpPr>
          <p:spPr bwMode="auto">
            <a:xfrm>
              <a:off x="1769" y="768"/>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9" name="Line 23"/>
            <p:cNvSpPr>
              <a:spLocks noChangeShapeType="1"/>
            </p:cNvSpPr>
            <p:nvPr/>
          </p:nvSpPr>
          <p:spPr bwMode="auto">
            <a:xfrm>
              <a:off x="1751" y="3768"/>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00" name="Line 24"/>
          <p:cNvSpPr>
            <a:spLocks noChangeShapeType="1"/>
          </p:cNvSpPr>
          <p:nvPr/>
        </p:nvSpPr>
        <p:spPr bwMode="auto">
          <a:xfrm flipH="1" flipV="1">
            <a:off x="5135563" y="5137150"/>
            <a:ext cx="706437" cy="3841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1" name="Rectangle 25"/>
          <p:cNvSpPr>
            <a:spLocks noChangeArrowheads="1"/>
          </p:cNvSpPr>
          <p:nvPr/>
        </p:nvSpPr>
        <p:spPr bwMode="auto">
          <a:xfrm>
            <a:off x="5105400" y="5029200"/>
            <a:ext cx="32813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altLang="en-US" sz="2400" b="1" i="1">
                <a:solidFill>
                  <a:srgbClr val="000000"/>
                </a:solidFill>
              </a:rPr>
              <a:t>Underallocation</a:t>
            </a:r>
          </a:p>
          <a:p>
            <a:pPr algn="ctr" eaLnBrk="0" hangingPunct="0"/>
            <a:r>
              <a:rPr lang="en-US" altLang="en-US" sz="2400" b="1" i="1">
                <a:solidFill>
                  <a:srgbClr val="CC0000"/>
                </a:solidFill>
              </a:rPr>
              <a:t>Corrected</a:t>
            </a:r>
          </a:p>
        </p:txBody>
      </p:sp>
      <p:sp>
        <p:nvSpPr>
          <p:cNvPr id="24602" name="Text Box 26"/>
          <p:cNvSpPr txBox="1">
            <a:spLocks noChangeArrowheads="1"/>
          </p:cNvSpPr>
          <p:nvPr/>
        </p:nvSpPr>
        <p:spPr bwMode="auto">
          <a:xfrm>
            <a:off x="44704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e</a:t>
            </a:r>
          </a:p>
        </p:txBody>
      </p:sp>
      <p:sp>
        <p:nvSpPr>
          <p:cNvPr id="24603" name="Text Box 27"/>
          <p:cNvSpPr txBox="1">
            <a:spLocks noChangeArrowheads="1"/>
          </p:cNvSpPr>
          <p:nvPr/>
        </p:nvSpPr>
        <p:spPr bwMode="auto">
          <a:xfrm>
            <a:off x="5321300" y="596582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Q</a:t>
            </a:r>
            <a:r>
              <a:rPr lang="en-US" altLang="en-US" sz="2400" b="1" i="1" baseline="-25000"/>
              <a:t>0</a:t>
            </a:r>
          </a:p>
        </p:txBody>
      </p:sp>
      <p:sp>
        <p:nvSpPr>
          <p:cNvPr id="24604" name="Text Box 28"/>
          <p:cNvSpPr txBox="1">
            <a:spLocks noChangeArrowheads="1"/>
          </p:cNvSpPr>
          <p:nvPr/>
        </p:nvSpPr>
        <p:spPr bwMode="auto">
          <a:xfrm>
            <a:off x="2890838" y="436563"/>
            <a:ext cx="57515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b="1" i="1">
                <a:solidFill>
                  <a:srgbClr val="CC0000"/>
                </a:solidFill>
                <a:latin typeface="Times New Roman" panose="02020603050405020304" pitchFamily="18" charset="0"/>
              </a:rPr>
              <a:t>Correcting by Subsidy to Producers</a:t>
            </a:r>
          </a:p>
        </p:txBody>
      </p:sp>
      <p:sp>
        <p:nvSpPr>
          <p:cNvPr id="24605" name="Rectangle 29"/>
          <p:cNvSpPr>
            <a:spLocks noChangeArrowheads="1"/>
          </p:cNvSpPr>
          <p:nvPr/>
        </p:nvSpPr>
        <p:spPr bwMode="auto">
          <a:xfrm>
            <a:off x="1809750" y="39688"/>
            <a:ext cx="727551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wrap="none" lIns="90488" tIns="44450" rIns="90488" bIns="44450">
            <a:spAutoFit/>
          </a:bodyPr>
          <a:lstStyle/>
          <a:p>
            <a:pPr algn="ctr" eaLnBrk="0" hangingPunct="0"/>
            <a:r>
              <a:rPr lang="en-US" altLang="en-US" sz="3200" b="1">
                <a:solidFill>
                  <a:srgbClr val="000099"/>
                </a:solidFill>
                <a:latin typeface="Times New Roman" panose="02020603050405020304" pitchFamily="18" charset="0"/>
              </a:rPr>
              <a:t>CORRECTING SPILLOVER BENFITS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604"/>
                                        </p:tgtEl>
                                        <p:attrNameLst>
                                          <p:attrName>style.visibility</p:attrName>
                                        </p:attrNameLst>
                                      </p:cBhvr>
                                      <p:to>
                                        <p:strVal val="visible"/>
                                      </p:to>
                                    </p:set>
                                    <p:animEffect transition="in" filter="wipe(left)">
                                      <p:cBhvr>
                                        <p:cTn id="7" dur="500"/>
                                        <p:tgtEl>
                                          <p:spTgt spid="24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88"/>
                                        </p:tgtEl>
                                        <p:attrNameLst>
                                          <p:attrName>style.visibility</p:attrName>
                                        </p:attrNameLst>
                                      </p:cBhvr>
                                      <p:to>
                                        <p:strVal val="visible"/>
                                      </p:to>
                                    </p:set>
                                    <p:animEffect transition="in" filter="wipe(up)">
                                      <p:cBhvr>
                                        <p:cTn id="12" dur="500"/>
                                        <p:tgtEl>
                                          <p:spTgt spid="24588"/>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4595"/>
                                        </p:tgtEl>
                                        <p:attrNameLst>
                                          <p:attrName>style.visibility</p:attrName>
                                        </p:attrNameLst>
                                      </p:cBhvr>
                                      <p:to>
                                        <p:strVal val="visible"/>
                                      </p:to>
                                    </p:set>
                                    <p:animEffect transition="in" filter="wipe(left)">
                                      <p:cBhvr>
                                        <p:cTn id="16" dur="500"/>
                                        <p:tgtEl>
                                          <p:spTgt spid="24595"/>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24593"/>
                                        </p:tgtEl>
                                        <p:attrNameLst>
                                          <p:attrName>style.visibility</p:attrName>
                                        </p:attrNameLst>
                                      </p:cBhvr>
                                      <p:to>
                                        <p:strVal val="visible"/>
                                      </p:to>
                                    </p:set>
                                    <p:animEffect transition="in" filter="wipe(left)">
                                      <p:cBhvr>
                                        <p:cTn id="20" dur="500"/>
                                        <p:tgtEl>
                                          <p:spTgt spid="245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4589"/>
                                        </p:tgtEl>
                                        <p:attrNameLst>
                                          <p:attrName>style.visibility</p:attrName>
                                        </p:attrNameLst>
                                      </p:cBhvr>
                                      <p:to>
                                        <p:strVal val="visible"/>
                                      </p:to>
                                    </p:set>
                                    <p:animEffect transition="in" filter="wipe(left)">
                                      <p:cBhvr>
                                        <p:cTn id="25" dur="500"/>
                                        <p:tgtEl>
                                          <p:spTgt spid="24589"/>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24586"/>
                                        </p:tgtEl>
                                        <p:attrNameLst>
                                          <p:attrName>style.visibility</p:attrName>
                                        </p:attrNameLst>
                                      </p:cBhvr>
                                      <p:to>
                                        <p:strVal val="visible"/>
                                      </p:to>
                                    </p:set>
                                    <p:animEffect transition="in" filter="wipe(left)">
                                      <p:cBhvr>
                                        <p:cTn id="29" dur="500"/>
                                        <p:tgtEl>
                                          <p:spTgt spid="24586"/>
                                        </p:tgtEl>
                                      </p:cBhvr>
                                    </p:animEffect>
                                  </p:childTnLst>
                                </p:cTn>
                              </p:par>
                            </p:childTnLst>
                          </p:cTn>
                        </p:par>
                        <p:par>
                          <p:cTn id="30" fill="hold" nodeType="afterGroup">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24592"/>
                                        </p:tgtEl>
                                        <p:attrNameLst>
                                          <p:attrName>style.visibility</p:attrName>
                                        </p:attrNameLst>
                                      </p:cBhvr>
                                      <p:to>
                                        <p:strVal val="visible"/>
                                      </p:to>
                                    </p:set>
                                    <p:animEffect transition="in" filter="dissolve">
                                      <p:cBhvr>
                                        <p:cTn id="33" dur="500"/>
                                        <p:tgtEl>
                                          <p:spTgt spid="24592"/>
                                        </p:tgtEl>
                                      </p:cBhvr>
                                    </p:animEffect>
                                  </p:childTnLst>
                                </p:cTn>
                              </p:par>
                            </p:childTnLst>
                          </p:cTn>
                        </p:par>
                        <p:par>
                          <p:cTn id="34" fill="hold" nodeType="afterGroup">
                            <p:stCondLst>
                              <p:cond delay="1500"/>
                            </p:stCondLst>
                            <p:childTnLst>
                              <p:par>
                                <p:cTn id="35" presetID="22" presetClass="entr" presetSubtype="2" fill="hold" nodeType="afterEffect">
                                  <p:stCondLst>
                                    <p:cond delay="0"/>
                                  </p:stCondLst>
                                  <p:childTnLst>
                                    <p:set>
                                      <p:cBhvr>
                                        <p:cTn id="36" dur="1" fill="hold">
                                          <p:stCondLst>
                                            <p:cond delay="0"/>
                                          </p:stCondLst>
                                        </p:cTn>
                                        <p:tgtEl>
                                          <p:spTgt spid="24581"/>
                                        </p:tgtEl>
                                        <p:attrNameLst>
                                          <p:attrName>style.visibility</p:attrName>
                                        </p:attrNameLst>
                                      </p:cBhvr>
                                      <p:to>
                                        <p:strVal val="visible"/>
                                      </p:to>
                                    </p:set>
                                    <p:animEffect transition="in" filter="wipe(right)">
                                      <p:cBhvr>
                                        <p:cTn id="37" dur="500"/>
                                        <p:tgtEl>
                                          <p:spTgt spid="24581"/>
                                        </p:tgtEl>
                                      </p:cBhvr>
                                    </p:animEffect>
                                  </p:childTnLst>
                                </p:cTn>
                              </p:par>
                            </p:childTnLst>
                          </p:cTn>
                        </p:par>
                        <p:par>
                          <p:cTn id="38" fill="hold" nodeType="afterGroup">
                            <p:stCondLst>
                              <p:cond delay="2000"/>
                            </p:stCondLst>
                            <p:childTnLst>
                              <p:par>
                                <p:cTn id="39" presetID="22" presetClass="entr" presetSubtype="1" fill="hold" nodeType="afterEffect">
                                  <p:stCondLst>
                                    <p:cond delay="0"/>
                                  </p:stCondLst>
                                  <p:childTnLst>
                                    <p:set>
                                      <p:cBhvr>
                                        <p:cTn id="40" dur="1" fill="hold">
                                          <p:stCondLst>
                                            <p:cond delay="0"/>
                                          </p:stCondLst>
                                        </p:cTn>
                                        <p:tgtEl>
                                          <p:spTgt spid="24580"/>
                                        </p:tgtEl>
                                        <p:attrNameLst>
                                          <p:attrName>style.visibility</p:attrName>
                                        </p:attrNameLst>
                                      </p:cBhvr>
                                      <p:to>
                                        <p:strVal val="visible"/>
                                      </p:to>
                                    </p:set>
                                    <p:animEffect transition="in" filter="wipe(up)">
                                      <p:cBhvr>
                                        <p:cTn id="41" dur="500"/>
                                        <p:tgtEl>
                                          <p:spTgt spid="24580"/>
                                        </p:tgtEl>
                                      </p:cBhvr>
                                    </p:animEffect>
                                  </p:childTnLst>
                                </p:cTn>
                              </p:par>
                            </p:childTnLst>
                          </p:cTn>
                        </p:par>
                        <p:par>
                          <p:cTn id="42" fill="hold" nodeType="afterGroup">
                            <p:stCondLst>
                              <p:cond delay="2500"/>
                            </p:stCondLst>
                            <p:childTnLst>
                              <p:par>
                                <p:cTn id="43" presetID="9" presetClass="entr" presetSubtype="0" fill="hold" grpId="0" nodeType="afterEffect">
                                  <p:stCondLst>
                                    <p:cond delay="0"/>
                                  </p:stCondLst>
                                  <p:childTnLst>
                                    <p:set>
                                      <p:cBhvr>
                                        <p:cTn id="44" dur="1" fill="hold">
                                          <p:stCondLst>
                                            <p:cond delay="0"/>
                                          </p:stCondLst>
                                        </p:cTn>
                                        <p:tgtEl>
                                          <p:spTgt spid="24603"/>
                                        </p:tgtEl>
                                        <p:attrNameLst>
                                          <p:attrName>style.visibility</p:attrName>
                                        </p:attrNameLst>
                                      </p:cBhvr>
                                      <p:to>
                                        <p:strVal val="visible"/>
                                      </p:to>
                                    </p:set>
                                    <p:animEffect transition="in" filter="dissolve">
                                      <p:cBhvr>
                                        <p:cTn id="45" dur="500"/>
                                        <p:tgtEl>
                                          <p:spTgt spid="24603"/>
                                        </p:tgtEl>
                                      </p:cBhvr>
                                    </p:animEffect>
                                  </p:childTnLst>
                                </p:cTn>
                              </p:par>
                            </p:childTnLst>
                          </p:cTn>
                        </p:par>
                        <p:par>
                          <p:cTn id="46" fill="hold" nodeType="afterGroup">
                            <p:stCondLst>
                              <p:cond delay="3000"/>
                            </p:stCondLst>
                            <p:childTnLst>
                              <p:par>
                                <p:cTn id="47" presetID="22" presetClass="entr" presetSubtype="8" fill="hold" nodeType="afterEffect">
                                  <p:stCondLst>
                                    <p:cond delay="0"/>
                                  </p:stCondLst>
                                  <p:childTnLst>
                                    <p:set>
                                      <p:cBhvr>
                                        <p:cTn id="48" dur="1" fill="hold">
                                          <p:stCondLst>
                                            <p:cond delay="0"/>
                                          </p:stCondLst>
                                        </p:cTn>
                                        <p:tgtEl>
                                          <p:spTgt spid="24594"/>
                                        </p:tgtEl>
                                        <p:attrNameLst>
                                          <p:attrName>style.visibility</p:attrName>
                                        </p:attrNameLst>
                                      </p:cBhvr>
                                      <p:to>
                                        <p:strVal val="visible"/>
                                      </p:to>
                                    </p:set>
                                    <p:animEffect transition="in" filter="wipe(left)">
                                      <p:cBhvr>
                                        <p:cTn id="49" dur="500"/>
                                        <p:tgtEl>
                                          <p:spTgt spid="24594"/>
                                        </p:tgtEl>
                                      </p:cBhvr>
                                    </p:animEffect>
                                  </p:childTnLst>
                                </p:cTn>
                              </p:par>
                            </p:childTnLst>
                          </p:cTn>
                        </p:par>
                        <p:par>
                          <p:cTn id="50" fill="hold" nodeType="afterGroup">
                            <p:stCondLst>
                              <p:cond delay="3500"/>
                            </p:stCondLst>
                            <p:childTnLst>
                              <p:par>
                                <p:cTn id="51" presetID="22" presetClass="entr" presetSubtype="1" fill="hold" nodeType="afterEffect">
                                  <p:stCondLst>
                                    <p:cond delay="0"/>
                                  </p:stCondLst>
                                  <p:childTnLst>
                                    <p:set>
                                      <p:cBhvr>
                                        <p:cTn id="52" dur="1" fill="hold">
                                          <p:stCondLst>
                                            <p:cond delay="0"/>
                                          </p:stCondLst>
                                        </p:cTn>
                                        <p:tgtEl>
                                          <p:spTgt spid="24596"/>
                                        </p:tgtEl>
                                        <p:attrNameLst>
                                          <p:attrName>style.visibility</p:attrName>
                                        </p:attrNameLst>
                                      </p:cBhvr>
                                      <p:to>
                                        <p:strVal val="visible"/>
                                      </p:to>
                                    </p:set>
                                    <p:animEffect transition="in" filter="wipe(up)">
                                      <p:cBhvr>
                                        <p:cTn id="53" dur="500"/>
                                        <p:tgtEl>
                                          <p:spTgt spid="24596"/>
                                        </p:tgtEl>
                                      </p:cBhvr>
                                    </p:animEffect>
                                  </p:childTnLst>
                                </p:cTn>
                              </p:par>
                            </p:childTnLst>
                          </p:cTn>
                        </p:par>
                        <p:par>
                          <p:cTn id="54" fill="hold" nodeType="afterGroup">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601"/>
                                        </p:tgtEl>
                                        <p:attrNameLst>
                                          <p:attrName>style.visibility</p:attrName>
                                        </p:attrNameLst>
                                      </p:cBhvr>
                                      <p:to>
                                        <p:strVal val="visible"/>
                                      </p:to>
                                    </p:set>
                                    <p:animEffect transition="in" filter="wipe(up)">
                                      <p:cBhvr>
                                        <p:cTn id="57" dur="500"/>
                                        <p:tgtEl>
                                          <p:spTgt spid="24601"/>
                                        </p:tgtEl>
                                      </p:cBhvr>
                                    </p:animEffect>
                                  </p:childTnLst>
                                </p:cTn>
                              </p:par>
                            </p:childTnLst>
                          </p:cTn>
                        </p:par>
                        <p:par>
                          <p:cTn id="58" fill="hold" nodeType="afterGroup">
                            <p:stCondLst>
                              <p:cond delay="4500"/>
                            </p:stCondLst>
                            <p:childTnLst>
                              <p:par>
                                <p:cTn id="59" presetID="22" presetClass="entr" presetSubtype="4" fill="hold" nodeType="afterEffect">
                                  <p:stCondLst>
                                    <p:cond delay="0"/>
                                  </p:stCondLst>
                                  <p:childTnLst>
                                    <p:set>
                                      <p:cBhvr>
                                        <p:cTn id="60" dur="1" fill="hold">
                                          <p:stCondLst>
                                            <p:cond delay="0"/>
                                          </p:stCondLst>
                                        </p:cTn>
                                        <p:tgtEl>
                                          <p:spTgt spid="24600"/>
                                        </p:tgtEl>
                                        <p:attrNameLst>
                                          <p:attrName>style.visibility</p:attrName>
                                        </p:attrNameLst>
                                      </p:cBhvr>
                                      <p:to>
                                        <p:strVal val="visible"/>
                                      </p:to>
                                    </p:set>
                                    <p:animEffect transition="in" filter="wipe(down)">
                                      <p:cBhvr>
                                        <p:cTn id="61" dur="500"/>
                                        <p:tgtEl>
                                          <p:spTgt spid="24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utoUpdateAnimBg="0"/>
      <p:bldP spid="24592" grpId="0" autoUpdateAnimBg="0"/>
      <p:bldP spid="24601" grpId="0" autoUpdateAnimBg="0"/>
      <p:bldP spid="24603" grpId="0" autoUpdateAnimBg="0"/>
      <p:bldP spid="2460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Line 2"/>
          <p:cNvSpPr>
            <a:spLocks noChangeShapeType="1"/>
          </p:cNvSpPr>
          <p:nvPr/>
        </p:nvSpPr>
        <p:spPr bwMode="auto">
          <a:xfrm flipH="1">
            <a:off x="4062413" y="5238750"/>
            <a:ext cx="1279525"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3" name="Line 3"/>
          <p:cNvSpPr>
            <a:spLocks noChangeShapeType="1"/>
          </p:cNvSpPr>
          <p:nvPr/>
        </p:nvSpPr>
        <p:spPr bwMode="auto">
          <a:xfrm flipH="1">
            <a:off x="4062413" y="4349750"/>
            <a:ext cx="1279525"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4" name="Line 4"/>
          <p:cNvSpPr>
            <a:spLocks noChangeShapeType="1"/>
          </p:cNvSpPr>
          <p:nvPr/>
        </p:nvSpPr>
        <p:spPr bwMode="auto">
          <a:xfrm>
            <a:off x="5343525" y="3448050"/>
            <a:ext cx="0" cy="2625725"/>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Rectangle 5"/>
          <p:cNvSpPr>
            <a:spLocks noChangeArrowheads="1"/>
          </p:cNvSpPr>
          <p:nvPr/>
        </p:nvSpPr>
        <p:spPr bwMode="auto">
          <a:xfrm>
            <a:off x="1695450" y="79375"/>
            <a:ext cx="74533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lnSpc>
                <a:spcPct val="80000"/>
              </a:lnSpc>
            </a:pPr>
            <a:r>
              <a:rPr lang="en-US" altLang="en-US" sz="3800" b="1">
                <a:solidFill>
                  <a:srgbClr val="000099"/>
                </a:solidFill>
                <a:latin typeface="Times New Roman" panose="02020603050405020304" pitchFamily="18" charset="0"/>
              </a:rPr>
              <a:t>A MARKET-BASED APPROACH</a:t>
            </a:r>
          </a:p>
          <a:p>
            <a:pPr algn="ctr" eaLnBrk="0" hangingPunct="0">
              <a:lnSpc>
                <a:spcPct val="80000"/>
              </a:lnSpc>
            </a:pPr>
            <a:r>
              <a:rPr lang="en-US" altLang="en-US" sz="3800" b="1">
                <a:solidFill>
                  <a:srgbClr val="000099"/>
                </a:solidFill>
                <a:latin typeface="Times New Roman" panose="02020603050405020304" pitchFamily="18" charset="0"/>
              </a:rPr>
              <a:t>TO SPILLOVER COSTS</a:t>
            </a:r>
          </a:p>
        </p:txBody>
      </p:sp>
      <p:sp>
        <p:nvSpPr>
          <p:cNvPr id="25606" name="Text Box 6"/>
          <p:cNvSpPr txBox="1">
            <a:spLocks noChangeArrowheads="1"/>
          </p:cNvSpPr>
          <p:nvPr/>
        </p:nvSpPr>
        <p:spPr bwMode="auto">
          <a:xfrm>
            <a:off x="1881188" y="1022350"/>
            <a:ext cx="7032625"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5000"/>
              </a:lnSpc>
            </a:pPr>
            <a:r>
              <a:rPr lang="en-US" altLang="en-US" sz="3900" b="1">
                <a:solidFill>
                  <a:srgbClr val="CC0000"/>
                </a:solidFill>
                <a:latin typeface="Times New Roman" panose="02020603050405020304" pitchFamily="18" charset="0"/>
              </a:rPr>
              <a:t>The Tragedy of the Commons</a:t>
            </a:r>
          </a:p>
          <a:p>
            <a:pPr>
              <a:lnSpc>
                <a:spcPct val="95000"/>
              </a:lnSpc>
            </a:pPr>
            <a:r>
              <a:rPr lang="en-US" altLang="en-US" sz="3900" b="1">
                <a:solidFill>
                  <a:srgbClr val="CC0000"/>
                </a:solidFill>
                <a:latin typeface="Times New Roman" panose="02020603050405020304" pitchFamily="18" charset="0"/>
              </a:rPr>
              <a:t>A Market for Externality Rights</a:t>
            </a:r>
          </a:p>
          <a:p>
            <a:pPr lvl="1">
              <a:lnSpc>
                <a:spcPct val="95000"/>
              </a:lnSpc>
              <a:buFontTx/>
              <a:buChar char="•"/>
            </a:pPr>
            <a:r>
              <a:rPr lang="en-US" altLang="en-US" sz="3900" b="1">
                <a:solidFill>
                  <a:srgbClr val="CC0000"/>
                </a:solidFill>
                <a:latin typeface="Times New Roman" panose="02020603050405020304" pitchFamily="18" charset="0"/>
              </a:rPr>
              <a:t>Operation of the Market</a:t>
            </a:r>
          </a:p>
          <a:p>
            <a:pPr lvl="1">
              <a:lnSpc>
                <a:spcPct val="95000"/>
              </a:lnSpc>
              <a:buFontTx/>
              <a:buChar char="•"/>
            </a:pPr>
            <a:r>
              <a:rPr lang="en-US" altLang="en-US" sz="3900" b="1">
                <a:solidFill>
                  <a:srgbClr val="CC0000"/>
                </a:solidFill>
                <a:latin typeface="Times New Roman" panose="02020603050405020304" pitchFamily="18" charset="0"/>
              </a:rPr>
              <a:t>Advantages</a:t>
            </a:r>
          </a:p>
        </p:txBody>
      </p:sp>
      <p:sp>
        <p:nvSpPr>
          <p:cNvPr id="25607" name="Line 7"/>
          <p:cNvSpPr>
            <a:spLocks noChangeShapeType="1"/>
          </p:cNvSpPr>
          <p:nvPr/>
        </p:nvSpPr>
        <p:spPr bwMode="auto">
          <a:xfrm>
            <a:off x="4918075" y="3787775"/>
            <a:ext cx="1711325" cy="2273300"/>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8"/>
          <p:cNvSpPr txBox="1">
            <a:spLocks noChangeArrowheads="1"/>
          </p:cNvSpPr>
          <p:nvPr/>
        </p:nvSpPr>
        <p:spPr bwMode="auto">
          <a:xfrm>
            <a:off x="5405438" y="3224213"/>
            <a:ext cx="21431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a:solidFill>
                  <a:schemeClr val="tx1"/>
                </a:solidFill>
                <a:latin typeface="Arial" panose="020B0604020202020204" pitchFamily="34" charset="0"/>
              </a:defRPr>
            </a:lvl1pPr>
            <a:lvl2pPr marL="1824038">
              <a:defRPr>
                <a:solidFill>
                  <a:schemeClr val="tx1"/>
                </a:solidFill>
                <a:latin typeface="Arial" panose="020B0604020202020204" pitchFamily="34" charset="0"/>
              </a:defRPr>
            </a:lvl2pPr>
            <a:lvl3pPr marL="1938338">
              <a:defRPr>
                <a:solidFill>
                  <a:schemeClr val="tx1"/>
                </a:solidFill>
                <a:latin typeface="Arial" panose="020B0604020202020204" pitchFamily="34" charset="0"/>
              </a:defRPr>
            </a:lvl3pPr>
            <a:lvl4pPr marL="2052638">
              <a:defRPr>
                <a:solidFill>
                  <a:schemeClr val="tx1"/>
                </a:solidFill>
                <a:latin typeface="Arial" panose="020B0604020202020204" pitchFamily="34" charset="0"/>
              </a:defRPr>
            </a:lvl4pPr>
            <a:lvl5pPr marL="2166938">
              <a:defRPr>
                <a:solidFill>
                  <a:schemeClr val="tx1"/>
                </a:solidFill>
                <a:latin typeface="Arial" panose="020B0604020202020204" pitchFamily="34" charset="0"/>
              </a:defRPr>
            </a:lvl5pPr>
            <a:lvl6pPr marL="2624138" fontAlgn="base">
              <a:spcBef>
                <a:spcPct val="0"/>
              </a:spcBef>
              <a:spcAft>
                <a:spcPct val="0"/>
              </a:spcAft>
              <a:defRPr>
                <a:solidFill>
                  <a:schemeClr val="tx1"/>
                </a:solidFill>
                <a:latin typeface="Arial" panose="020B0604020202020204" pitchFamily="34" charset="0"/>
              </a:defRPr>
            </a:lvl6pPr>
            <a:lvl7pPr marL="3081338" fontAlgn="base">
              <a:spcBef>
                <a:spcPct val="0"/>
              </a:spcBef>
              <a:spcAft>
                <a:spcPct val="0"/>
              </a:spcAft>
              <a:defRPr>
                <a:solidFill>
                  <a:schemeClr val="tx1"/>
                </a:solidFill>
                <a:latin typeface="Arial" panose="020B0604020202020204" pitchFamily="34" charset="0"/>
              </a:defRPr>
            </a:lvl7pPr>
            <a:lvl8pPr marL="3538538" fontAlgn="base">
              <a:spcBef>
                <a:spcPct val="0"/>
              </a:spcBef>
              <a:spcAft>
                <a:spcPct val="0"/>
              </a:spcAft>
              <a:defRPr>
                <a:solidFill>
                  <a:schemeClr val="tx1"/>
                </a:solidFill>
                <a:latin typeface="Arial" panose="020B0604020202020204" pitchFamily="34" charset="0"/>
              </a:defRPr>
            </a:lvl8pPr>
            <a:lvl9pPr marL="3995738" fontAlgn="base">
              <a:spcBef>
                <a:spcPct val="0"/>
              </a:spcBef>
              <a:spcAft>
                <a:spcPct val="0"/>
              </a:spcAft>
              <a:defRPr>
                <a:solidFill>
                  <a:schemeClr val="tx1"/>
                </a:solidFill>
                <a:latin typeface="Arial" panose="020B0604020202020204" pitchFamily="34" charset="0"/>
              </a:defRPr>
            </a:lvl9pPr>
          </a:lstStyle>
          <a:p>
            <a:r>
              <a:rPr lang="en-US" altLang="en-US" sz="2400" b="1" i="1"/>
              <a:t>S</a:t>
            </a:r>
            <a:r>
              <a:rPr lang="en-US" altLang="en-US" sz="2400" b="1"/>
              <a:t> = Supply of pollution rights</a:t>
            </a:r>
          </a:p>
        </p:txBody>
      </p:sp>
      <p:sp>
        <p:nvSpPr>
          <p:cNvPr id="25609" name="Text Box 9"/>
          <p:cNvSpPr txBox="1">
            <a:spLocks noChangeArrowheads="1"/>
          </p:cNvSpPr>
          <p:nvPr/>
        </p:nvSpPr>
        <p:spPr bwMode="auto">
          <a:xfrm>
            <a:off x="6578600" y="5384800"/>
            <a:ext cx="93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D </a:t>
            </a:r>
            <a:r>
              <a:rPr lang="en-US" altLang="en-US" sz="2400" b="1" i="1" baseline="-25000"/>
              <a:t>2012</a:t>
            </a:r>
          </a:p>
        </p:txBody>
      </p:sp>
      <p:grpSp>
        <p:nvGrpSpPr>
          <p:cNvPr id="25610" name="Group 10"/>
          <p:cNvGrpSpPr>
            <a:grpSpLocks/>
          </p:cNvGrpSpPr>
          <p:nvPr/>
        </p:nvGrpSpPr>
        <p:grpSpPr bwMode="auto">
          <a:xfrm>
            <a:off x="2947988" y="3208338"/>
            <a:ext cx="4545012" cy="3495675"/>
            <a:chOff x="1857" y="2021"/>
            <a:chExt cx="2863" cy="2202"/>
          </a:xfrm>
        </p:grpSpPr>
        <p:sp>
          <p:nvSpPr>
            <p:cNvPr id="25611" name="Text Box 11"/>
            <p:cNvSpPr txBox="1">
              <a:spLocks noChangeArrowheads="1"/>
            </p:cNvSpPr>
            <p:nvPr/>
          </p:nvSpPr>
          <p:spPr bwMode="auto">
            <a:xfrm rot="-5400000">
              <a:off x="1055" y="2823"/>
              <a:ext cx="18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latin typeface="Arial Narrow" panose="020B0606020202030204" pitchFamily="34" charset="0"/>
                </a:rPr>
                <a:t>Price per pollution right</a:t>
              </a:r>
            </a:p>
          </p:txBody>
        </p:sp>
        <p:sp>
          <p:nvSpPr>
            <p:cNvPr id="25612" name="Text Box 12"/>
            <p:cNvSpPr txBox="1">
              <a:spLocks noChangeArrowheads="1"/>
            </p:cNvSpPr>
            <p:nvPr/>
          </p:nvSpPr>
          <p:spPr bwMode="auto">
            <a:xfrm>
              <a:off x="2584" y="3935"/>
              <a:ext cx="21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latin typeface="Arial Narrow" panose="020B0606020202030204" pitchFamily="34" charset="0"/>
                </a:rPr>
                <a:t>Quantity of pollution rights</a:t>
              </a:r>
            </a:p>
          </p:txBody>
        </p:sp>
        <p:sp>
          <p:nvSpPr>
            <p:cNvPr id="25613" name="Text Box 13"/>
            <p:cNvSpPr txBox="1">
              <a:spLocks noChangeArrowheads="1"/>
            </p:cNvSpPr>
            <p:nvPr/>
          </p:nvSpPr>
          <p:spPr bwMode="auto">
            <a:xfrm>
              <a:off x="3225" y="3822"/>
              <a:ext cx="110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Narrow" panose="020B0606020202030204" pitchFamily="34" charset="0"/>
                </a:rPr>
                <a:t>500       750       1000</a:t>
              </a:r>
            </a:p>
          </p:txBody>
        </p:sp>
        <p:sp>
          <p:nvSpPr>
            <p:cNvPr id="25614" name="Line 14"/>
            <p:cNvSpPr>
              <a:spLocks noChangeShapeType="1"/>
            </p:cNvSpPr>
            <p:nvPr/>
          </p:nvSpPr>
          <p:spPr bwMode="auto">
            <a:xfrm>
              <a:off x="2674" y="2386"/>
              <a:ext cx="1078" cy="143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615" name="Group 15"/>
            <p:cNvGrpSpPr>
              <a:grpSpLocks/>
            </p:cNvGrpSpPr>
            <p:nvPr/>
          </p:nvGrpSpPr>
          <p:grpSpPr bwMode="auto">
            <a:xfrm>
              <a:off x="2516" y="2134"/>
              <a:ext cx="1991" cy="1728"/>
              <a:chOff x="2516" y="2134"/>
              <a:chExt cx="1991" cy="1728"/>
            </a:xfrm>
          </p:grpSpPr>
          <p:sp>
            <p:nvSpPr>
              <p:cNvPr id="25616" name="Line 16"/>
              <p:cNvSpPr>
                <a:spLocks noChangeShapeType="1"/>
              </p:cNvSpPr>
              <p:nvPr/>
            </p:nvSpPr>
            <p:spPr bwMode="auto">
              <a:xfrm>
                <a:off x="2532" y="2134"/>
                <a:ext cx="0" cy="172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Line 17"/>
              <p:cNvSpPr>
                <a:spLocks noChangeShapeType="1"/>
              </p:cNvSpPr>
              <p:nvPr/>
            </p:nvSpPr>
            <p:spPr bwMode="auto">
              <a:xfrm>
                <a:off x="2516" y="3838"/>
                <a:ext cx="1991"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18" name="Text Box 18"/>
            <p:cNvSpPr txBox="1">
              <a:spLocks noChangeArrowheads="1"/>
            </p:cNvSpPr>
            <p:nvPr/>
          </p:nvSpPr>
          <p:spPr bwMode="auto">
            <a:xfrm>
              <a:off x="2171" y="2617"/>
              <a:ext cx="380" cy="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10000"/>
                </a:lnSpc>
              </a:pPr>
              <a:r>
                <a:rPr lang="en-US" altLang="en-US" b="1">
                  <a:latin typeface="Arial Narrow" panose="020B0606020202030204" pitchFamily="34" charset="0"/>
                </a:rPr>
                <a:t>$200</a:t>
              </a:r>
            </a:p>
            <a:p>
              <a:pPr algn="r">
                <a:lnSpc>
                  <a:spcPct val="110000"/>
                </a:lnSpc>
              </a:pPr>
              <a:endParaRPr lang="en-US" altLang="en-US" b="1">
                <a:latin typeface="Arial Narrow" panose="020B0606020202030204" pitchFamily="34" charset="0"/>
              </a:endParaRPr>
            </a:p>
            <a:p>
              <a:pPr algn="r">
                <a:lnSpc>
                  <a:spcPct val="110000"/>
                </a:lnSpc>
              </a:pPr>
              <a:endParaRPr lang="en-US" altLang="en-US" b="1">
                <a:latin typeface="Arial Narrow" panose="020B0606020202030204" pitchFamily="34" charset="0"/>
              </a:endParaRPr>
            </a:p>
            <a:p>
              <a:pPr algn="r">
                <a:lnSpc>
                  <a:spcPct val="110000"/>
                </a:lnSpc>
              </a:pPr>
              <a:r>
                <a:rPr lang="en-US" altLang="en-US" b="1">
                  <a:latin typeface="Arial Narrow" panose="020B0606020202030204" pitchFamily="34" charset="0"/>
                </a:rPr>
                <a:t>$100</a:t>
              </a:r>
            </a:p>
          </p:txBody>
        </p:sp>
        <p:sp>
          <p:nvSpPr>
            <p:cNvPr id="25619" name="Text Box 19"/>
            <p:cNvSpPr txBox="1">
              <a:spLocks noChangeArrowheads="1"/>
            </p:cNvSpPr>
            <p:nvPr/>
          </p:nvSpPr>
          <p:spPr bwMode="auto">
            <a:xfrm>
              <a:off x="2572" y="2057"/>
              <a:ext cx="5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1"/>
                <a:t>D </a:t>
              </a:r>
              <a:r>
                <a:rPr lang="en-US" altLang="en-US" sz="2400" b="1" i="1" baseline="-25000"/>
                <a:t>2004</a:t>
              </a:r>
            </a:p>
          </p:txBody>
        </p:sp>
        <p:sp>
          <p:nvSpPr>
            <p:cNvPr id="25620" name="Line 20"/>
            <p:cNvSpPr>
              <a:spLocks noChangeShapeType="1"/>
            </p:cNvSpPr>
            <p:nvPr/>
          </p:nvSpPr>
          <p:spPr bwMode="auto">
            <a:xfrm flipH="1">
              <a:off x="2757" y="2278"/>
              <a:ext cx="41" cy="14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21" name="Line 21"/>
          <p:cNvSpPr>
            <a:spLocks noChangeShapeType="1"/>
          </p:cNvSpPr>
          <p:nvPr/>
        </p:nvSpPr>
        <p:spPr bwMode="auto">
          <a:xfrm flipH="1">
            <a:off x="6610350" y="5773738"/>
            <a:ext cx="222250" cy="1174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6">
                                            <p:txEl>
                                              <p:pRg st="0" end="0"/>
                                            </p:txEl>
                                          </p:spTgt>
                                        </p:tgtEl>
                                        <p:attrNameLst>
                                          <p:attrName>style.visibility</p:attrName>
                                        </p:attrNameLst>
                                      </p:cBhvr>
                                      <p:to>
                                        <p:strVal val="visible"/>
                                      </p:to>
                                    </p:set>
                                    <p:animEffect transition="in" filter="wipe(left)">
                                      <p:cBhvr>
                                        <p:cTn id="12" dur="500"/>
                                        <p:tgtEl>
                                          <p:spTgt spid="25606">
                                            <p:txEl>
                                              <p:pRg st="0" end="0"/>
                                            </p:txEl>
                                          </p:spTgt>
                                        </p:tgtEl>
                                      </p:cBhvr>
                                    </p:animEffect>
                                  </p:childTnLst>
                                  <p:subTnLst>
                                    <p:animClr clrSpc="rgb" dir="cw">
                                      <p:cBhvr override="childStyle">
                                        <p:cTn dur="1" fill="hold" display="0" masterRel="nextClick" afterEffect="1"/>
                                        <p:tgtEl>
                                          <p:spTgt spid="25606">
                                            <p:txEl>
                                              <p:pRg st="0" end="0"/>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6">
                                            <p:txEl>
                                              <p:pRg st="1" end="1"/>
                                            </p:txEl>
                                          </p:spTgt>
                                        </p:tgtEl>
                                        <p:attrNameLst>
                                          <p:attrName>style.visibility</p:attrName>
                                        </p:attrNameLst>
                                      </p:cBhvr>
                                      <p:to>
                                        <p:strVal val="visible"/>
                                      </p:to>
                                    </p:set>
                                    <p:animEffect transition="in" filter="wipe(left)">
                                      <p:cBhvr>
                                        <p:cTn id="17" dur="500"/>
                                        <p:tgtEl>
                                          <p:spTgt spid="25606">
                                            <p:txEl>
                                              <p:pRg st="1" end="1"/>
                                            </p:txEl>
                                          </p:spTgt>
                                        </p:tgtEl>
                                      </p:cBhvr>
                                    </p:animEffect>
                                  </p:childTnLst>
                                  <p:subTnLst>
                                    <p:animClr clrSpc="rgb" dir="cw">
                                      <p:cBhvr override="childStyle">
                                        <p:cTn dur="1" fill="hold" display="0" masterRel="nextClick" afterEffect="1"/>
                                        <p:tgtEl>
                                          <p:spTgt spid="25606">
                                            <p:txEl>
                                              <p:pRg st="1" end="1"/>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6">
                                            <p:txEl>
                                              <p:pRg st="2" end="2"/>
                                            </p:txEl>
                                          </p:spTgt>
                                        </p:tgtEl>
                                        <p:attrNameLst>
                                          <p:attrName>style.visibility</p:attrName>
                                        </p:attrNameLst>
                                      </p:cBhvr>
                                      <p:to>
                                        <p:strVal val="visible"/>
                                      </p:to>
                                    </p:set>
                                    <p:animEffect transition="in" filter="wipe(left)">
                                      <p:cBhvr>
                                        <p:cTn id="22" dur="500"/>
                                        <p:tgtEl>
                                          <p:spTgt spid="25606">
                                            <p:txEl>
                                              <p:pRg st="2" end="2"/>
                                            </p:txEl>
                                          </p:spTgt>
                                        </p:tgtEl>
                                      </p:cBhvr>
                                    </p:animEffect>
                                  </p:childTnLst>
                                  <p:subTnLst>
                                    <p:animClr clrSpc="rgb" dir="cw">
                                      <p:cBhvr override="childStyle">
                                        <p:cTn dur="1" fill="hold" display="0" masterRel="nextClick" afterEffect="1"/>
                                        <p:tgtEl>
                                          <p:spTgt spid="25606">
                                            <p:txEl>
                                              <p:pRg st="2" end="2"/>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6">
                                            <p:txEl>
                                              <p:pRg st="3" end="3"/>
                                            </p:txEl>
                                          </p:spTgt>
                                        </p:tgtEl>
                                        <p:attrNameLst>
                                          <p:attrName>style.visibility</p:attrName>
                                        </p:attrNameLst>
                                      </p:cBhvr>
                                      <p:to>
                                        <p:strVal val="visible"/>
                                      </p:to>
                                    </p:set>
                                    <p:animEffect transition="in" filter="wipe(left)">
                                      <p:cBhvr>
                                        <p:cTn id="27" dur="500"/>
                                        <p:tgtEl>
                                          <p:spTgt spid="25606">
                                            <p:txEl>
                                              <p:pRg st="3" end="3"/>
                                            </p:txEl>
                                          </p:spTgt>
                                        </p:tgtEl>
                                      </p:cBhvr>
                                    </p:animEffect>
                                  </p:childTnLst>
                                  <p:subTnLst>
                                    <p:animClr clrSpc="rgb" dir="cw">
                                      <p:cBhvr override="childStyle">
                                        <p:cTn dur="1" fill="hold" display="0" masterRel="nextClick" afterEffect="1"/>
                                        <p:tgtEl>
                                          <p:spTgt spid="25606">
                                            <p:txEl>
                                              <p:pRg st="3" end="3"/>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5610"/>
                                        </p:tgtEl>
                                        <p:attrNameLst>
                                          <p:attrName>style.visibility</p:attrName>
                                        </p:attrNameLst>
                                      </p:cBhvr>
                                      <p:to>
                                        <p:strVal val="visible"/>
                                      </p:to>
                                    </p:set>
                                    <p:animEffect transition="in" filter="dissolve">
                                      <p:cBhvr>
                                        <p:cTn id="32" dur="500"/>
                                        <p:tgtEl>
                                          <p:spTgt spid="256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5604"/>
                                        </p:tgtEl>
                                        <p:attrNameLst>
                                          <p:attrName>style.visibility</p:attrName>
                                        </p:attrNameLst>
                                      </p:cBhvr>
                                      <p:to>
                                        <p:strVal val="visible"/>
                                      </p:to>
                                    </p:set>
                                    <p:animEffect transition="in" filter="wipe(up)">
                                      <p:cBhvr>
                                        <p:cTn id="37" dur="500"/>
                                        <p:tgtEl>
                                          <p:spTgt spid="25604"/>
                                        </p:tgtEl>
                                      </p:cBhvr>
                                    </p:animEffect>
                                  </p:childTnLst>
                                </p:cTn>
                              </p:par>
                            </p:childTnLst>
                          </p:cTn>
                        </p:par>
                        <p:par>
                          <p:cTn id="38" fill="hold" nodeType="afterGroup">
                            <p:stCondLst>
                              <p:cond delay="500"/>
                            </p:stCondLst>
                            <p:childTnLst>
                              <p:par>
                                <p:cTn id="39" presetID="22" presetClass="entr" presetSubtype="2" fill="hold" nodeType="afterEffect">
                                  <p:stCondLst>
                                    <p:cond delay="0"/>
                                  </p:stCondLst>
                                  <p:childTnLst>
                                    <p:set>
                                      <p:cBhvr>
                                        <p:cTn id="40" dur="1" fill="hold">
                                          <p:stCondLst>
                                            <p:cond delay="0"/>
                                          </p:stCondLst>
                                        </p:cTn>
                                        <p:tgtEl>
                                          <p:spTgt spid="25602"/>
                                        </p:tgtEl>
                                        <p:attrNameLst>
                                          <p:attrName>style.visibility</p:attrName>
                                        </p:attrNameLst>
                                      </p:cBhvr>
                                      <p:to>
                                        <p:strVal val="visible"/>
                                      </p:to>
                                    </p:set>
                                    <p:animEffect transition="in" filter="wipe(right)">
                                      <p:cBhvr>
                                        <p:cTn id="41" dur="500"/>
                                        <p:tgtEl>
                                          <p:spTgt spid="25602"/>
                                        </p:tgtEl>
                                      </p:cBhvr>
                                    </p:animEffect>
                                  </p:childTnLst>
                                </p:cTn>
                              </p:par>
                            </p:childTnLst>
                          </p:cTn>
                        </p:par>
                        <p:par>
                          <p:cTn id="42" fill="hold" nodeType="afterGroup">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25608"/>
                                        </p:tgtEl>
                                        <p:attrNameLst>
                                          <p:attrName>style.visibility</p:attrName>
                                        </p:attrNameLst>
                                      </p:cBhvr>
                                      <p:to>
                                        <p:strVal val="visible"/>
                                      </p:to>
                                    </p:set>
                                    <p:animEffect transition="in" filter="wipe(up)">
                                      <p:cBhvr>
                                        <p:cTn id="45" dur="500"/>
                                        <p:tgtEl>
                                          <p:spTgt spid="2560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5607"/>
                                        </p:tgtEl>
                                        <p:attrNameLst>
                                          <p:attrName>style.visibility</p:attrName>
                                        </p:attrNameLst>
                                      </p:cBhvr>
                                      <p:to>
                                        <p:strVal val="visible"/>
                                      </p:to>
                                    </p:set>
                                    <p:animEffect transition="in" filter="wipe(left)">
                                      <p:cBhvr>
                                        <p:cTn id="50" dur="500"/>
                                        <p:tgtEl>
                                          <p:spTgt spid="25607"/>
                                        </p:tgtEl>
                                      </p:cBhvr>
                                    </p:animEffect>
                                  </p:childTnLst>
                                </p:cTn>
                              </p:par>
                            </p:childTnLst>
                          </p:cTn>
                        </p:par>
                        <p:par>
                          <p:cTn id="51" fill="hold" nodeType="afterGroup">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25609"/>
                                        </p:tgtEl>
                                        <p:attrNameLst>
                                          <p:attrName>style.visibility</p:attrName>
                                        </p:attrNameLst>
                                      </p:cBhvr>
                                      <p:to>
                                        <p:strVal val="visible"/>
                                      </p:to>
                                    </p:set>
                                    <p:animEffect transition="in" filter="dissolve">
                                      <p:cBhvr>
                                        <p:cTn id="54" dur="500"/>
                                        <p:tgtEl>
                                          <p:spTgt spid="25609"/>
                                        </p:tgtEl>
                                      </p:cBhvr>
                                    </p:animEffect>
                                  </p:childTnLst>
                                </p:cTn>
                              </p:par>
                            </p:childTnLst>
                          </p:cTn>
                        </p:par>
                        <p:par>
                          <p:cTn id="55" fill="hold" nodeType="afterGroup">
                            <p:stCondLst>
                              <p:cond delay="1000"/>
                            </p:stCondLst>
                            <p:childTnLst>
                              <p:par>
                                <p:cTn id="56" presetID="22" presetClass="entr" presetSubtype="2" fill="hold" nodeType="afterEffect">
                                  <p:stCondLst>
                                    <p:cond delay="0"/>
                                  </p:stCondLst>
                                  <p:childTnLst>
                                    <p:set>
                                      <p:cBhvr>
                                        <p:cTn id="57" dur="1" fill="hold">
                                          <p:stCondLst>
                                            <p:cond delay="0"/>
                                          </p:stCondLst>
                                        </p:cTn>
                                        <p:tgtEl>
                                          <p:spTgt spid="25621"/>
                                        </p:tgtEl>
                                        <p:attrNameLst>
                                          <p:attrName>style.visibility</p:attrName>
                                        </p:attrNameLst>
                                      </p:cBhvr>
                                      <p:to>
                                        <p:strVal val="visible"/>
                                      </p:to>
                                    </p:set>
                                    <p:animEffect transition="in" filter="wipe(right)">
                                      <p:cBhvr>
                                        <p:cTn id="58" dur="500"/>
                                        <p:tgtEl>
                                          <p:spTgt spid="25621"/>
                                        </p:tgtEl>
                                      </p:cBhvr>
                                    </p:animEffect>
                                  </p:childTnLst>
                                </p:cTn>
                              </p:par>
                            </p:childTnLst>
                          </p:cTn>
                        </p:par>
                        <p:par>
                          <p:cTn id="59" fill="hold" nodeType="afterGroup">
                            <p:stCondLst>
                              <p:cond delay="1500"/>
                            </p:stCondLst>
                            <p:childTnLst>
                              <p:par>
                                <p:cTn id="60" presetID="22" presetClass="entr" presetSubtype="2" fill="hold" nodeType="afterEffect">
                                  <p:stCondLst>
                                    <p:cond delay="0"/>
                                  </p:stCondLst>
                                  <p:childTnLst>
                                    <p:set>
                                      <p:cBhvr>
                                        <p:cTn id="61" dur="1" fill="hold">
                                          <p:stCondLst>
                                            <p:cond delay="0"/>
                                          </p:stCondLst>
                                        </p:cTn>
                                        <p:tgtEl>
                                          <p:spTgt spid="25603"/>
                                        </p:tgtEl>
                                        <p:attrNameLst>
                                          <p:attrName>style.visibility</p:attrName>
                                        </p:attrNameLst>
                                      </p:cBhvr>
                                      <p:to>
                                        <p:strVal val="visible"/>
                                      </p:to>
                                    </p:set>
                                    <p:animEffect transition="in" filter="wipe(right)">
                                      <p:cBhvr>
                                        <p:cTn id="62"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P spid="25606" grpId="0" build="p" bldLvl="2"/>
      <p:bldP spid="25608" grpId="0" autoUpdateAnimBg="0"/>
      <p:bldP spid="2560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852613" y="79375"/>
            <a:ext cx="719137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lnSpc>
                <a:spcPct val="80000"/>
              </a:lnSpc>
            </a:pPr>
            <a:r>
              <a:rPr lang="en-US" altLang="en-US" sz="3600" b="1">
                <a:solidFill>
                  <a:srgbClr val="000099"/>
                </a:solidFill>
                <a:latin typeface="Times New Roman" panose="02020603050405020304" pitchFamily="18" charset="0"/>
              </a:rPr>
              <a:t>SOCIETY’S OPTIMAL AMOUNT</a:t>
            </a:r>
          </a:p>
          <a:p>
            <a:pPr algn="ctr" eaLnBrk="0" hangingPunct="0">
              <a:lnSpc>
                <a:spcPct val="80000"/>
              </a:lnSpc>
            </a:pPr>
            <a:r>
              <a:rPr lang="en-US" altLang="en-US" sz="3600" b="1">
                <a:solidFill>
                  <a:srgbClr val="000099"/>
                </a:solidFill>
                <a:latin typeface="Times New Roman" panose="02020603050405020304" pitchFamily="18" charset="0"/>
              </a:rPr>
              <a:t>OF EXTERNALITY REDUCTION</a:t>
            </a:r>
          </a:p>
        </p:txBody>
      </p:sp>
      <p:sp>
        <p:nvSpPr>
          <p:cNvPr id="26627" name="Text Box 3"/>
          <p:cNvSpPr txBox="1">
            <a:spLocks noChangeArrowheads="1"/>
          </p:cNvSpPr>
          <p:nvPr/>
        </p:nvSpPr>
        <p:spPr bwMode="auto">
          <a:xfrm>
            <a:off x="1817688" y="1008063"/>
            <a:ext cx="7262812"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5715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110000"/>
              </a:lnSpc>
            </a:pPr>
            <a:r>
              <a:rPr lang="en-US" altLang="en-US" sz="4800" b="1">
                <a:solidFill>
                  <a:srgbClr val="CC0000"/>
                </a:solidFill>
                <a:latin typeface="Times New Roman" panose="02020603050405020304" pitchFamily="18" charset="0"/>
              </a:rPr>
              <a:t>Application of MC = MB Rule</a:t>
            </a:r>
          </a:p>
          <a:p>
            <a:pPr>
              <a:lnSpc>
                <a:spcPct val="110000"/>
              </a:lnSpc>
            </a:pPr>
            <a:r>
              <a:rPr lang="en-US" altLang="en-US" sz="4800" b="1">
                <a:solidFill>
                  <a:srgbClr val="CC0000"/>
                </a:solidFill>
                <a:latin typeface="Times New Roman" panose="02020603050405020304" pitchFamily="18" charset="0"/>
              </a:rPr>
              <a:t>MC, MB Equilibrium </a:t>
            </a:r>
          </a:p>
          <a:p>
            <a:pPr>
              <a:lnSpc>
                <a:spcPct val="110000"/>
              </a:lnSpc>
            </a:pPr>
            <a:r>
              <a:rPr lang="en-US" altLang="en-US" sz="4800" b="1">
                <a:solidFill>
                  <a:srgbClr val="CC0000"/>
                </a:solidFill>
                <a:latin typeface="Times New Roman" panose="02020603050405020304" pitchFamily="18" charset="0"/>
              </a:rPr>
              <a:t>Optimal Reduction of an Externality</a:t>
            </a:r>
          </a:p>
          <a:p>
            <a:pPr>
              <a:lnSpc>
                <a:spcPct val="110000"/>
              </a:lnSpc>
            </a:pPr>
            <a:r>
              <a:rPr lang="en-US" altLang="en-US" sz="4800" b="1">
                <a:solidFill>
                  <a:srgbClr val="CC0000"/>
                </a:solidFill>
                <a:latin typeface="Times New Roman" panose="02020603050405020304" pitchFamily="18" charset="0"/>
              </a:rPr>
              <a:t>Shifts in the Curves</a:t>
            </a:r>
          </a:p>
        </p:txBody>
      </p:sp>
      <p:sp>
        <p:nvSpPr>
          <p:cNvPr id="26628" name="Text Box 4"/>
          <p:cNvSpPr txBox="1">
            <a:spLocks noChangeArrowheads="1"/>
          </p:cNvSpPr>
          <p:nvPr/>
        </p:nvSpPr>
        <p:spPr bwMode="auto">
          <a:xfrm>
            <a:off x="4802188" y="5765800"/>
            <a:ext cx="34686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400">
                <a:solidFill>
                  <a:srgbClr val="000099"/>
                </a:solidFill>
                <a:latin typeface="Brush Script MT" panose="03060802040406070304" pitchFamily="66" charset="0"/>
              </a:rPr>
              <a:t>Graphically…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left)">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left)">
                                      <p:cBhvr>
                                        <p:cTn id="12" dur="500"/>
                                        <p:tgtEl>
                                          <p:spTgt spid="26627">
                                            <p:txEl>
                                              <p:pRg st="0" end="0"/>
                                            </p:txEl>
                                          </p:spTgt>
                                        </p:tgtEl>
                                      </p:cBhvr>
                                    </p:animEffect>
                                  </p:childTnLst>
                                  <p:subTnLst>
                                    <p:animClr clrSpc="rgb" dir="cw">
                                      <p:cBhvr override="childStyle">
                                        <p:cTn dur="1" fill="hold" display="0" masterRel="nextClick" afterEffect="1"/>
                                        <p:tgtEl>
                                          <p:spTgt spid="26627">
                                            <p:txEl>
                                              <p:pRg st="0" end="0"/>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wipe(left)">
                                      <p:cBhvr>
                                        <p:cTn id="17" dur="500"/>
                                        <p:tgtEl>
                                          <p:spTgt spid="26627">
                                            <p:txEl>
                                              <p:pRg st="1" end="1"/>
                                            </p:txEl>
                                          </p:spTgt>
                                        </p:tgtEl>
                                      </p:cBhvr>
                                    </p:animEffect>
                                  </p:childTnLst>
                                  <p:subTnLst>
                                    <p:animClr clrSpc="rgb" dir="cw">
                                      <p:cBhvr override="childStyle">
                                        <p:cTn dur="1" fill="hold" display="0" masterRel="nextClick" afterEffect="1"/>
                                        <p:tgtEl>
                                          <p:spTgt spid="26627">
                                            <p:txEl>
                                              <p:pRg st="1" end="1"/>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wipe(left)">
                                      <p:cBhvr>
                                        <p:cTn id="22" dur="500"/>
                                        <p:tgtEl>
                                          <p:spTgt spid="26627">
                                            <p:txEl>
                                              <p:pRg st="2" end="2"/>
                                            </p:txEl>
                                          </p:spTgt>
                                        </p:tgtEl>
                                      </p:cBhvr>
                                    </p:animEffect>
                                  </p:childTnLst>
                                  <p:subTnLst>
                                    <p:animClr clrSpc="rgb" dir="cw">
                                      <p:cBhvr override="childStyle">
                                        <p:cTn dur="1" fill="hold" display="0" masterRel="nextClick" afterEffect="1"/>
                                        <p:tgtEl>
                                          <p:spTgt spid="26627">
                                            <p:txEl>
                                              <p:pRg st="2" end="2"/>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Effect transition="in" filter="wipe(left)">
                                      <p:cBhvr>
                                        <p:cTn id="27" dur="500"/>
                                        <p:tgtEl>
                                          <p:spTgt spid="26627">
                                            <p:txEl>
                                              <p:pRg st="3" end="3"/>
                                            </p:txEl>
                                          </p:spTgt>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6628"/>
                                        </p:tgtEl>
                                        <p:attrNameLst>
                                          <p:attrName>style.visibility</p:attrName>
                                        </p:attrNameLst>
                                      </p:cBhvr>
                                      <p:to>
                                        <p:strVal val="visible"/>
                                      </p:to>
                                    </p:set>
                                    <p:animEffect transition="in" filter="wipe(left)">
                                      <p:cBhvr>
                                        <p:cTn id="31"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p:bldP spid="2662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852613" y="79375"/>
            <a:ext cx="719137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lnSpc>
                <a:spcPct val="80000"/>
              </a:lnSpc>
            </a:pPr>
            <a:r>
              <a:rPr lang="en-US" altLang="en-US" sz="3600" b="1">
                <a:solidFill>
                  <a:srgbClr val="000099"/>
                </a:solidFill>
                <a:latin typeface="Times New Roman" panose="02020603050405020304" pitchFamily="18" charset="0"/>
              </a:rPr>
              <a:t>SOCIETY’S OPTIMAL AMOUNT</a:t>
            </a:r>
          </a:p>
          <a:p>
            <a:pPr algn="ctr" eaLnBrk="0" hangingPunct="0">
              <a:lnSpc>
                <a:spcPct val="80000"/>
              </a:lnSpc>
            </a:pPr>
            <a:r>
              <a:rPr lang="en-US" altLang="en-US" sz="3600" b="1">
                <a:solidFill>
                  <a:srgbClr val="000099"/>
                </a:solidFill>
                <a:latin typeface="Times New Roman" panose="02020603050405020304" pitchFamily="18" charset="0"/>
              </a:rPr>
              <a:t>OF EXTERNALITY REDUCTION</a:t>
            </a:r>
          </a:p>
        </p:txBody>
      </p:sp>
      <p:sp>
        <p:nvSpPr>
          <p:cNvPr id="27651" name="Line 3"/>
          <p:cNvSpPr>
            <a:spLocks noChangeShapeType="1"/>
          </p:cNvSpPr>
          <p:nvPr/>
        </p:nvSpPr>
        <p:spPr bwMode="auto">
          <a:xfrm>
            <a:off x="6481763" y="3849688"/>
            <a:ext cx="0" cy="2008187"/>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Line 4"/>
          <p:cNvSpPr>
            <a:spLocks noChangeShapeType="1"/>
          </p:cNvSpPr>
          <p:nvPr/>
        </p:nvSpPr>
        <p:spPr bwMode="auto">
          <a:xfrm flipH="1">
            <a:off x="2921000" y="3819525"/>
            <a:ext cx="3567113" cy="0"/>
          </a:xfrm>
          <a:prstGeom prst="line">
            <a:avLst/>
          </a:prstGeom>
          <a:noFill/>
          <a:ln w="381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Freeform 5"/>
          <p:cNvSpPr>
            <a:spLocks/>
          </p:cNvSpPr>
          <p:nvPr/>
        </p:nvSpPr>
        <p:spPr bwMode="auto">
          <a:xfrm>
            <a:off x="3359150" y="1377950"/>
            <a:ext cx="4548188" cy="4271963"/>
          </a:xfrm>
          <a:custGeom>
            <a:avLst/>
            <a:gdLst>
              <a:gd name="T0" fmla="*/ 0 w 2865"/>
              <a:gd name="T1" fmla="*/ 2690 h 2691"/>
              <a:gd name="T2" fmla="*/ 496 w 2865"/>
              <a:gd name="T3" fmla="*/ 2535 h 2691"/>
              <a:gd name="T4" fmla="*/ 963 w 2865"/>
              <a:gd name="T5" fmla="*/ 2320 h 2691"/>
              <a:gd name="T6" fmla="*/ 1393 w 2865"/>
              <a:gd name="T7" fmla="*/ 2049 h 2691"/>
              <a:gd name="T8" fmla="*/ 1594 w 2865"/>
              <a:gd name="T9" fmla="*/ 1893 h 2691"/>
              <a:gd name="T10" fmla="*/ 1786 w 2865"/>
              <a:gd name="T11" fmla="*/ 1724 h 2691"/>
              <a:gd name="T12" fmla="*/ 1965 w 2865"/>
              <a:gd name="T13" fmla="*/ 1545 h 2691"/>
              <a:gd name="T14" fmla="*/ 2132 w 2865"/>
              <a:gd name="T15" fmla="*/ 1353 h 2691"/>
              <a:gd name="T16" fmla="*/ 2288 w 2865"/>
              <a:gd name="T17" fmla="*/ 1152 h 2691"/>
              <a:gd name="T18" fmla="*/ 2432 w 2865"/>
              <a:gd name="T19" fmla="*/ 939 h 2691"/>
              <a:gd name="T20" fmla="*/ 2676 w 2865"/>
              <a:gd name="T21" fmla="*/ 487 h 2691"/>
              <a:gd name="T22" fmla="*/ 2864 w 2865"/>
              <a:gd name="T23" fmla="*/ 0 h 2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65" h="2691">
                <a:moveTo>
                  <a:pt x="0" y="2690"/>
                </a:moveTo>
                <a:lnTo>
                  <a:pt x="496" y="2535"/>
                </a:lnTo>
                <a:lnTo>
                  <a:pt x="963" y="2320"/>
                </a:lnTo>
                <a:lnTo>
                  <a:pt x="1393" y="2049"/>
                </a:lnTo>
                <a:lnTo>
                  <a:pt x="1594" y="1893"/>
                </a:lnTo>
                <a:lnTo>
                  <a:pt x="1786" y="1724"/>
                </a:lnTo>
                <a:lnTo>
                  <a:pt x="1965" y="1545"/>
                </a:lnTo>
                <a:lnTo>
                  <a:pt x="2132" y="1353"/>
                </a:lnTo>
                <a:lnTo>
                  <a:pt x="2288" y="1152"/>
                </a:lnTo>
                <a:lnTo>
                  <a:pt x="2432" y="939"/>
                </a:lnTo>
                <a:lnTo>
                  <a:pt x="2676" y="487"/>
                </a:lnTo>
                <a:lnTo>
                  <a:pt x="2864" y="0"/>
                </a:lnTo>
              </a:path>
            </a:pathLst>
          </a:custGeom>
          <a:noFill/>
          <a:ln w="762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Freeform 6"/>
          <p:cNvSpPr>
            <a:spLocks/>
          </p:cNvSpPr>
          <p:nvPr/>
        </p:nvSpPr>
        <p:spPr bwMode="auto">
          <a:xfrm>
            <a:off x="5276850" y="1244600"/>
            <a:ext cx="2674938" cy="4116388"/>
          </a:xfrm>
          <a:custGeom>
            <a:avLst/>
            <a:gdLst>
              <a:gd name="T0" fmla="*/ 0 w 1685"/>
              <a:gd name="T1" fmla="*/ 0 h 2593"/>
              <a:gd name="T2" fmla="*/ 112 w 1685"/>
              <a:gd name="T3" fmla="*/ 379 h 2593"/>
              <a:gd name="T4" fmla="*/ 255 w 1685"/>
              <a:gd name="T5" fmla="*/ 746 h 2593"/>
              <a:gd name="T6" fmla="*/ 426 w 1685"/>
              <a:gd name="T7" fmla="*/ 1098 h 2593"/>
              <a:gd name="T8" fmla="*/ 626 w 1685"/>
              <a:gd name="T9" fmla="*/ 1435 h 2593"/>
              <a:gd name="T10" fmla="*/ 853 w 1685"/>
              <a:gd name="T11" fmla="*/ 1754 h 2593"/>
              <a:gd name="T12" fmla="*/ 1105 w 1685"/>
              <a:gd name="T13" fmla="*/ 2055 h 2593"/>
              <a:gd name="T14" fmla="*/ 1383 w 1685"/>
              <a:gd name="T15" fmla="*/ 2334 h 2593"/>
              <a:gd name="T16" fmla="*/ 1684 w 1685"/>
              <a:gd name="T17" fmla="*/ 2592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5" h="2593">
                <a:moveTo>
                  <a:pt x="0" y="0"/>
                </a:moveTo>
                <a:lnTo>
                  <a:pt x="112" y="379"/>
                </a:lnTo>
                <a:lnTo>
                  <a:pt x="255" y="746"/>
                </a:lnTo>
                <a:lnTo>
                  <a:pt x="426" y="1098"/>
                </a:lnTo>
                <a:lnTo>
                  <a:pt x="626" y="1435"/>
                </a:lnTo>
                <a:lnTo>
                  <a:pt x="853" y="1754"/>
                </a:lnTo>
                <a:lnTo>
                  <a:pt x="1105" y="2055"/>
                </a:lnTo>
                <a:lnTo>
                  <a:pt x="1383" y="2334"/>
                </a:lnTo>
                <a:lnTo>
                  <a:pt x="1684" y="2592"/>
                </a:lnTo>
              </a:path>
            </a:pathLst>
          </a:custGeom>
          <a:noFill/>
          <a:ln w="762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Rectangle 7"/>
          <p:cNvSpPr>
            <a:spLocks noChangeArrowheads="1"/>
          </p:cNvSpPr>
          <p:nvPr/>
        </p:nvSpPr>
        <p:spPr bwMode="auto">
          <a:xfrm>
            <a:off x="7970838" y="1177925"/>
            <a:ext cx="7350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MC</a:t>
            </a:r>
          </a:p>
        </p:txBody>
      </p:sp>
      <p:sp>
        <p:nvSpPr>
          <p:cNvPr id="27656" name="Rectangle 8"/>
          <p:cNvSpPr>
            <a:spLocks noChangeArrowheads="1"/>
          </p:cNvSpPr>
          <p:nvPr/>
        </p:nvSpPr>
        <p:spPr bwMode="auto">
          <a:xfrm>
            <a:off x="8086725" y="5103813"/>
            <a:ext cx="735013"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rgbClr val="000000"/>
                </a:solidFill>
              </a:rPr>
              <a:t>MB</a:t>
            </a:r>
          </a:p>
        </p:txBody>
      </p:sp>
      <p:sp>
        <p:nvSpPr>
          <p:cNvPr id="27657" name="Oval 9"/>
          <p:cNvSpPr>
            <a:spLocks noChangeArrowheads="1"/>
          </p:cNvSpPr>
          <p:nvPr/>
        </p:nvSpPr>
        <p:spPr bwMode="auto">
          <a:xfrm>
            <a:off x="6427788" y="3763963"/>
            <a:ext cx="114300" cy="114300"/>
          </a:xfrm>
          <a:prstGeom prst="ellipse">
            <a:avLst/>
          </a:prstGeom>
          <a:solidFill>
            <a:srgbClr val="FFFF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Rectangle 10"/>
          <p:cNvSpPr>
            <a:spLocks noChangeArrowheads="1"/>
          </p:cNvSpPr>
          <p:nvPr/>
        </p:nvSpPr>
        <p:spPr bwMode="auto">
          <a:xfrm>
            <a:off x="2935288" y="2078038"/>
            <a:ext cx="2497137"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200" b="1" i="1">
                <a:solidFill>
                  <a:srgbClr val="000000"/>
                </a:solidFill>
              </a:rPr>
              <a:t>Socially optimum</a:t>
            </a:r>
          </a:p>
          <a:p>
            <a:pPr algn="ctr" eaLnBrk="0" hangingPunct="0"/>
            <a:r>
              <a:rPr lang="en-US" altLang="en-US" sz="2200" b="1" i="1">
                <a:solidFill>
                  <a:srgbClr val="000000"/>
                </a:solidFill>
              </a:rPr>
              <a:t>amount of</a:t>
            </a:r>
          </a:p>
          <a:p>
            <a:pPr algn="ctr" eaLnBrk="0" hangingPunct="0"/>
            <a:r>
              <a:rPr lang="en-US" altLang="en-US" sz="2200" b="1" i="1">
                <a:solidFill>
                  <a:srgbClr val="000000"/>
                </a:solidFill>
              </a:rPr>
              <a:t>pollution</a:t>
            </a:r>
          </a:p>
          <a:p>
            <a:pPr algn="ctr" eaLnBrk="0" hangingPunct="0"/>
            <a:r>
              <a:rPr lang="en-US" altLang="en-US" sz="2200" b="1" i="1">
                <a:solidFill>
                  <a:srgbClr val="000000"/>
                </a:solidFill>
              </a:rPr>
              <a:t>abatement</a:t>
            </a:r>
          </a:p>
        </p:txBody>
      </p:sp>
      <p:sp>
        <p:nvSpPr>
          <p:cNvPr id="27659" name="Line 11"/>
          <p:cNvSpPr>
            <a:spLocks noChangeShapeType="1"/>
          </p:cNvSpPr>
          <p:nvPr/>
        </p:nvSpPr>
        <p:spPr bwMode="auto">
          <a:xfrm>
            <a:off x="4914900" y="2987675"/>
            <a:ext cx="1317625" cy="682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60" name="Group 12"/>
          <p:cNvGrpSpPr>
            <a:grpSpLocks/>
          </p:cNvGrpSpPr>
          <p:nvPr/>
        </p:nvGrpSpPr>
        <p:grpSpPr bwMode="auto">
          <a:xfrm>
            <a:off x="1905000" y="1111250"/>
            <a:ext cx="6283325" cy="5472113"/>
            <a:chOff x="1200" y="700"/>
            <a:chExt cx="3958" cy="3447"/>
          </a:xfrm>
        </p:grpSpPr>
        <p:sp>
          <p:nvSpPr>
            <p:cNvPr id="27661" name="Rectangle 13"/>
            <p:cNvSpPr>
              <a:spLocks noChangeArrowheads="1"/>
            </p:cNvSpPr>
            <p:nvPr/>
          </p:nvSpPr>
          <p:spPr bwMode="auto">
            <a:xfrm>
              <a:off x="1640" y="3757"/>
              <a:ext cx="221"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1">
                  <a:solidFill>
                    <a:srgbClr val="000000"/>
                  </a:solidFill>
                </a:rPr>
                <a:t>0</a:t>
              </a:r>
            </a:p>
          </p:txBody>
        </p:sp>
        <p:sp>
          <p:nvSpPr>
            <p:cNvPr id="27662" name="Rectangle 14"/>
            <p:cNvSpPr>
              <a:spLocks noChangeArrowheads="1"/>
            </p:cNvSpPr>
            <p:nvPr/>
          </p:nvSpPr>
          <p:spPr bwMode="auto">
            <a:xfrm rot="16200000">
              <a:off x="-16" y="1927"/>
              <a:ext cx="2834"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b="1">
                  <a:solidFill>
                    <a:srgbClr val="000000"/>
                  </a:solidFill>
                </a:rPr>
                <a:t>Society’s marginal benefit and marginal</a:t>
              </a:r>
            </a:p>
            <a:p>
              <a:pPr algn="ctr" eaLnBrk="0" hangingPunct="0"/>
              <a:r>
                <a:rPr lang="en-US" altLang="en-US" b="1">
                  <a:solidFill>
                    <a:srgbClr val="000000"/>
                  </a:solidFill>
                </a:rPr>
                <a:t>cost of pollution abatement</a:t>
              </a:r>
            </a:p>
          </p:txBody>
        </p:sp>
        <p:sp>
          <p:nvSpPr>
            <p:cNvPr id="27663" name="Rectangle 15"/>
            <p:cNvSpPr>
              <a:spLocks noChangeArrowheads="1"/>
            </p:cNvSpPr>
            <p:nvPr/>
          </p:nvSpPr>
          <p:spPr bwMode="auto">
            <a:xfrm>
              <a:off x="2380" y="3918"/>
              <a:ext cx="224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b="1">
                  <a:solidFill>
                    <a:srgbClr val="000000"/>
                  </a:solidFill>
                </a:rPr>
                <a:t>Amount of pollution abatement</a:t>
              </a:r>
            </a:p>
          </p:txBody>
        </p:sp>
        <p:grpSp>
          <p:nvGrpSpPr>
            <p:cNvPr id="27664" name="Group 16"/>
            <p:cNvGrpSpPr>
              <a:grpSpLocks/>
            </p:cNvGrpSpPr>
            <p:nvPr/>
          </p:nvGrpSpPr>
          <p:grpSpPr bwMode="auto">
            <a:xfrm>
              <a:off x="1811" y="700"/>
              <a:ext cx="3347" cy="3025"/>
              <a:chOff x="1179" y="732"/>
              <a:chExt cx="3347" cy="3025"/>
            </a:xfrm>
          </p:grpSpPr>
          <p:sp>
            <p:nvSpPr>
              <p:cNvPr id="27665" name="Line 17"/>
              <p:cNvSpPr>
                <a:spLocks noChangeShapeType="1"/>
              </p:cNvSpPr>
              <p:nvPr/>
            </p:nvSpPr>
            <p:spPr bwMode="auto">
              <a:xfrm>
                <a:off x="1201" y="732"/>
                <a:ext cx="0" cy="3025"/>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Line 18"/>
              <p:cNvSpPr>
                <a:spLocks noChangeShapeType="1"/>
              </p:cNvSpPr>
              <p:nvPr/>
            </p:nvSpPr>
            <p:spPr bwMode="auto">
              <a:xfrm>
                <a:off x="1179" y="3740"/>
                <a:ext cx="3347"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7667" name="Text Box 19"/>
          <p:cNvSpPr txBox="1">
            <a:spLocks noChangeArrowheads="1"/>
          </p:cNvSpPr>
          <p:nvPr/>
        </p:nvSpPr>
        <p:spPr bwMode="auto">
          <a:xfrm>
            <a:off x="6242050" y="5861050"/>
            <a:ext cx="473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Q</a:t>
            </a:r>
            <a:r>
              <a:rPr lang="en-US" altLang="en-US" sz="2000" b="1" baseline="-25000"/>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dissolve">
                                      <p:cBhvr>
                                        <p:cTn id="7" dur="500"/>
                                        <p:tgtEl>
                                          <p:spTgt spid="2766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7654"/>
                                        </p:tgtEl>
                                        <p:attrNameLst>
                                          <p:attrName>style.visibility</p:attrName>
                                        </p:attrNameLst>
                                      </p:cBhvr>
                                      <p:to>
                                        <p:strVal val="visible"/>
                                      </p:to>
                                    </p:set>
                                    <p:animEffect transition="in" filter="wipe(left)">
                                      <p:cBhvr>
                                        <p:cTn id="11" dur="500"/>
                                        <p:tgtEl>
                                          <p:spTgt spid="2765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656"/>
                                        </p:tgtEl>
                                        <p:attrNameLst>
                                          <p:attrName>style.visibility</p:attrName>
                                        </p:attrNameLst>
                                      </p:cBhvr>
                                      <p:to>
                                        <p:strVal val="visible"/>
                                      </p:to>
                                    </p:set>
                                    <p:animEffect transition="in" filter="dissolve">
                                      <p:cBhvr>
                                        <p:cTn id="15" dur="500"/>
                                        <p:tgtEl>
                                          <p:spTgt spid="2765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7653"/>
                                        </p:tgtEl>
                                        <p:attrNameLst>
                                          <p:attrName>style.visibility</p:attrName>
                                        </p:attrNameLst>
                                      </p:cBhvr>
                                      <p:to>
                                        <p:strVal val="visible"/>
                                      </p:to>
                                    </p:set>
                                    <p:animEffect transition="in" filter="wipe(left)">
                                      <p:cBhvr>
                                        <p:cTn id="19" dur="500"/>
                                        <p:tgtEl>
                                          <p:spTgt spid="27653"/>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dissolve">
                                      <p:cBhvr>
                                        <p:cTn id="23" dur="500"/>
                                        <p:tgtEl>
                                          <p:spTgt spid="27655"/>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7657"/>
                                        </p:tgtEl>
                                        <p:attrNameLst>
                                          <p:attrName>style.visibility</p:attrName>
                                        </p:attrNameLst>
                                      </p:cBhvr>
                                      <p:to>
                                        <p:strVal val="visible"/>
                                      </p:to>
                                    </p:set>
                                    <p:animEffect transition="in" filter="dissolve">
                                      <p:cBhvr>
                                        <p:cTn id="27" dur="500"/>
                                        <p:tgtEl>
                                          <p:spTgt spid="27657"/>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27652"/>
                                        </p:tgtEl>
                                        <p:attrNameLst>
                                          <p:attrName>style.visibility</p:attrName>
                                        </p:attrNameLst>
                                      </p:cBhvr>
                                      <p:to>
                                        <p:strVal val="visible"/>
                                      </p:to>
                                    </p:set>
                                    <p:animEffect transition="in" filter="wipe(right)">
                                      <p:cBhvr>
                                        <p:cTn id="31" dur="500"/>
                                        <p:tgtEl>
                                          <p:spTgt spid="27652"/>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27651"/>
                                        </p:tgtEl>
                                        <p:attrNameLst>
                                          <p:attrName>style.visibility</p:attrName>
                                        </p:attrNameLst>
                                      </p:cBhvr>
                                      <p:to>
                                        <p:strVal val="visible"/>
                                      </p:to>
                                    </p:set>
                                    <p:animEffect transition="in" filter="wipe(up)">
                                      <p:cBhvr>
                                        <p:cTn id="35" dur="500"/>
                                        <p:tgtEl>
                                          <p:spTgt spid="27651"/>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7667"/>
                                        </p:tgtEl>
                                        <p:attrNameLst>
                                          <p:attrName>style.visibility</p:attrName>
                                        </p:attrNameLst>
                                      </p:cBhvr>
                                      <p:to>
                                        <p:strVal val="visible"/>
                                      </p:to>
                                    </p:set>
                                    <p:animEffect transition="in" filter="dissolve">
                                      <p:cBhvr>
                                        <p:cTn id="39" dur="500"/>
                                        <p:tgtEl>
                                          <p:spTgt spid="27667"/>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7658"/>
                                        </p:tgtEl>
                                        <p:attrNameLst>
                                          <p:attrName>style.visibility</p:attrName>
                                        </p:attrNameLst>
                                      </p:cBhvr>
                                      <p:to>
                                        <p:strVal val="visible"/>
                                      </p:to>
                                    </p:set>
                                    <p:animEffect transition="in" filter="wipe(up)">
                                      <p:cBhvr>
                                        <p:cTn id="43" dur="500"/>
                                        <p:tgtEl>
                                          <p:spTgt spid="27658"/>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7659"/>
                                        </p:tgtEl>
                                        <p:attrNameLst>
                                          <p:attrName>style.visibility</p:attrName>
                                        </p:attrNameLst>
                                      </p:cBhvr>
                                      <p:to>
                                        <p:strVal val="visible"/>
                                      </p:to>
                                    </p:set>
                                    <p:animEffect transition="in" filter="wipe(left)">
                                      <p:cBhvr>
                                        <p:cTn id="47"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utoUpdateAnimBg="0"/>
      <p:bldP spid="27656" grpId="0" autoUpdateAnimBg="0"/>
      <p:bldP spid="27658" grpId="0" autoUpdateAnimBg="0"/>
      <p:bldP spid="276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Efficient Resource Allocation:  A Review</a:t>
            </a:r>
          </a:p>
        </p:txBody>
      </p:sp>
      <p:sp>
        <p:nvSpPr>
          <p:cNvPr id="37891" name="Rectangle 3"/>
          <p:cNvSpPr>
            <a:spLocks noGrp="1" noChangeArrowheads="1"/>
          </p:cNvSpPr>
          <p:nvPr>
            <p:ph type="body" idx="1"/>
          </p:nvPr>
        </p:nvSpPr>
        <p:spPr/>
        <p:txBody>
          <a:bodyPr/>
          <a:lstStyle/>
          <a:p>
            <a:r>
              <a:rPr lang="en-US" altLang="en-US"/>
              <a:t>An efficient allocation of resources requires that price equal marginal cost for each commodity (P = MC).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3" name="Rectangle 3"/>
          <p:cNvSpPr>
            <a:spLocks noGrp="1" noChangeArrowheads="1"/>
          </p:cNvSpPr>
          <p:nvPr>
            <p:ph type="subTitle" idx="1"/>
          </p:nvPr>
        </p:nvSpPr>
        <p:spPr>
          <a:xfrm>
            <a:off x="1371600" y="2133600"/>
            <a:ext cx="6400800" cy="1752600"/>
          </a:xfrm>
        </p:spPr>
        <p:txBody>
          <a:bodyPr/>
          <a:lstStyle/>
          <a:p>
            <a:r>
              <a:rPr lang="en-US" altLang="en-US" sz="3200" b="1" u="sng" dirty="0">
                <a:solidFill>
                  <a:srgbClr val="C00000"/>
                </a:solidFill>
              </a:rPr>
              <a:t>The Economics of Environmental Protection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ltLang="en-US"/>
              <a:t>Externalities: Shortcoming of the Market Mechanism</a:t>
            </a:r>
          </a:p>
        </p:txBody>
      </p:sp>
      <p:sp>
        <p:nvSpPr>
          <p:cNvPr id="247811" name="Rectangle 3"/>
          <p:cNvSpPr>
            <a:spLocks noGrp="1" noChangeArrowheads="1"/>
          </p:cNvSpPr>
          <p:nvPr>
            <p:ph type="body" idx="1"/>
          </p:nvPr>
        </p:nvSpPr>
        <p:spPr/>
        <p:txBody>
          <a:bodyPr/>
          <a:lstStyle/>
          <a:p>
            <a:r>
              <a:rPr lang="en-US" altLang="en-US">
                <a:solidFill>
                  <a:srgbClr val="365B98"/>
                </a:solidFill>
              </a:rPr>
              <a:t>The Facts: Is the World Really Getting Steadily More Polluted?</a:t>
            </a:r>
            <a:endParaRPr lang="en-US" altLang="en-US"/>
          </a:p>
          <a:p>
            <a:pPr lvl="1"/>
            <a:r>
              <a:rPr lang="en-US" altLang="en-US"/>
              <a:t>Our society faces serious environmental problems.</a:t>
            </a:r>
          </a:p>
          <a:p>
            <a:pPr lvl="1"/>
            <a:r>
              <a:rPr lang="en-US" altLang="en-US"/>
              <a:t>However, we should realize that many of our environmental problems have improved significantly in recent years.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381000" y="0"/>
            <a:ext cx="8763000" cy="309563"/>
          </a:xfrm>
        </p:spPr>
        <p:txBody>
          <a:bodyPr/>
          <a:lstStyle/>
          <a:p>
            <a:pPr indent="457200" algn="l"/>
            <a:r>
              <a:rPr lang="en-US" altLang="en-US"/>
              <a:t> </a:t>
            </a:r>
            <a:r>
              <a:rPr lang="en-US" altLang="en-US" sz="2400">
                <a:solidFill>
                  <a:srgbClr val="010000"/>
                </a:solidFill>
              </a:rPr>
              <a:t>National Long-Term Air Quality Trends, 1975-2001</a:t>
            </a:r>
            <a:endParaRPr lang="en-US" altLang="en-US" sz="2400"/>
          </a:p>
        </p:txBody>
      </p:sp>
      <p:pic>
        <p:nvPicPr>
          <p:cNvPr id="248837" name="Picture 5"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l="2257" r="4514" b="5074"/>
          <a:stretch>
            <a:fillRect/>
          </a:stretch>
        </p:blipFill>
        <p:spPr bwMode="auto">
          <a:xfrm>
            <a:off x="609600" y="577850"/>
            <a:ext cx="8001000" cy="62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p:txBody>
          <a:bodyPr/>
          <a:lstStyle/>
          <a:p>
            <a:r>
              <a:rPr lang="en-US" altLang="en-US">
                <a:solidFill>
                  <a:srgbClr val="365B98"/>
                </a:solidFill>
              </a:rPr>
              <a:t>The Facts: Is the World Really Getting Steadily More Polluted?</a:t>
            </a:r>
          </a:p>
          <a:p>
            <a:pPr lvl="1"/>
            <a:r>
              <a:rPr lang="en-US" altLang="en-US"/>
              <a:t>Not all pollution can be attributed to modern industrialization</a:t>
            </a:r>
          </a:p>
          <a:p>
            <a:pPr lvl="2"/>
            <a:r>
              <a:rPr lang="en-US" altLang="en-US"/>
              <a:t>Medieval cities were littered w/garbage and stank of rotting wastes</a:t>
            </a:r>
          </a:p>
          <a:p>
            <a:pPr lvl="2"/>
            <a:r>
              <a:rPr lang="en-US" altLang="en-US"/>
              <a:t>The automobile was hailed as an improvement in cleanlines over problems regarding horse dung</a:t>
            </a:r>
          </a:p>
        </p:txBody>
      </p:sp>
      <p:sp>
        <p:nvSpPr>
          <p:cNvPr id="249859" name="Rectangle 3"/>
          <p:cNvSpPr>
            <a:spLocks noGrp="1" noChangeArrowheads="1"/>
          </p:cNvSpPr>
          <p:nvPr>
            <p:ph type="title"/>
          </p:nvPr>
        </p:nvSpPr>
        <p:spPr/>
        <p:txBody>
          <a:bodyPr/>
          <a:lstStyle/>
          <a:p>
            <a:r>
              <a:rPr lang="en-US" altLang="en-US"/>
              <a:t>Externalities: Shortcoming of the Market Mechanism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2"/>
          <p:cNvSpPr>
            <a:spLocks noGrp="1" noChangeArrowheads="1"/>
          </p:cNvSpPr>
          <p:nvPr>
            <p:ph type="body" idx="1"/>
          </p:nvPr>
        </p:nvSpPr>
        <p:spPr/>
        <p:txBody>
          <a:bodyPr/>
          <a:lstStyle/>
          <a:p>
            <a:r>
              <a:rPr lang="en-US" altLang="en-US">
                <a:solidFill>
                  <a:srgbClr val="365B98"/>
                </a:solidFill>
              </a:rPr>
              <a:t>The Facts: Is the World Really Getting Steadily More Polluted?</a:t>
            </a:r>
          </a:p>
          <a:p>
            <a:pPr lvl="1"/>
            <a:r>
              <a:rPr lang="en-US" altLang="en-US"/>
              <a:t>Air quality in most U.S. cities has improved over last 30 years</a:t>
            </a:r>
          </a:p>
          <a:p>
            <a:pPr lvl="1"/>
            <a:r>
              <a:rPr lang="en-US" altLang="en-US"/>
              <a:t>100% decrease in ambient concentrations of lead</a:t>
            </a:r>
          </a:p>
        </p:txBody>
      </p:sp>
      <p:sp>
        <p:nvSpPr>
          <p:cNvPr id="250883" name="Rectangle 3"/>
          <p:cNvSpPr>
            <a:spLocks noGrp="1" noChangeArrowheads="1"/>
          </p:cNvSpPr>
          <p:nvPr>
            <p:ph type="title"/>
          </p:nvPr>
        </p:nvSpPr>
        <p:spPr/>
        <p:txBody>
          <a:bodyPr/>
          <a:lstStyle/>
          <a:p>
            <a:r>
              <a:rPr lang="en-US" altLang="en-US"/>
              <a:t>Externalities: Shortcoming of the Market Mechanism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body" idx="1"/>
          </p:nvPr>
        </p:nvSpPr>
        <p:spPr/>
        <p:txBody>
          <a:bodyPr/>
          <a:lstStyle/>
          <a:p>
            <a:r>
              <a:rPr lang="en-US" altLang="en-US">
                <a:solidFill>
                  <a:srgbClr val="365B98"/>
                </a:solidFill>
              </a:rPr>
              <a:t>The Facts: Is the World Really Getting Steadily More Polluted?</a:t>
            </a:r>
          </a:p>
          <a:p>
            <a:pPr lvl="1"/>
            <a:r>
              <a:rPr lang="en-US" altLang="en-US"/>
              <a:t>Although environmental problems are neither new nor confined to capitalist, industrialized economies, we continue to inflict damage on ourselves and our surroundings.</a:t>
            </a:r>
          </a:p>
        </p:txBody>
      </p:sp>
      <p:sp>
        <p:nvSpPr>
          <p:cNvPr id="251907" name="Rectangle 3"/>
          <p:cNvSpPr>
            <a:spLocks noGrp="1" noChangeArrowheads="1"/>
          </p:cNvSpPr>
          <p:nvPr>
            <p:ph type="title"/>
          </p:nvPr>
        </p:nvSpPr>
        <p:spPr/>
        <p:txBody>
          <a:bodyPr/>
          <a:lstStyle/>
          <a:p>
            <a:r>
              <a:rPr lang="en-US" altLang="en-US"/>
              <a:t>Externalities: Shortcoming of the Market Mechanism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altLang="en-US"/>
              <a:t>Externalities: Shortcoming of the Market Mechanism</a:t>
            </a:r>
          </a:p>
        </p:txBody>
      </p:sp>
      <p:sp>
        <p:nvSpPr>
          <p:cNvPr id="252931" name="Rectangle 3"/>
          <p:cNvSpPr>
            <a:spLocks noGrp="1" noChangeArrowheads="1"/>
          </p:cNvSpPr>
          <p:nvPr>
            <p:ph type="body" idx="1"/>
          </p:nvPr>
        </p:nvSpPr>
        <p:spPr/>
        <p:txBody>
          <a:bodyPr/>
          <a:lstStyle/>
          <a:p>
            <a:r>
              <a:rPr lang="en-US" altLang="en-US">
                <a:solidFill>
                  <a:srgbClr val="365B98"/>
                </a:solidFill>
              </a:rPr>
              <a:t>The Role of Individuals and Governments in Environmental Damage</a:t>
            </a:r>
            <a:endParaRPr lang="en-US" altLang="en-US"/>
          </a:p>
          <a:p>
            <a:pPr lvl="1"/>
            <a:r>
              <a:rPr lang="en-US" altLang="en-US"/>
              <a:t>Firms create pollution, but so do private individuals and governments.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Rectangle 2"/>
          <p:cNvSpPr>
            <a:spLocks noGrp="1" noChangeArrowheads="1"/>
          </p:cNvSpPr>
          <p:nvPr>
            <p:ph type="body" idx="1"/>
          </p:nvPr>
        </p:nvSpPr>
        <p:spPr/>
        <p:txBody>
          <a:bodyPr/>
          <a:lstStyle/>
          <a:p>
            <a:r>
              <a:rPr lang="en-US" altLang="en-US">
                <a:solidFill>
                  <a:srgbClr val="365B98"/>
                </a:solidFill>
              </a:rPr>
              <a:t>The Law of Conservation of Matter and Energy</a:t>
            </a:r>
            <a:endParaRPr lang="en-US" altLang="en-US"/>
          </a:p>
          <a:p>
            <a:pPr lvl="1"/>
            <a:r>
              <a:rPr lang="en-US" altLang="en-US"/>
              <a:t>Nothing can disappear completely.</a:t>
            </a:r>
          </a:p>
          <a:p>
            <a:pPr lvl="1"/>
            <a:r>
              <a:rPr lang="en-US" altLang="en-US"/>
              <a:t>Once a material is used, it must be recycled or become a waste product.</a:t>
            </a:r>
          </a:p>
        </p:txBody>
      </p:sp>
      <p:sp>
        <p:nvSpPr>
          <p:cNvPr id="253955" name="Rectangle 3"/>
          <p:cNvSpPr>
            <a:spLocks noGrp="1" noChangeArrowheads="1"/>
          </p:cNvSpPr>
          <p:nvPr>
            <p:ph type="title"/>
          </p:nvPr>
        </p:nvSpPr>
        <p:spPr/>
        <p:txBody>
          <a:bodyPr/>
          <a:lstStyle/>
          <a:p>
            <a:r>
              <a:rPr lang="en-US" altLang="en-US"/>
              <a:t>Externalities: Shortcoming of the Market Mechanism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ltLang="en-US"/>
              <a:t>Externalities: Shortcoming of the Market Mechanism</a:t>
            </a:r>
          </a:p>
        </p:txBody>
      </p:sp>
      <p:sp>
        <p:nvSpPr>
          <p:cNvPr id="254979" name="Rectangle 3"/>
          <p:cNvSpPr>
            <a:spLocks noGrp="1" noChangeArrowheads="1"/>
          </p:cNvSpPr>
          <p:nvPr>
            <p:ph type="body" idx="1"/>
          </p:nvPr>
        </p:nvSpPr>
        <p:spPr/>
        <p:txBody>
          <a:bodyPr/>
          <a:lstStyle/>
          <a:p>
            <a:r>
              <a:rPr lang="en-US" altLang="en-US">
                <a:solidFill>
                  <a:srgbClr val="365B98"/>
                </a:solidFill>
              </a:rPr>
              <a:t>Environmental Damage as an Externality</a:t>
            </a:r>
            <a:endParaRPr lang="en-US" altLang="en-US" b="1"/>
          </a:p>
          <a:p>
            <a:pPr lvl="1"/>
            <a:r>
              <a:rPr lang="en-US" altLang="en-US"/>
              <a:t>Environmental damage is usually an externality because people do not pay directly for the damage they impose.</a:t>
            </a:r>
          </a:p>
          <a:p>
            <a:pPr lvl="1"/>
            <a:r>
              <a:rPr lang="en-US" altLang="en-US"/>
              <a:t>Therefore, the unconstrained market system generates too much pollution.</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ltLang="en-US"/>
              <a:t>Supply-Demand Analysis of Environmental Externalities</a:t>
            </a:r>
          </a:p>
        </p:txBody>
      </p:sp>
      <p:sp>
        <p:nvSpPr>
          <p:cNvPr id="256003" name="Rectangle 3"/>
          <p:cNvSpPr>
            <a:spLocks noGrp="1" noChangeArrowheads="1"/>
          </p:cNvSpPr>
          <p:nvPr>
            <p:ph type="body" idx="1"/>
          </p:nvPr>
        </p:nvSpPr>
        <p:spPr/>
        <p:txBody>
          <a:bodyPr/>
          <a:lstStyle/>
          <a:p>
            <a:r>
              <a:rPr lang="en-US" altLang="en-US"/>
              <a:t>Supply and demand curves for pollutants can be constructed.</a:t>
            </a:r>
          </a:p>
          <a:p>
            <a:r>
              <a:rPr lang="en-US" altLang="en-US"/>
              <a:t>The supply curve represents the real costs to society.</a:t>
            </a:r>
          </a:p>
          <a:p>
            <a:r>
              <a:rPr lang="en-US" altLang="en-US"/>
              <a:t>The problem is that since the cost is external, people behave as if it were zero.</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The Economy’s PPF for the Production of Two Goods</a:t>
            </a:r>
            <a:endParaRPr lang="en-US" altLang="en-US"/>
          </a:p>
        </p:txBody>
      </p:sp>
      <p:grpSp>
        <p:nvGrpSpPr>
          <p:cNvPr id="2" name="Group 1" descr="image" title="image"/>
          <p:cNvGrpSpPr/>
          <p:nvPr/>
        </p:nvGrpSpPr>
        <p:grpSpPr>
          <a:xfrm>
            <a:off x="1717675" y="1620838"/>
            <a:ext cx="6099175" cy="4833937"/>
            <a:chOff x="1717675" y="1620838"/>
            <a:chExt cx="6099175" cy="4833937"/>
          </a:xfrm>
        </p:grpSpPr>
        <p:sp>
          <p:nvSpPr>
            <p:cNvPr id="38914" name="Rectangle 2"/>
            <p:cNvSpPr>
              <a:spLocks noChangeArrowheads="1"/>
            </p:cNvSpPr>
            <p:nvPr/>
          </p:nvSpPr>
          <p:spPr bwMode="auto">
            <a:xfrm>
              <a:off x="1717675" y="1620838"/>
              <a:ext cx="6099175" cy="4833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7"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38918" name="Line 6"/>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38920" name="Line 8"/>
            <p:cNvSpPr>
              <a:spLocks noChangeShapeType="1"/>
            </p:cNvSpPr>
            <p:nvPr/>
          </p:nvSpPr>
          <p:spPr bwMode="auto">
            <a:xfrm>
              <a:off x="4767263" y="29781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38921" name="Line 9"/>
            <p:cNvSpPr>
              <a:spLocks noChangeShapeType="1"/>
            </p:cNvSpPr>
            <p:nvPr/>
          </p:nvSpPr>
          <p:spPr bwMode="auto">
            <a:xfrm>
              <a:off x="1717675" y="5691188"/>
              <a:ext cx="6099175" cy="158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2" name="Line 10"/>
            <p:cNvSpPr>
              <a:spLocks noChangeShapeType="1"/>
            </p:cNvSpPr>
            <p:nvPr/>
          </p:nvSpPr>
          <p:spPr bwMode="auto">
            <a:xfrm>
              <a:off x="1717675" y="5945188"/>
              <a:ext cx="6099175" cy="158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3" name="Line 11"/>
            <p:cNvSpPr>
              <a:spLocks noChangeShapeType="1"/>
            </p:cNvSpPr>
            <p:nvPr/>
          </p:nvSpPr>
          <p:spPr bwMode="auto">
            <a:xfrm>
              <a:off x="1717675" y="6200775"/>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Line 12"/>
            <p:cNvSpPr>
              <a:spLocks noChangeShapeType="1"/>
            </p:cNvSpPr>
            <p:nvPr/>
          </p:nvSpPr>
          <p:spPr bwMode="auto">
            <a:xfrm>
              <a:off x="1717675" y="5437188"/>
              <a:ext cx="6099175" cy="158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5" name="Line 13"/>
            <p:cNvSpPr>
              <a:spLocks noChangeShapeType="1"/>
            </p:cNvSpPr>
            <p:nvPr/>
          </p:nvSpPr>
          <p:spPr bwMode="auto">
            <a:xfrm>
              <a:off x="1717675" y="5183188"/>
              <a:ext cx="6099175" cy="158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6" name="Line 14"/>
            <p:cNvSpPr>
              <a:spLocks noChangeShapeType="1"/>
            </p:cNvSpPr>
            <p:nvPr/>
          </p:nvSpPr>
          <p:spPr bwMode="auto">
            <a:xfrm>
              <a:off x="1717675" y="4927600"/>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15"/>
            <p:cNvSpPr>
              <a:spLocks noChangeShapeType="1"/>
            </p:cNvSpPr>
            <p:nvPr/>
          </p:nvSpPr>
          <p:spPr bwMode="auto">
            <a:xfrm>
              <a:off x="1717675" y="4673600"/>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Line 16"/>
            <p:cNvSpPr>
              <a:spLocks noChangeShapeType="1"/>
            </p:cNvSpPr>
            <p:nvPr/>
          </p:nvSpPr>
          <p:spPr bwMode="auto">
            <a:xfrm>
              <a:off x="1717675" y="4419600"/>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9" name="Line 17"/>
            <p:cNvSpPr>
              <a:spLocks noChangeShapeType="1"/>
            </p:cNvSpPr>
            <p:nvPr/>
          </p:nvSpPr>
          <p:spPr bwMode="auto">
            <a:xfrm>
              <a:off x="1717675" y="4165600"/>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18"/>
            <p:cNvSpPr>
              <a:spLocks noChangeShapeType="1"/>
            </p:cNvSpPr>
            <p:nvPr/>
          </p:nvSpPr>
          <p:spPr bwMode="auto">
            <a:xfrm>
              <a:off x="1717675" y="3911600"/>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Line 19"/>
            <p:cNvSpPr>
              <a:spLocks noChangeShapeType="1"/>
            </p:cNvSpPr>
            <p:nvPr/>
          </p:nvSpPr>
          <p:spPr bwMode="auto">
            <a:xfrm>
              <a:off x="1717675" y="3656013"/>
              <a:ext cx="6099175" cy="158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2" name="Line 20"/>
            <p:cNvSpPr>
              <a:spLocks noChangeShapeType="1"/>
            </p:cNvSpPr>
            <p:nvPr/>
          </p:nvSpPr>
          <p:spPr bwMode="auto">
            <a:xfrm>
              <a:off x="1717675" y="3402013"/>
              <a:ext cx="6099175" cy="158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21"/>
            <p:cNvSpPr>
              <a:spLocks noChangeShapeType="1"/>
            </p:cNvSpPr>
            <p:nvPr/>
          </p:nvSpPr>
          <p:spPr bwMode="auto">
            <a:xfrm flipH="1">
              <a:off x="1717675" y="3148013"/>
              <a:ext cx="6099175" cy="158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22"/>
            <p:cNvSpPr>
              <a:spLocks noChangeShapeType="1"/>
            </p:cNvSpPr>
            <p:nvPr/>
          </p:nvSpPr>
          <p:spPr bwMode="auto">
            <a:xfrm>
              <a:off x="1717675" y="2894013"/>
              <a:ext cx="6099175" cy="158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23"/>
            <p:cNvSpPr>
              <a:spLocks noChangeShapeType="1"/>
            </p:cNvSpPr>
            <p:nvPr/>
          </p:nvSpPr>
          <p:spPr bwMode="auto">
            <a:xfrm>
              <a:off x="1717675" y="2638425"/>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Line 24"/>
            <p:cNvSpPr>
              <a:spLocks noChangeShapeType="1"/>
            </p:cNvSpPr>
            <p:nvPr/>
          </p:nvSpPr>
          <p:spPr bwMode="auto">
            <a:xfrm>
              <a:off x="1717675" y="2384425"/>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Line 25"/>
            <p:cNvSpPr>
              <a:spLocks noChangeShapeType="1"/>
            </p:cNvSpPr>
            <p:nvPr/>
          </p:nvSpPr>
          <p:spPr bwMode="auto">
            <a:xfrm>
              <a:off x="1717675" y="2384425"/>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8" name="Line 26"/>
            <p:cNvSpPr>
              <a:spLocks noChangeShapeType="1"/>
            </p:cNvSpPr>
            <p:nvPr/>
          </p:nvSpPr>
          <p:spPr bwMode="auto">
            <a:xfrm>
              <a:off x="1717675" y="2130425"/>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Line 27"/>
            <p:cNvSpPr>
              <a:spLocks noChangeShapeType="1"/>
            </p:cNvSpPr>
            <p:nvPr/>
          </p:nvSpPr>
          <p:spPr bwMode="auto">
            <a:xfrm>
              <a:off x="1717675" y="1876425"/>
              <a:ext cx="6099175" cy="1588"/>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0" name="Line 28"/>
            <p:cNvSpPr>
              <a:spLocks noChangeShapeType="1"/>
            </p:cNvSpPr>
            <p:nvPr/>
          </p:nvSpPr>
          <p:spPr bwMode="auto">
            <a:xfrm flipV="1">
              <a:off x="2481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29"/>
            <p:cNvSpPr>
              <a:spLocks noChangeShapeType="1"/>
            </p:cNvSpPr>
            <p:nvPr/>
          </p:nvSpPr>
          <p:spPr bwMode="auto">
            <a:xfrm flipV="1">
              <a:off x="2227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30"/>
            <p:cNvSpPr>
              <a:spLocks noChangeShapeType="1"/>
            </p:cNvSpPr>
            <p:nvPr/>
          </p:nvSpPr>
          <p:spPr bwMode="auto">
            <a:xfrm flipV="1">
              <a:off x="1973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3" name="Line 31"/>
            <p:cNvSpPr>
              <a:spLocks noChangeShapeType="1"/>
            </p:cNvSpPr>
            <p:nvPr/>
          </p:nvSpPr>
          <p:spPr bwMode="auto">
            <a:xfrm flipV="1">
              <a:off x="2735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4" name="Line 32"/>
            <p:cNvSpPr>
              <a:spLocks noChangeShapeType="1"/>
            </p:cNvSpPr>
            <p:nvPr/>
          </p:nvSpPr>
          <p:spPr bwMode="auto">
            <a:xfrm flipV="1">
              <a:off x="2989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Line 33"/>
            <p:cNvSpPr>
              <a:spLocks noChangeShapeType="1"/>
            </p:cNvSpPr>
            <p:nvPr/>
          </p:nvSpPr>
          <p:spPr bwMode="auto">
            <a:xfrm flipV="1">
              <a:off x="3243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6" name="Line 34"/>
            <p:cNvSpPr>
              <a:spLocks noChangeShapeType="1"/>
            </p:cNvSpPr>
            <p:nvPr/>
          </p:nvSpPr>
          <p:spPr bwMode="auto">
            <a:xfrm flipV="1">
              <a:off x="3497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7" name="Line 35"/>
            <p:cNvSpPr>
              <a:spLocks noChangeShapeType="1"/>
            </p:cNvSpPr>
            <p:nvPr/>
          </p:nvSpPr>
          <p:spPr bwMode="auto">
            <a:xfrm flipV="1">
              <a:off x="3751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8" name="Line 36"/>
            <p:cNvSpPr>
              <a:spLocks noChangeShapeType="1"/>
            </p:cNvSpPr>
            <p:nvPr/>
          </p:nvSpPr>
          <p:spPr bwMode="auto">
            <a:xfrm flipV="1">
              <a:off x="4005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Line 37"/>
            <p:cNvSpPr>
              <a:spLocks noChangeShapeType="1"/>
            </p:cNvSpPr>
            <p:nvPr/>
          </p:nvSpPr>
          <p:spPr bwMode="auto">
            <a:xfrm flipV="1">
              <a:off x="4259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Line 38"/>
            <p:cNvSpPr>
              <a:spLocks noChangeShapeType="1"/>
            </p:cNvSpPr>
            <p:nvPr/>
          </p:nvSpPr>
          <p:spPr bwMode="auto">
            <a:xfrm flipV="1">
              <a:off x="4513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1" name="Line 39"/>
            <p:cNvSpPr>
              <a:spLocks noChangeShapeType="1"/>
            </p:cNvSpPr>
            <p:nvPr/>
          </p:nvSpPr>
          <p:spPr bwMode="auto">
            <a:xfrm flipV="1">
              <a:off x="4767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2" name="Line 40"/>
            <p:cNvSpPr>
              <a:spLocks noChangeShapeType="1"/>
            </p:cNvSpPr>
            <p:nvPr/>
          </p:nvSpPr>
          <p:spPr bwMode="auto">
            <a:xfrm flipV="1">
              <a:off x="5021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3" name="Line 41"/>
            <p:cNvSpPr>
              <a:spLocks noChangeShapeType="1"/>
            </p:cNvSpPr>
            <p:nvPr/>
          </p:nvSpPr>
          <p:spPr bwMode="auto">
            <a:xfrm flipV="1">
              <a:off x="5275263" y="1620838"/>
              <a:ext cx="1587"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Line 42"/>
            <p:cNvSpPr>
              <a:spLocks noChangeShapeType="1"/>
            </p:cNvSpPr>
            <p:nvPr/>
          </p:nvSpPr>
          <p:spPr bwMode="auto">
            <a:xfrm flipV="1">
              <a:off x="5530850" y="1620838"/>
              <a:ext cx="1588"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5" name="Line 43"/>
            <p:cNvSpPr>
              <a:spLocks noChangeShapeType="1"/>
            </p:cNvSpPr>
            <p:nvPr/>
          </p:nvSpPr>
          <p:spPr bwMode="auto">
            <a:xfrm flipV="1">
              <a:off x="5784850" y="1620838"/>
              <a:ext cx="1588"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Line 44"/>
            <p:cNvSpPr>
              <a:spLocks noChangeShapeType="1"/>
            </p:cNvSpPr>
            <p:nvPr/>
          </p:nvSpPr>
          <p:spPr bwMode="auto">
            <a:xfrm flipV="1">
              <a:off x="6038850" y="1620838"/>
              <a:ext cx="1588"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7" name="Line 45"/>
            <p:cNvSpPr>
              <a:spLocks noChangeShapeType="1"/>
            </p:cNvSpPr>
            <p:nvPr/>
          </p:nvSpPr>
          <p:spPr bwMode="auto">
            <a:xfrm flipV="1">
              <a:off x="6292850" y="1620838"/>
              <a:ext cx="1588"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8" name="Line 46"/>
            <p:cNvSpPr>
              <a:spLocks noChangeShapeType="1"/>
            </p:cNvSpPr>
            <p:nvPr/>
          </p:nvSpPr>
          <p:spPr bwMode="auto">
            <a:xfrm flipV="1">
              <a:off x="6546850" y="1620838"/>
              <a:ext cx="1588"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9" name="Line 47"/>
            <p:cNvSpPr>
              <a:spLocks noChangeShapeType="1"/>
            </p:cNvSpPr>
            <p:nvPr/>
          </p:nvSpPr>
          <p:spPr bwMode="auto">
            <a:xfrm flipV="1">
              <a:off x="6800850" y="1620838"/>
              <a:ext cx="1588"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0" name="Line 48"/>
            <p:cNvSpPr>
              <a:spLocks noChangeShapeType="1"/>
            </p:cNvSpPr>
            <p:nvPr/>
          </p:nvSpPr>
          <p:spPr bwMode="auto">
            <a:xfrm flipV="1">
              <a:off x="7054850" y="1620838"/>
              <a:ext cx="1588"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1" name="Line 49"/>
            <p:cNvSpPr>
              <a:spLocks noChangeShapeType="1"/>
            </p:cNvSpPr>
            <p:nvPr/>
          </p:nvSpPr>
          <p:spPr bwMode="auto">
            <a:xfrm flipV="1">
              <a:off x="7308850" y="1620838"/>
              <a:ext cx="1588"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2" name="Line 50"/>
            <p:cNvSpPr>
              <a:spLocks noChangeShapeType="1"/>
            </p:cNvSpPr>
            <p:nvPr/>
          </p:nvSpPr>
          <p:spPr bwMode="auto">
            <a:xfrm flipV="1">
              <a:off x="7562850" y="1620838"/>
              <a:ext cx="1588" cy="4833937"/>
            </a:xfrm>
            <a:prstGeom prst="line">
              <a:avLst/>
            </a:prstGeom>
            <a:noFill/>
            <a:ln w="20638">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3" name="Rectangle 51"/>
            <p:cNvSpPr>
              <a:spLocks noChangeArrowheads="1"/>
            </p:cNvSpPr>
            <p:nvPr/>
          </p:nvSpPr>
          <p:spPr bwMode="auto">
            <a:xfrm>
              <a:off x="1717675" y="1620838"/>
              <a:ext cx="6099175" cy="4833937"/>
            </a:xfrm>
            <a:prstGeom prst="rect">
              <a:avLst/>
            </a:prstGeom>
            <a:noFill/>
            <a:ln w="20638">
              <a:solidFill>
                <a:srgbClr val="B3E3E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64" name="Line 52"/>
            <p:cNvSpPr>
              <a:spLocks noChangeShapeType="1"/>
            </p:cNvSpPr>
            <p:nvPr/>
          </p:nvSpPr>
          <p:spPr bwMode="auto">
            <a:xfrm flipH="1">
              <a:off x="3009900" y="2894013"/>
              <a:ext cx="14922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5" name="Line 53"/>
            <p:cNvSpPr>
              <a:spLocks noChangeShapeType="1"/>
            </p:cNvSpPr>
            <p:nvPr/>
          </p:nvSpPr>
          <p:spPr bwMode="auto">
            <a:xfrm flipH="1">
              <a:off x="3009900" y="4419600"/>
              <a:ext cx="1492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6" name="Line 54"/>
            <p:cNvSpPr>
              <a:spLocks noChangeShapeType="1"/>
            </p:cNvSpPr>
            <p:nvPr/>
          </p:nvSpPr>
          <p:spPr bwMode="auto">
            <a:xfrm flipH="1">
              <a:off x="3009900" y="4927600"/>
              <a:ext cx="1492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7" name="Line 55"/>
            <p:cNvSpPr>
              <a:spLocks noChangeShapeType="1"/>
            </p:cNvSpPr>
            <p:nvPr/>
          </p:nvSpPr>
          <p:spPr bwMode="auto">
            <a:xfrm>
              <a:off x="6821488" y="5246688"/>
              <a:ext cx="1587" cy="1905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8" name="Line 56"/>
            <p:cNvSpPr>
              <a:spLocks noChangeShapeType="1"/>
            </p:cNvSpPr>
            <p:nvPr/>
          </p:nvSpPr>
          <p:spPr bwMode="auto">
            <a:xfrm>
              <a:off x="6038850" y="5246688"/>
              <a:ext cx="1588" cy="1905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9" name="Line 57"/>
            <p:cNvSpPr>
              <a:spLocks noChangeShapeType="1"/>
            </p:cNvSpPr>
            <p:nvPr/>
          </p:nvSpPr>
          <p:spPr bwMode="auto">
            <a:xfrm>
              <a:off x="5275263" y="5246688"/>
              <a:ext cx="1587" cy="1905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0" name="Line 58"/>
            <p:cNvSpPr>
              <a:spLocks noChangeShapeType="1"/>
            </p:cNvSpPr>
            <p:nvPr/>
          </p:nvSpPr>
          <p:spPr bwMode="auto">
            <a:xfrm>
              <a:off x="4513263" y="5246688"/>
              <a:ext cx="1587" cy="1905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1" name="Line 59"/>
            <p:cNvSpPr>
              <a:spLocks noChangeShapeType="1"/>
            </p:cNvSpPr>
            <p:nvPr/>
          </p:nvSpPr>
          <p:spPr bwMode="auto">
            <a:xfrm>
              <a:off x="3751263" y="5246688"/>
              <a:ext cx="1587" cy="1905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2" name="Freeform 60"/>
            <p:cNvSpPr>
              <a:spLocks/>
            </p:cNvSpPr>
            <p:nvPr/>
          </p:nvSpPr>
          <p:spPr bwMode="auto">
            <a:xfrm>
              <a:off x="2989263" y="1876425"/>
              <a:ext cx="4573587" cy="3560763"/>
            </a:xfrm>
            <a:custGeom>
              <a:avLst/>
              <a:gdLst>
                <a:gd name="T0" fmla="*/ 0 w 2881"/>
                <a:gd name="T1" fmla="*/ 0 h 2243"/>
                <a:gd name="T2" fmla="*/ 0 w 2881"/>
                <a:gd name="T3" fmla="*/ 2243 h 2243"/>
                <a:gd name="T4" fmla="*/ 2881 w 2881"/>
                <a:gd name="T5" fmla="*/ 2243 h 2243"/>
              </a:gdLst>
              <a:ahLst/>
              <a:cxnLst>
                <a:cxn ang="0">
                  <a:pos x="T0" y="T1"/>
                </a:cxn>
                <a:cxn ang="0">
                  <a:pos x="T2" y="T3"/>
                </a:cxn>
                <a:cxn ang="0">
                  <a:pos x="T4" y="T5"/>
                </a:cxn>
              </a:cxnLst>
              <a:rect l="0" t="0" r="r" b="b"/>
              <a:pathLst>
                <a:path w="2881" h="2243">
                  <a:moveTo>
                    <a:pt x="0" y="0"/>
                  </a:moveTo>
                  <a:lnTo>
                    <a:pt x="0" y="2243"/>
                  </a:lnTo>
                  <a:lnTo>
                    <a:pt x="2881" y="2243"/>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73" name="Line 61"/>
            <p:cNvSpPr>
              <a:spLocks noChangeShapeType="1"/>
            </p:cNvSpPr>
            <p:nvPr/>
          </p:nvSpPr>
          <p:spPr bwMode="auto">
            <a:xfrm>
              <a:off x="5318125" y="3656013"/>
              <a:ext cx="15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4" name="Line 62"/>
            <p:cNvSpPr>
              <a:spLocks noChangeShapeType="1"/>
            </p:cNvSpPr>
            <p:nvPr/>
          </p:nvSpPr>
          <p:spPr bwMode="auto">
            <a:xfrm flipH="1">
              <a:off x="3009900" y="3911600"/>
              <a:ext cx="1492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5" name="Line 63"/>
            <p:cNvSpPr>
              <a:spLocks noChangeShapeType="1"/>
            </p:cNvSpPr>
            <p:nvPr/>
          </p:nvSpPr>
          <p:spPr bwMode="auto">
            <a:xfrm flipH="1">
              <a:off x="3009900" y="3402013"/>
              <a:ext cx="14922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76" name="Group 64"/>
            <p:cNvGrpSpPr>
              <a:grpSpLocks/>
            </p:cNvGrpSpPr>
            <p:nvPr/>
          </p:nvGrpSpPr>
          <p:grpSpPr bwMode="auto">
            <a:xfrm>
              <a:off x="5487988" y="3254375"/>
              <a:ext cx="528637" cy="338138"/>
              <a:chOff x="3457" y="2050"/>
              <a:chExt cx="333" cy="213"/>
            </a:xfrm>
          </p:grpSpPr>
          <p:sp>
            <p:nvSpPr>
              <p:cNvPr id="38977" name="Freeform 65"/>
              <p:cNvSpPr>
                <a:spLocks/>
              </p:cNvSpPr>
              <p:nvPr/>
            </p:nvSpPr>
            <p:spPr bwMode="auto">
              <a:xfrm>
                <a:off x="3617" y="2143"/>
                <a:ext cx="173" cy="120"/>
              </a:xfrm>
              <a:custGeom>
                <a:avLst/>
                <a:gdLst>
                  <a:gd name="T0" fmla="*/ 2 w 13"/>
                  <a:gd name="T1" fmla="*/ 0 h 9"/>
                  <a:gd name="T2" fmla="*/ 13 w 13"/>
                  <a:gd name="T3" fmla="*/ 9 h 9"/>
                  <a:gd name="T4" fmla="*/ 0 w 13"/>
                  <a:gd name="T5" fmla="*/ 3 h 9"/>
                  <a:gd name="T6" fmla="*/ 2 w 13"/>
                  <a:gd name="T7" fmla="*/ 0 h 9"/>
                </a:gdLst>
                <a:ahLst/>
                <a:cxnLst>
                  <a:cxn ang="0">
                    <a:pos x="T0" y="T1"/>
                  </a:cxn>
                  <a:cxn ang="0">
                    <a:pos x="T2" y="T3"/>
                  </a:cxn>
                  <a:cxn ang="0">
                    <a:pos x="T4" y="T5"/>
                  </a:cxn>
                  <a:cxn ang="0">
                    <a:pos x="T6" y="T7"/>
                  </a:cxn>
                </a:cxnLst>
                <a:rect l="0" t="0" r="r" b="b"/>
                <a:pathLst>
                  <a:path w="13" h="9">
                    <a:moveTo>
                      <a:pt x="2" y="0"/>
                    </a:moveTo>
                    <a:cubicBezTo>
                      <a:pt x="13" y="9"/>
                      <a:pt x="13" y="9"/>
                      <a:pt x="13" y="9"/>
                    </a:cubicBezTo>
                    <a:cubicBezTo>
                      <a:pt x="0" y="3"/>
                      <a:pt x="0" y="3"/>
                      <a:pt x="0" y="3"/>
                    </a:cubicBezTo>
                    <a:cubicBezTo>
                      <a:pt x="0" y="3"/>
                      <a:pt x="4" y="4"/>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8" name="Line 66"/>
              <p:cNvSpPr>
                <a:spLocks noChangeShapeType="1"/>
              </p:cNvSpPr>
              <p:nvPr/>
            </p:nvSpPr>
            <p:spPr bwMode="auto">
              <a:xfrm flipH="1" flipV="1">
                <a:off x="3457" y="2050"/>
                <a:ext cx="227" cy="14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79" name="Rectangle 67"/>
            <p:cNvSpPr>
              <a:spLocks noChangeArrowheads="1"/>
            </p:cNvSpPr>
            <p:nvPr/>
          </p:nvSpPr>
          <p:spPr bwMode="auto">
            <a:xfrm rot="16200000">
              <a:off x="881857" y="3453606"/>
              <a:ext cx="2463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Number of Backpacks </a:t>
              </a:r>
              <a:endParaRPr lang="en-US" altLang="en-US" sz="2400">
                <a:latin typeface="Times New Roman" panose="02020603050405020304" pitchFamily="18" charset="0"/>
              </a:endParaRPr>
            </a:p>
          </p:txBody>
        </p:sp>
        <p:sp>
          <p:nvSpPr>
            <p:cNvPr id="38980" name="Rectangle 68"/>
            <p:cNvSpPr>
              <a:spLocks noChangeArrowheads="1"/>
            </p:cNvSpPr>
            <p:nvPr/>
          </p:nvSpPr>
          <p:spPr bwMode="auto">
            <a:xfrm rot="16200000">
              <a:off x="1842294" y="3453606"/>
              <a:ext cx="1117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Produced </a:t>
              </a:r>
              <a:endParaRPr lang="en-US" altLang="en-US" sz="2400">
                <a:latin typeface="Times New Roman" panose="02020603050405020304" pitchFamily="18" charset="0"/>
              </a:endParaRPr>
            </a:p>
          </p:txBody>
        </p:sp>
        <p:sp>
          <p:nvSpPr>
            <p:cNvPr id="38981" name="Rectangle 69"/>
            <p:cNvSpPr>
              <a:spLocks noChangeArrowheads="1"/>
            </p:cNvSpPr>
            <p:nvPr/>
          </p:nvSpPr>
          <p:spPr bwMode="auto">
            <a:xfrm>
              <a:off x="3817938" y="5986463"/>
              <a:ext cx="303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Number of Jeans Produced </a:t>
              </a:r>
              <a:endParaRPr lang="en-US" altLang="en-US" sz="2400">
                <a:latin typeface="Times New Roman" panose="02020603050405020304" pitchFamily="18" charset="0"/>
              </a:endParaRPr>
            </a:p>
          </p:txBody>
        </p:sp>
        <p:grpSp>
          <p:nvGrpSpPr>
            <p:cNvPr id="38982" name="Group 70"/>
            <p:cNvGrpSpPr>
              <a:grpSpLocks/>
            </p:cNvGrpSpPr>
            <p:nvPr/>
          </p:nvGrpSpPr>
          <p:grpSpPr bwMode="auto">
            <a:xfrm>
              <a:off x="3009900" y="2566988"/>
              <a:ext cx="4089400" cy="2874962"/>
              <a:chOff x="1896" y="1617"/>
              <a:chExt cx="2576" cy="1811"/>
            </a:xfrm>
          </p:grpSpPr>
          <p:sp>
            <p:nvSpPr>
              <p:cNvPr id="38983" name="Freeform 71"/>
              <p:cNvSpPr>
                <a:spLocks/>
              </p:cNvSpPr>
              <p:nvPr/>
            </p:nvSpPr>
            <p:spPr bwMode="auto">
              <a:xfrm>
                <a:off x="1896" y="1823"/>
                <a:ext cx="2388" cy="1602"/>
              </a:xfrm>
              <a:custGeom>
                <a:avLst/>
                <a:gdLst>
                  <a:gd name="T0" fmla="*/ 0 w 179"/>
                  <a:gd name="T1" fmla="*/ 0 h 120"/>
                  <a:gd name="T2" fmla="*/ 179 w 179"/>
                  <a:gd name="T3" fmla="*/ 120 h 120"/>
                </a:gdLst>
                <a:ahLst/>
                <a:cxnLst>
                  <a:cxn ang="0">
                    <a:pos x="T0" y="T1"/>
                  </a:cxn>
                  <a:cxn ang="0">
                    <a:pos x="T2" y="T3"/>
                  </a:cxn>
                </a:cxnLst>
                <a:rect l="0" t="0" r="r" b="b"/>
                <a:pathLst>
                  <a:path w="179" h="120">
                    <a:moveTo>
                      <a:pt x="0" y="0"/>
                    </a:moveTo>
                    <a:cubicBezTo>
                      <a:pt x="48" y="0"/>
                      <a:pt x="178" y="24"/>
                      <a:pt x="179" y="120"/>
                    </a:cubicBezTo>
                  </a:path>
                </a:pathLst>
              </a:custGeom>
              <a:noFill/>
              <a:ln w="635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84" name="Rectangle 72"/>
              <p:cNvSpPr>
                <a:spLocks noChangeArrowheads="1"/>
              </p:cNvSpPr>
              <p:nvPr/>
            </p:nvSpPr>
            <p:spPr bwMode="auto">
              <a:xfrm>
                <a:off x="4328" y="3255"/>
                <a:ext cx="1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i="1">
                    <a:solidFill>
                      <a:srgbClr val="000000"/>
                    </a:solidFill>
                  </a:rPr>
                  <a:t>A </a:t>
                </a:r>
                <a:endParaRPr lang="en-US" altLang="en-US" sz="2400">
                  <a:latin typeface="Times New Roman" panose="02020603050405020304" pitchFamily="18" charset="0"/>
                </a:endParaRPr>
              </a:p>
            </p:txBody>
          </p:sp>
          <p:sp>
            <p:nvSpPr>
              <p:cNvPr id="38985" name="Rectangle 73"/>
              <p:cNvSpPr>
                <a:spLocks noChangeArrowheads="1"/>
              </p:cNvSpPr>
              <p:nvPr/>
            </p:nvSpPr>
            <p:spPr bwMode="auto">
              <a:xfrm>
                <a:off x="1942" y="1617"/>
                <a:ext cx="1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i="1">
                    <a:solidFill>
                      <a:srgbClr val="000000"/>
                    </a:solidFill>
                  </a:rPr>
                  <a:t>C </a:t>
                </a:r>
                <a:endParaRPr lang="en-US" altLang="en-US" sz="2400">
                  <a:latin typeface="Times New Roman" panose="02020603050405020304" pitchFamily="18" charset="0"/>
                </a:endParaRPr>
              </a:p>
            </p:txBody>
          </p:sp>
        </p:grpSp>
        <p:sp>
          <p:nvSpPr>
            <p:cNvPr id="38986" name="Rectangle 74"/>
            <p:cNvSpPr>
              <a:spLocks noChangeArrowheads="1"/>
            </p:cNvSpPr>
            <p:nvPr/>
          </p:nvSpPr>
          <p:spPr bwMode="auto">
            <a:xfrm>
              <a:off x="6616700" y="5478463"/>
              <a:ext cx="444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100 </a:t>
              </a:r>
              <a:endParaRPr lang="en-US" altLang="en-US" sz="2400">
                <a:latin typeface="Times New Roman" panose="02020603050405020304" pitchFamily="18" charset="0"/>
              </a:endParaRPr>
            </a:p>
          </p:txBody>
        </p:sp>
        <p:sp>
          <p:nvSpPr>
            <p:cNvPr id="38987" name="Rectangle 75"/>
            <p:cNvSpPr>
              <a:spLocks noChangeArrowheads="1"/>
            </p:cNvSpPr>
            <p:nvPr/>
          </p:nvSpPr>
          <p:spPr bwMode="auto">
            <a:xfrm>
              <a:off x="5937250" y="5478463"/>
              <a:ext cx="317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3373FF"/>
                  </a:solidFill>
                </a:rPr>
                <a:t>80 </a:t>
              </a:r>
              <a:endParaRPr lang="en-US" altLang="en-US" sz="2400">
                <a:latin typeface="Times New Roman" panose="02020603050405020304" pitchFamily="18" charset="0"/>
              </a:endParaRPr>
            </a:p>
          </p:txBody>
        </p:sp>
        <p:sp>
          <p:nvSpPr>
            <p:cNvPr id="38988" name="Rectangle 76"/>
            <p:cNvSpPr>
              <a:spLocks noChangeArrowheads="1"/>
            </p:cNvSpPr>
            <p:nvPr/>
          </p:nvSpPr>
          <p:spPr bwMode="auto">
            <a:xfrm>
              <a:off x="5175250" y="5478463"/>
              <a:ext cx="320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C00000"/>
                  </a:solidFill>
                </a:rPr>
                <a:t>60 </a:t>
              </a:r>
              <a:endParaRPr lang="en-US" altLang="en-US" sz="2400">
                <a:solidFill>
                  <a:srgbClr val="C00000"/>
                </a:solidFill>
                <a:latin typeface="Times New Roman" panose="02020603050405020304" pitchFamily="18" charset="0"/>
              </a:endParaRPr>
            </a:p>
          </p:txBody>
        </p:sp>
        <p:sp>
          <p:nvSpPr>
            <p:cNvPr id="38989" name="Rectangle 77"/>
            <p:cNvSpPr>
              <a:spLocks noChangeArrowheads="1"/>
            </p:cNvSpPr>
            <p:nvPr/>
          </p:nvSpPr>
          <p:spPr bwMode="auto">
            <a:xfrm>
              <a:off x="4411663" y="5478463"/>
              <a:ext cx="317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40 </a:t>
              </a:r>
              <a:endParaRPr lang="en-US" altLang="en-US" sz="2400">
                <a:latin typeface="Times New Roman" panose="02020603050405020304" pitchFamily="18" charset="0"/>
              </a:endParaRPr>
            </a:p>
          </p:txBody>
        </p:sp>
        <p:sp>
          <p:nvSpPr>
            <p:cNvPr id="38990" name="Rectangle 78"/>
            <p:cNvSpPr>
              <a:spLocks noChangeArrowheads="1"/>
            </p:cNvSpPr>
            <p:nvPr/>
          </p:nvSpPr>
          <p:spPr bwMode="auto">
            <a:xfrm>
              <a:off x="3648075" y="5478463"/>
              <a:ext cx="317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20 </a:t>
              </a:r>
              <a:endParaRPr lang="en-US" altLang="en-US" sz="2400">
                <a:latin typeface="Times New Roman" panose="02020603050405020304" pitchFamily="18" charset="0"/>
              </a:endParaRPr>
            </a:p>
          </p:txBody>
        </p:sp>
        <p:sp>
          <p:nvSpPr>
            <p:cNvPr id="38991" name="Rectangle 79"/>
            <p:cNvSpPr>
              <a:spLocks noChangeArrowheads="1"/>
            </p:cNvSpPr>
            <p:nvPr/>
          </p:nvSpPr>
          <p:spPr bwMode="auto">
            <a:xfrm>
              <a:off x="2800350" y="547846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0 </a:t>
              </a:r>
              <a:endParaRPr lang="en-US" altLang="en-US" sz="2400">
                <a:latin typeface="Times New Roman" panose="02020603050405020304" pitchFamily="18" charset="0"/>
              </a:endParaRPr>
            </a:p>
          </p:txBody>
        </p:sp>
        <p:sp>
          <p:nvSpPr>
            <p:cNvPr id="38992" name="Rectangle 80"/>
            <p:cNvSpPr>
              <a:spLocks noChangeArrowheads="1"/>
            </p:cNvSpPr>
            <p:nvPr/>
          </p:nvSpPr>
          <p:spPr bwMode="auto">
            <a:xfrm>
              <a:off x="2800350" y="4772025"/>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2 </a:t>
              </a:r>
              <a:endParaRPr lang="en-US" altLang="en-US" sz="2400">
                <a:latin typeface="Times New Roman" panose="02020603050405020304" pitchFamily="18" charset="0"/>
              </a:endParaRPr>
            </a:p>
          </p:txBody>
        </p:sp>
        <p:sp>
          <p:nvSpPr>
            <p:cNvPr id="38993" name="Rectangle 81"/>
            <p:cNvSpPr>
              <a:spLocks noChangeArrowheads="1"/>
            </p:cNvSpPr>
            <p:nvPr/>
          </p:nvSpPr>
          <p:spPr bwMode="auto">
            <a:xfrm>
              <a:off x="2800350" y="42910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4 </a:t>
              </a:r>
              <a:endParaRPr lang="en-US" altLang="en-US" sz="2400">
                <a:latin typeface="Times New Roman" panose="02020603050405020304" pitchFamily="18" charset="0"/>
              </a:endParaRPr>
            </a:p>
          </p:txBody>
        </p:sp>
        <p:sp>
          <p:nvSpPr>
            <p:cNvPr id="38994" name="Rectangle 82"/>
            <p:cNvSpPr>
              <a:spLocks noChangeArrowheads="1"/>
            </p:cNvSpPr>
            <p:nvPr/>
          </p:nvSpPr>
          <p:spPr bwMode="auto">
            <a:xfrm>
              <a:off x="2800350" y="3783013"/>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3373FF"/>
                  </a:solidFill>
                </a:rPr>
                <a:t>6 </a:t>
              </a:r>
              <a:endParaRPr lang="en-US" altLang="en-US" sz="2400">
                <a:latin typeface="Times New Roman" panose="02020603050405020304" pitchFamily="18" charset="0"/>
              </a:endParaRPr>
            </a:p>
          </p:txBody>
        </p:sp>
        <p:sp>
          <p:nvSpPr>
            <p:cNvPr id="38995" name="Rectangle 83"/>
            <p:cNvSpPr>
              <a:spLocks noChangeArrowheads="1"/>
            </p:cNvSpPr>
            <p:nvPr/>
          </p:nvSpPr>
          <p:spPr bwMode="auto">
            <a:xfrm>
              <a:off x="2800350" y="3244850"/>
              <a:ext cx="192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dirty="0">
                  <a:solidFill>
                    <a:srgbClr val="C00000"/>
                  </a:solidFill>
                </a:rPr>
                <a:t>8 </a:t>
              </a:r>
              <a:endParaRPr lang="en-US" altLang="en-US" sz="2400" dirty="0">
                <a:solidFill>
                  <a:srgbClr val="C00000"/>
                </a:solidFill>
                <a:latin typeface="Times New Roman" panose="02020603050405020304" pitchFamily="18" charset="0"/>
              </a:endParaRPr>
            </a:p>
          </p:txBody>
        </p:sp>
        <p:sp>
          <p:nvSpPr>
            <p:cNvPr id="38996" name="Rectangle 84"/>
            <p:cNvSpPr>
              <a:spLocks noChangeArrowheads="1"/>
            </p:cNvSpPr>
            <p:nvPr/>
          </p:nvSpPr>
          <p:spPr bwMode="auto">
            <a:xfrm>
              <a:off x="2659063" y="276542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rgbClr val="000000"/>
                  </a:solidFill>
                </a:rPr>
                <a:t>10 </a:t>
              </a:r>
              <a:endParaRPr lang="en-US" altLang="en-US" sz="2400">
                <a:latin typeface="Times New Roman" panose="02020603050405020304" pitchFamily="18" charset="0"/>
              </a:endParaRPr>
            </a:p>
          </p:txBody>
        </p:sp>
        <p:grpSp>
          <p:nvGrpSpPr>
            <p:cNvPr id="38997" name="Group 85"/>
            <p:cNvGrpSpPr>
              <a:grpSpLocks/>
            </p:cNvGrpSpPr>
            <p:nvPr/>
          </p:nvGrpSpPr>
          <p:grpSpPr bwMode="auto">
            <a:xfrm>
              <a:off x="3009900" y="3527425"/>
              <a:ext cx="3270250" cy="1866900"/>
              <a:chOff x="1896" y="2222"/>
              <a:chExt cx="2060" cy="1176"/>
            </a:xfrm>
          </p:grpSpPr>
          <p:sp>
            <p:nvSpPr>
              <p:cNvPr id="38998" name="Freeform 86"/>
              <p:cNvSpPr>
                <a:spLocks noEditPoints="1"/>
              </p:cNvSpPr>
              <p:nvPr/>
            </p:nvSpPr>
            <p:spPr bwMode="auto">
              <a:xfrm>
                <a:off x="3804" y="2464"/>
                <a:ext cx="1" cy="934"/>
              </a:xfrm>
              <a:custGeom>
                <a:avLst/>
                <a:gdLst>
                  <a:gd name="T0" fmla="*/ 0 h 934"/>
                  <a:gd name="T1" fmla="*/ 53 h 934"/>
                  <a:gd name="T2" fmla="*/ 80 h 934"/>
                  <a:gd name="T3" fmla="*/ 133 h 934"/>
                  <a:gd name="T4" fmla="*/ 173 h 934"/>
                  <a:gd name="T5" fmla="*/ 227 h 934"/>
                  <a:gd name="T6" fmla="*/ 267 h 934"/>
                  <a:gd name="T7" fmla="*/ 320 h 934"/>
                  <a:gd name="T8" fmla="*/ 347 h 934"/>
                  <a:gd name="T9" fmla="*/ 400 h 934"/>
                  <a:gd name="T10" fmla="*/ 440 h 934"/>
                  <a:gd name="T11" fmla="*/ 494 h 934"/>
                  <a:gd name="T12" fmla="*/ 534 h 934"/>
                  <a:gd name="T13" fmla="*/ 587 h 934"/>
                  <a:gd name="T14" fmla="*/ 614 h 934"/>
                  <a:gd name="T15" fmla="*/ 667 h 934"/>
                  <a:gd name="T16" fmla="*/ 707 h 934"/>
                  <a:gd name="T17" fmla="*/ 761 h 934"/>
                  <a:gd name="T18" fmla="*/ 801 h 934"/>
                  <a:gd name="T19" fmla="*/ 854 h 934"/>
                  <a:gd name="T20" fmla="*/ 881 h 934"/>
                  <a:gd name="T21" fmla="*/ 934 h 93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Lst>
                <a:rect l="0" t="0" r="r" b="b"/>
                <a:pathLst>
                  <a:path h="934">
                    <a:moveTo>
                      <a:pt x="0" y="0"/>
                    </a:moveTo>
                    <a:lnTo>
                      <a:pt x="0" y="53"/>
                    </a:lnTo>
                    <a:moveTo>
                      <a:pt x="0" y="80"/>
                    </a:moveTo>
                    <a:lnTo>
                      <a:pt x="0" y="133"/>
                    </a:lnTo>
                    <a:moveTo>
                      <a:pt x="0" y="173"/>
                    </a:moveTo>
                    <a:lnTo>
                      <a:pt x="0" y="227"/>
                    </a:lnTo>
                    <a:moveTo>
                      <a:pt x="0" y="267"/>
                    </a:moveTo>
                    <a:lnTo>
                      <a:pt x="0" y="320"/>
                    </a:lnTo>
                    <a:moveTo>
                      <a:pt x="0" y="347"/>
                    </a:moveTo>
                    <a:lnTo>
                      <a:pt x="0" y="400"/>
                    </a:lnTo>
                    <a:moveTo>
                      <a:pt x="0" y="440"/>
                    </a:moveTo>
                    <a:lnTo>
                      <a:pt x="0" y="494"/>
                    </a:lnTo>
                    <a:moveTo>
                      <a:pt x="0" y="534"/>
                    </a:moveTo>
                    <a:lnTo>
                      <a:pt x="0" y="587"/>
                    </a:lnTo>
                    <a:moveTo>
                      <a:pt x="0" y="614"/>
                    </a:moveTo>
                    <a:lnTo>
                      <a:pt x="0" y="667"/>
                    </a:lnTo>
                    <a:moveTo>
                      <a:pt x="0" y="707"/>
                    </a:moveTo>
                    <a:lnTo>
                      <a:pt x="0" y="761"/>
                    </a:lnTo>
                    <a:moveTo>
                      <a:pt x="0" y="801"/>
                    </a:moveTo>
                    <a:lnTo>
                      <a:pt x="0" y="854"/>
                    </a:lnTo>
                    <a:moveTo>
                      <a:pt x="0" y="881"/>
                    </a:moveTo>
                    <a:lnTo>
                      <a:pt x="0" y="934"/>
                    </a:lnTo>
                  </a:path>
                </a:pathLst>
              </a:custGeom>
              <a:noFill/>
              <a:ln w="20638">
                <a:solidFill>
                  <a:srgbClr val="3A52A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99" name="Freeform 87"/>
              <p:cNvSpPr>
                <a:spLocks noEditPoints="1"/>
              </p:cNvSpPr>
              <p:nvPr/>
            </p:nvSpPr>
            <p:spPr bwMode="auto">
              <a:xfrm>
                <a:off x="1896" y="2464"/>
                <a:ext cx="1921" cy="1"/>
              </a:xfrm>
              <a:custGeom>
                <a:avLst/>
                <a:gdLst>
                  <a:gd name="T0" fmla="*/ 1921 w 1921"/>
                  <a:gd name="T1" fmla="*/ 1868 w 1921"/>
                  <a:gd name="T2" fmla="*/ 1841 w 1921"/>
                  <a:gd name="T3" fmla="*/ 1788 w 1921"/>
                  <a:gd name="T4" fmla="*/ 1748 w 1921"/>
                  <a:gd name="T5" fmla="*/ 1694 w 1921"/>
                  <a:gd name="T6" fmla="*/ 1654 w 1921"/>
                  <a:gd name="T7" fmla="*/ 1601 w 1921"/>
                  <a:gd name="T8" fmla="*/ 1574 w 1921"/>
                  <a:gd name="T9" fmla="*/ 1521 w 1921"/>
                  <a:gd name="T10" fmla="*/ 1481 w 1921"/>
                  <a:gd name="T11" fmla="*/ 1427 w 1921"/>
                  <a:gd name="T12" fmla="*/ 1387 w 1921"/>
                  <a:gd name="T13" fmla="*/ 1334 w 1921"/>
                  <a:gd name="T14" fmla="*/ 1307 w 1921"/>
                  <a:gd name="T15" fmla="*/ 1254 w 1921"/>
                  <a:gd name="T16" fmla="*/ 1214 w 1921"/>
                  <a:gd name="T17" fmla="*/ 1161 w 1921"/>
                  <a:gd name="T18" fmla="*/ 1121 w 1921"/>
                  <a:gd name="T19" fmla="*/ 1067 w 1921"/>
                  <a:gd name="T20" fmla="*/ 1041 w 1921"/>
                  <a:gd name="T21" fmla="*/ 987 w 1921"/>
                  <a:gd name="T22" fmla="*/ 947 w 1921"/>
                  <a:gd name="T23" fmla="*/ 894 w 1921"/>
                  <a:gd name="T24" fmla="*/ 854 w 1921"/>
                  <a:gd name="T25" fmla="*/ 801 w 1921"/>
                  <a:gd name="T26" fmla="*/ 774 w 1921"/>
                  <a:gd name="T27" fmla="*/ 720 w 1921"/>
                  <a:gd name="T28" fmla="*/ 680 w 1921"/>
                  <a:gd name="T29" fmla="*/ 627 w 1921"/>
                  <a:gd name="T30" fmla="*/ 587 w 1921"/>
                  <a:gd name="T31" fmla="*/ 534 w 1921"/>
                  <a:gd name="T32" fmla="*/ 507 w 1921"/>
                  <a:gd name="T33" fmla="*/ 454 w 1921"/>
                  <a:gd name="T34" fmla="*/ 414 w 1921"/>
                  <a:gd name="T35" fmla="*/ 360 w 1921"/>
                  <a:gd name="T36" fmla="*/ 320 w 1921"/>
                  <a:gd name="T37" fmla="*/ 267 w 1921"/>
                  <a:gd name="T38" fmla="*/ 240 w 1921"/>
                  <a:gd name="T39" fmla="*/ 187 w 1921"/>
                  <a:gd name="T40" fmla="*/ 147 w 1921"/>
                  <a:gd name="T41" fmla="*/ 94 w 1921"/>
                  <a:gd name="T42" fmla="*/ 54 w 1921"/>
                  <a:gd name="T43" fmla="*/ 0 w 192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Lst>
                <a:rect l="0" t="0" r="r" b="b"/>
                <a:pathLst>
                  <a:path w="1921">
                    <a:moveTo>
                      <a:pt x="1921" y="0"/>
                    </a:moveTo>
                    <a:lnTo>
                      <a:pt x="1868" y="0"/>
                    </a:lnTo>
                    <a:moveTo>
                      <a:pt x="1841" y="0"/>
                    </a:moveTo>
                    <a:lnTo>
                      <a:pt x="1788" y="0"/>
                    </a:lnTo>
                    <a:moveTo>
                      <a:pt x="1748" y="0"/>
                    </a:moveTo>
                    <a:lnTo>
                      <a:pt x="1694" y="0"/>
                    </a:lnTo>
                    <a:moveTo>
                      <a:pt x="1654" y="0"/>
                    </a:moveTo>
                    <a:lnTo>
                      <a:pt x="1601" y="0"/>
                    </a:lnTo>
                    <a:moveTo>
                      <a:pt x="1574" y="0"/>
                    </a:moveTo>
                    <a:lnTo>
                      <a:pt x="1521" y="0"/>
                    </a:lnTo>
                    <a:moveTo>
                      <a:pt x="1481" y="0"/>
                    </a:moveTo>
                    <a:lnTo>
                      <a:pt x="1427" y="0"/>
                    </a:lnTo>
                    <a:moveTo>
                      <a:pt x="1387" y="0"/>
                    </a:moveTo>
                    <a:lnTo>
                      <a:pt x="1334" y="0"/>
                    </a:lnTo>
                    <a:moveTo>
                      <a:pt x="1307" y="0"/>
                    </a:moveTo>
                    <a:lnTo>
                      <a:pt x="1254" y="0"/>
                    </a:lnTo>
                    <a:moveTo>
                      <a:pt x="1214" y="0"/>
                    </a:moveTo>
                    <a:lnTo>
                      <a:pt x="1161" y="0"/>
                    </a:lnTo>
                    <a:moveTo>
                      <a:pt x="1121" y="0"/>
                    </a:moveTo>
                    <a:lnTo>
                      <a:pt x="1067" y="0"/>
                    </a:lnTo>
                    <a:moveTo>
                      <a:pt x="1041" y="0"/>
                    </a:moveTo>
                    <a:lnTo>
                      <a:pt x="987" y="0"/>
                    </a:lnTo>
                    <a:moveTo>
                      <a:pt x="947" y="0"/>
                    </a:moveTo>
                    <a:lnTo>
                      <a:pt x="894" y="0"/>
                    </a:lnTo>
                    <a:moveTo>
                      <a:pt x="854" y="0"/>
                    </a:moveTo>
                    <a:lnTo>
                      <a:pt x="801" y="0"/>
                    </a:lnTo>
                    <a:moveTo>
                      <a:pt x="774" y="0"/>
                    </a:moveTo>
                    <a:lnTo>
                      <a:pt x="720" y="0"/>
                    </a:lnTo>
                    <a:moveTo>
                      <a:pt x="680" y="0"/>
                    </a:moveTo>
                    <a:lnTo>
                      <a:pt x="627" y="0"/>
                    </a:lnTo>
                    <a:moveTo>
                      <a:pt x="587" y="0"/>
                    </a:moveTo>
                    <a:lnTo>
                      <a:pt x="534" y="0"/>
                    </a:lnTo>
                    <a:moveTo>
                      <a:pt x="507" y="0"/>
                    </a:moveTo>
                    <a:lnTo>
                      <a:pt x="454" y="0"/>
                    </a:lnTo>
                    <a:moveTo>
                      <a:pt x="414" y="0"/>
                    </a:moveTo>
                    <a:lnTo>
                      <a:pt x="360" y="0"/>
                    </a:lnTo>
                    <a:moveTo>
                      <a:pt x="320" y="0"/>
                    </a:moveTo>
                    <a:lnTo>
                      <a:pt x="267" y="0"/>
                    </a:lnTo>
                    <a:moveTo>
                      <a:pt x="240" y="0"/>
                    </a:moveTo>
                    <a:lnTo>
                      <a:pt x="187" y="0"/>
                    </a:lnTo>
                    <a:moveTo>
                      <a:pt x="147" y="0"/>
                    </a:moveTo>
                    <a:lnTo>
                      <a:pt x="94" y="0"/>
                    </a:lnTo>
                    <a:moveTo>
                      <a:pt x="54" y="0"/>
                    </a:moveTo>
                    <a:lnTo>
                      <a:pt x="0" y="0"/>
                    </a:lnTo>
                  </a:path>
                </a:pathLst>
              </a:custGeom>
              <a:noFill/>
              <a:ln w="20638">
                <a:solidFill>
                  <a:srgbClr val="3A52A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000" name="Group 88"/>
              <p:cNvGrpSpPr>
                <a:grpSpLocks/>
              </p:cNvGrpSpPr>
              <p:nvPr/>
            </p:nvGrpSpPr>
            <p:grpSpPr bwMode="auto">
              <a:xfrm>
                <a:off x="3764" y="2410"/>
                <a:ext cx="93" cy="80"/>
                <a:chOff x="3764" y="2410"/>
                <a:chExt cx="93" cy="80"/>
              </a:xfrm>
            </p:grpSpPr>
            <p:sp>
              <p:nvSpPr>
                <p:cNvPr id="39001" name="Oval 89"/>
                <p:cNvSpPr>
                  <a:spLocks noChangeArrowheads="1"/>
                </p:cNvSpPr>
                <p:nvPr/>
              </p:nvSpPr>
              <p:spPr bwMode="auto">
                <a:xfrm>
                  <a:off x="3764" y="2410"/>
                  <a:ext cx="93" cy="8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2" name="Oval 90"/>
                <p:cNvSpPr>
                  <a:spLocks noChangeArrowheads="1"/>
                </p:cNvSpPr>
                <p:nvPr/>
              </p:nvSpPr>
              <p:spPr bwMode="auto">
                <a:xfrm>
                  <a:off x="3784" y="2423"/>
                  <a:ext cx="53" cy="54"/>
                </a:xfrm>
                <a:prstGeom prst="ellipse">
                  <a:avLst/>
                </a:prstGeom>
                <a:solidFill>
                  <a:srgbClr val="3A5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003" name="Rectangle 91"/>
              <p:cNvSpPr>
                <a:spLocks noChangeArrowheads="1"/>
              </p:cNvSpPr>
              <p:nvPr/>
            </p:nvSpPr>
            <p:spPr bwMode="auto">
              <a:xfrm>
                <a:off x="3812" y="2222"/>
                <a:ext cx="1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i="1">
                    <a:solidFill>
                      <a:srgbClr val="3373FF"/>
                    </a:solidFill>
                  </a:rPr>
                  <a:t>K </a:t>
                </a:r>
                <a:endParaRPr lang="en-US" altLang="en-US" sz="2400">
                  <a:latin typeface="Times New Roman" panose="02020603050405020304" pitchFamily="18" charset="0"/>
                </a:endParaRPr>
              </a:p>
            </p:txBody>
          </p:sp>
        </p:grpSp>
        <p:grpSp>
          <p:nvGrpSpPr>
            <p:cNvPr id="39004" name="Group 92"/>
            <p:cNvGrpSpPr>
              <a:grpSpLocks/>
            </p:cNvGrpSpPr>
            <p:nvPr/>
          </p:nvGrpSpPr>
          <p:grpSpPr bwMode="auto">
            <a:xfrm>
              <a:off x="3009901" y="3048000"/>
              <a:ext cx="2479676" cy="2389188"/>
              <a:chOff x="1896" y="1920"/>
              <a:chExt cx="1562" cy="1505"/>
            </a:xfrm>
          </p:grpSpPr>
          <p:sp>
            <p:nvSpPr>
              <p:cNvPr id="39005" name="Freeform 93"/>
              <p:cNvSpPr>
                <a:spLocks noEditPoints="1"/>
              </p:cNvSpPr>
              <p:nvPr/>
            </p:nvSpPr>
            <p:spPr bwMode="auto">
              <a:xfrm>
                <a:off x="3323" y="2143"/>
                <a:ext cx="1" cy="1282"/>
              </a:xfrm>
              <a:custGeom>
                <a:avLst/>
                <a:gdLst>
                  <a:gd name="T0" fmla="*/ 0 h 1282"/>
                  <a:gd name="T1" fmla="*/ 53 h 1282"/>
                  <a:gd name="T2" fmla="*/ 80 h 1282"/>
                  <a:gd name="T3" fmla="*/ 134 h 1282"/>
                  <a:gd name="T4" fmla="*/ 174 h 1282"/>
                  <a:gd name="T5" fmla="*/ 227 h 1282"/>
                  <a:gd name="T6" fmla="*/ 267 h 1282"/>
                  <a:gd name="T7" fmla="*/ 321 h 1282"/>
                  <a:gd name="T8" fmla="*/ 347 h 1282"/>
                  <a:gd name="T9" fmla="*/ 401 h 1282"/>
                  <a:gd name="T10" fmla="*/ 441 h 1282"/>
                  <a:gd name="T11" fmla="*/ 494 h 1282"/>
                  <a:gd name="T12" fmla="*/ 534 h 1282"/>
                  <a:gd name="T13" fmla="*/ 588 h 1282"/>
                  <a:gd name="T14" fmla="*/ 614 h 1282"/>
                  <a:gd name="T15" fmla="*/ 668 h 1282"/>
                  <a:gd name="T16" fmla="*/ 708 h 1282"/>
                  <a:gd name="T17" fmla="*/ 761 h 1282"/>
                  <a:gd name="T18" fmla="*/ 801 h 1282"/>
                  <a:gd name="T19" fmla="*/ 855 h 1282"/>
                  <a:gd name="T20" fmla="*/ 881 h 1282"/>
                  <a:gd name="T21" fmla="*/ 935 h 1282"/>
                  <a:gd name="T22" fmla="*/ 975 h 1282"/>
                  <a:gd name="T23" fmla="*/ 1028 h 1282"/>
                  <a:gd name="T24" fmla="*/ 1068 h 1282"/>
                  <a:gd name="T25" fmla="*/ 1122 h 1282"/>
                  <a:gd name="T26" fmla="*/ 1148 h 1282"/>
                  <a:gd name="T27" fmla="*/ 1202 h 1282"/>
                  <a:gd name="T28" fmla="*/ 1242 h 1282"/>
                  <a:gd name="T29" fmla="*/ 1282 h 128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1282">
                    <a:moveTo>
                      <a:pt x="0" y="0"/>
                    </a:moveTo>
                    <a:lnTo>
                      <a:pt x="0" y="53"/>
                    </a:lnTo>
                    <a:moveTo>
                      <a:pt x="0" y="80"/>
                    </a:moveTo>
                    <a:lnTo>
                      <a:pt x="0" y="134"/>
                    </a:lnTo>
                    <a:moveTo>
                      <a:pt x="0" y="174"/>
                    </a:moveTo>
                    <a:lnTo>
                      <a:pt x="0" y="227"/>
                    </a:lnTo>
                    <a:moveTo>
                      <a:pt x="0" y="267"/>
                    </a:moveTo>
                    <a:lnTo>
                      <a:pt x="0" y="321"/>
                    </a:lnTo>
                    <a:moveTo>
                      <a:pt x="0" y="347"/>
                    </a:moveTo>
                    <a:lnTo>
                      <a:pt x="0" y="401"/>
                    </a:lnTo>
                    <a:moveTo>
                      <a:pt x="0" y="441"/>
                    </a:moveTo>
                    <a:lnTo>
                      <a:pt x="0" y="494"/>
                    </a:lnTo>
                    <a:moveTo>
                      <a:pt x="0" y="534"/>
                    </a:moveTo>
                    <a:lnTo>
                      <a:pt x="0" y="588"/>
                    </a:lnTo>
                    <a:moveTo>
                      <a:pt x="0" y="614"/>
                    </a:moveTo>
                    <a:lnTo>
                      <a:pt x="0" y="668"/>
                    </a:lnTo>
                    <a:moveTo>
                      <a:pt x="0" y="708"/>
                    </a:moveTo>
                    <a:lnTo>
                      <a:pt x="0" y="761"/>
                    </a:lnTo>
                    <a:moveTo>
                      <a:pt x="0" y="801"/>
                    </a:moveTo>
                    <a:lnTo>
                      <a:pt x="0" y="855"/>
                    </a:lnTo>
                    <a:moveTo>
                      <a:pt x="0" y="881"/>
                    </a:moveTo>
                    <a:lnTo>
                      <a:pt x="0" y="935"/>
                    </a:lnTo>
                    <a:moveTo>
                      <a:pt x="0" y="975"/>
                    </a:moveTo>
                    <a:lnTo>
                      <a:pt x="0" y="1028"/>
                    </a:lnTo>
                    <a:moveTo>
                      <a:pt x="0" y="1068"/>
                    </a:moveTo>
                    <a:lnTo>
                      <a:pt x="0" y="1122"/>
                    </a:lnTo>
                    <a:moveTo>
                      <a:pt x="0" y="1148"/>
                    </a:moveTo>
                    <a:lnTo>
                      <a:pt x="0" y="1202"/>
                    </a:lnTo>
                    <a:moveTo>
                      <a:pt x="0" y="1242"/>
                    </a:moveTo>
                    <a:lnTo>
                      <a:pt x="0" y="1282"/>
                    </a:lnTo>
                  </a:path>
                </a:pathLst>
              </a:custGeom>
              <a:noFill/>
              <a:ln w="20638">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C00000"/>
                  </a:solidFill>
                </a:endParaRPr>
              </a:p>
            </p:txBody>
          </p:sp>
          <p:sp>
            <p:nvSpPr>
              <p:cNvPr id="39006" name="Freeform 94"/>
              <p:cNvSpPr>
                <a:spLocks noEditPoints="1"/>
              </p:cNvSpPr>
              <p:nvPr/>
            </p:nvSpPr>
            <p:spPr bwMode="auto">
              <a:xfrm>
                <a:off x="1896" y="2143"/>
                <a:ext cx="1441" cy="1"/>
              </a:xfrm>
              <a:custGeom>
                <a:avLst/>
                <a:gdLst>
                  <a:gd name="T0" fmla="*/ 1441 w 1441"/>
                  <a:gd name="T1" fmla="*/ 1387 w 1441"/>
                  <a:gd name="T2" fmla="*/ 1361 w 1441"/>
                  <a:gd name="T3" fmla="*/ 1307 w 1441"/>
                  <a:gd name="T4" fmla="*/ 1267 w 1441"/>
                  <a:gd name="T5" fmla="*/ 1214 w 1441"/>
                  <a:gd name="T6" fmla="*/ 1174 w 1441"/>
                  <a:gd name="T7" fmla="*/ 1121 w 1441"/>
                  <a:gd name="T8" fmla="*/ 1094 w 1441"/>
                  <a:gd name="T9" fmla="*/ 1041 w 1441"/>
                  <a:gd name="T10" fmla="*/ 1001 w 1441"/>
                  <a:gd name="T11" fmla="*/ 947 w 1441"/>
                  <a:gd name="T12" fmla="*/ 907 w 1441"/>
                  <a:gd name="T13" fmla="*/ 854 w 1441"/>
                  <a:gd name="T14" fmla="*/ 827 w 1441"/>
                  <a:gd name="T15" fmla="*/ 774 w 1441"/>
                  <a:gd name="T16" fmla="*/ 734 w 1441"/>
                  <a:gd name="T17" fmla="*/ 680 w 1441"/>
                  <a:gd name="T18" fmla="*/ 640 w 1441"/>
                  <a:gd name="T19" fmla="*/ 587 w 1441"/>
                  <a:gd name="T20" fmla="*/ 560 w 1441"/>
                  <a:gd name="T21" fmla="*/ 507 w 1441"/>
                  <a:gd name="T22" fmla="*/ 467 w 1441"/>
                  <a:gd name="T23" fmla="*/ 414 w 1441"/>
                  <a:gd name="T24" fmla="*/ 374 w 1441"/>
                  <a:gd name="T25" fmla="*/ 320 w 1441"/>
                  <a:gd name="T26" fmla="*/ 294 w 1441"/>
                  <a:gd name="T27" fmla="*/ 240 w 1441"/>
                  <a:gd name="T28" fmla="*/ 200 w 1441"/>
                  <a:gd name="T29" fmla="*/ 147 w 1441"/>
                  <a:gd name="T30" fmla="*/ 107 w 1441"/>
                  <a:gd name="T31" fmla="*/ 54 w 1441"/>
                  <a:gd name="T32" fmla="*/ 27 w 1441"/>
                  <a:gd name="T33" fmla="*/ 0 w 144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Lst>
                <a:rect l="0" t="0" r="r" b="b"/>
                <a:pathLst>
                  <a:path w="1441">
                    <a:moveTo>
                      <a:pt x="1441" y="0"/>
                    </a:moveTo>
                    <a:lnTo>
                      <a:pt x="1387" y="0"/>
                    </a:lnTo>
                    <a:moveTo>
                      <a:pt x="1361" y="0"/>
                    </a:moveTo>
                    <a:lnTo>
                      <a:pt x="1307" y="0"/>
                    </a:lnTo>
                    <a:moveTo>
                      <a:pt x="1267" y="0"/>
                    </a:moveTo>
                    <a:lnTo>
                      <a:pt x="1214" y="0"/>
                    </a:lnTo>
                    <a:moveTo>
                      <a:pt x="1174" y="0"/>
                    </a:moveTo>
                    <a:lnTo>
                      <a:pt x="1121" y="0"/>
                    </a:lnTo>
                    <a:moveTo>
                      <a:pt x="1094" y="0"/>
                    </a:moveTo>
                    <a:lnTo>
                      <a:pt x="1041" y="0"/>
                    </a:lnTo>
                    <a:moveTo>
                      <a:pt x="1001" y="0"/>
                    </a:moveTo>
                    <a:lnTo>
                      <a:pt x="947" y="0"/>
                    </a:lnTo>
                    <a:moveTo>
                      <a:pt x="907" y="0"/>
                    </a:moveTo>
                    <a:lnTo>
                      <a:pt x="854" y="0"/>
                    </a:lnTo>
                    <a:moveTo>
                      <a:pt x="827" y="0"/>
                    </a:moveTo>
                    <a:lnTo>
                      <a:pt x="774" y="0"/>
                    </a:lnTo>
                    <a:moveTo>
                      <a:pt x="734" y="0"/>
                    </a:moveTo>
                    <a:lnTo>
                      <a:pt x="680" y="0"/>
                    </a:lnTo>
                    <a:moveTo>
                      <a:pt x="640" y="0"/>
                    </a:moveTo>
                    <a:lnTo>
                      <a:pt x="587" y="0"/>
                    </a:lnTo>
                    <a:moveTo>
                      <a:pt x="560" y="0"/>
                    </a:moveTo>
                    <a:lnTo>
                      <a:pt x="507" y="0"/>
                    </a:lnTo>
                    <a:moveTo>
                      <a:pt x="467" y="0"/>
                    </a:moveTo>
                    <a:lnTo>
                      <a:pt x="414" y="0"/>
                    </a:lnTo>
                    <a:moveTo>
                      <a:pt x="374" y="0"/>
                    </a:moveTo>
                    <a:lnTo>
                      <a:pt x="320" y="0"/>
                    </a:lnTo>
                    <a:moveTo>
                      <a:pt x="294" y="0"/>
                    </a:moveTo>
                    <a:lnTo>
                      <a:pt x="240" y="0"/>
                    </a:lnTo>
                    <a:moveTo>
                      <a:pt x="200" y="0"/>
                    </a:moveTo>
                    <a:lnTo>
                      <a:pt x="147" y="0"/>
                    </a:lnTo>
                    <a:moveTo>
                      <a:pt x="107" y="0"/>
                    </a:moveTo>
                    <a:lnTo>
                      <a:pt x="54" y="0"/>
                    </a:lnTo>
                    <a:moveTo>
                      <a:pt x="27" y="0"/>
                    </a:moveTo>
                    <a:lnTo>
                      <a:pt x="0" y="0"/>
                    </a:lnTo>
                  </a:path>
                </a:pathLst>
              </a:custGeom>
              <a:noFill/>
              <a:ln w="20638">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C00000"/>
                  </a:solidFill>
                </a:endParaRPr>
              </a:p>
            </p:txBody>
          </p:sp>
          <p:grpSp>
            <p:nvGrpSpPr>
              <p:cNvPr id="39007" name="Group 95"/>
              <p:cNvGrpSpPr>
                <a:grpSpLocks/>
              </p:cNvGrpSpPr>
              <p:nvPr/>
            </p:nvGrpSpPr>
            <p:grpSpPr bwMode="auto">
              <a:xfrm>
                <a:off x="3283" y="2090"/>
                <a:ext cx="94" cy="93"/>
                <a:chOff x="3283" y="2090"/>
                <a:chExt cx="94" cy="93"/>
              </a:xfrm>
            </p:grpSpPr>
            <p:sp>
              <p:nvSpPr>
                <p:cNvPr id="39008" name="Oval 96"/>
                <p:cNvSpPr>
                  <a:spLocks noChangeArrowheads="1"/>
                </p:cNvSpPr>
                <p:nvPr/>
              </p:nvSpPr>
              <p:spPr bwMode="auto">
                <a:xfrm>
                  <a:off x="3283" y="2090"/>
                  <a:ext cx="94" cy="9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C00000"/>
                    </a:solidFill>
                  </a:endParaRPr>
                </a:p>
              </p:txBody>
            </p:sp>
            <p:sp>
              <p:nvSpPr>
                <p:cNvPr id="39009" name="Oval 97"/>
                <p:cNvSpPr>
                  <a:spLocks noChangeArrowheads="1"/>
                </p:cNvSpPr>
                <p:nvPr/>
              </p:nvSpPr>
              <p:spPr bwMode="auto">
                <a:xfrm>
                  <a:off x="3303" y="2110"/>
                  <a:ext cx="53" cy="54"/>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C00000"/>
                    </a:solidFill>
                  </a:endParaRPr>
                </a:p>
              </p:txBody>
            </p:sp>
          </p:grpSp>
          <p:sp>
            <p:nvSpPr>
              <p:cNvPr id="39010" name="Rectangle 98"/>
              <p:cNvSpPr>
                <a:spLocks noChangeArrowheads="1"/>
              </p:cNvSpPr>
              <p:nvPr/>
            </p:nvSpPr>
            <p:spPr bwMode="auto">
              <a:xfrm>
                <a:off x="3313" y="1920"/>
                <a:ext cx="14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i="1">
                    <a:solidFill>
                      <a:srgbClr val="C00000"/>
                    </a:solidFill>
                  </a:rPr>
                  <a:t>B </a:t>
                </a:r>
                <a:endParaRPr lang="en-US" altLang="en-US" sz="2400">
                  <a:solidFill>
                    <a:srgbClr val="C00000"/>
                  </a:solidFill>
                  <a:latin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7" name="Rectangle 3"/>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Free Dumping of Pollutants</a:t>
            </a:r>
          </a:p>
        </p:txBody>
      </p:sp>
      <p:grpSp>
        <p:nvGrpSpPr>
          <p:cNvPr id="2" name="Group 1" descr="image" title="image"/>
          <p:cNvGrpSpPr/>
          <p:nvPr/>
        </p:nvGrpSpPr>
        <p:grpSpPr>
          <a:xfrm>
            <a:off x="1041400" y="1574800"/>
            <a:ext cx="7289800" cy="4889500"/>
            <a:chOff x="1041400" y="1574800"/>
            <a:chExt cx="7289800" cy="4889500"/>
          </a:xfrm>
        </p:grpSpPr>
        <p:sp>
          <p:nvSpPr>
            <p:cNvPr id="257026" name="Rectangle 2"/>
            <p:cNvSpPr>
              <a:spLocks noChangeArrowheads="1"/>
            </p:cNvSpPr>
            <p:nvPr/>
          </p:nvSpPr>
          <p:spPr bwMode="auto">
            <a:xfrm>
              <a:off x="1041400" y="1574800"/>
              <a:ext cx="7289800" cy="4864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29"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57030" name="Line 6"/>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57032" name="Line 8"/>
            <p:cNvSpPr>
              <a:spLocks noChangeShapeType="1"/>
            </p:cNvSpPr>
            <p:nvPr/>
          </p:nvSpPr>
          <p:spPr bwMode="auto">
            <a:xfrm>
              <a:off x="1041400" y="5527675"/>
              <a:ext cx="7289800" cy="1588"/>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3" name="Line 9"/>
            <p:cNvSpPr>
              <a:spLocks noChangeShapeType="1"/>
            </p:cNvSpPr>
            <p:nvPr/>
          </p:nvSpPr>
          <p:spPr bwMode="auto">
            <a:xfrm>
              <a:off x="1041400" y="5222875"/>
              <a:ext cx="7289800" cy="1588"/>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4" name="Line 10"/>
            <p:cNvSpPr>
              <a:spLocks noChangeShapeType="1"/>
            </p:cNvSpPr>
            <p:nvPr/>
          </p:nvSpPr>
          <p:spPr bwMode="auto">
            <a:xfrm>
              <a:off x="1041400" y="4919663"/>
              <a:ext cx="7289800" cy="1587"/>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5" name="Line 11"/>
            <p:cNvSpPr>
              <a:spLocks noChangeShapeType="1"/>
            </p:cNvSpPr>
            <p:nvPr/>
          </p:nvSpPr>
          <p:spPr bwMode="auto">
            <a:xfrm>
              <a:off x="1041400" y="6135688"/>
              <a:ext cx="7289800" cy="1587"/>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6" name="Line 12"/>
            <p:cNvSpPr>
              <a:spLocks noChangeShapeType="1"/>
            </p:cNvSpPr>
            <p:nvPr/>
          </p:nvSpPr>
          <p:spPr bwMode="auto">
            <a:xfrm>
              <a:off x="1041400" y="5830888"/>
              <a:ext cx="7289800" cy="1587"/>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7" name="Line 13"/>
            <p:cNvSpPr>
              <a:spLocks noChangeShapeType="1"/>
            </p:cNvSpPr>
            <p:nvPr/>
          </p:nvSpPr>
          <p:spPr bwMode="auto">
            <a:xfrm>
              <a:off x="1041400" y="4614863"/>
              <a:ext cx="7289800" cy="1587"/>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8" name="Line 14"/>
            <p:cNvSpPr>
              <a:spLocks noChangeShapeType="1"/>
            </p:cNvSpPr>
            <p:nvPr/>
          </p:nvSpPr>
          <p:spPr bwMode="auto">
            <a:xfrm>
              <a:off x="1041400" y="4311650"/>
              <a:ext cx="7289800" cy="1588"/>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9" name="Line 15"/>
            <p:cNvSpPr>
              <a:spLocks noChangeShapeType="1"/>
            </p:cNvSpPr>
            <p:nvPr/>
          </p:nvSpPr>
          <p:spPr bwMode="auto">
            <a:xfrm>
              <a:off x="1041400" y="4006850"/>
              <a:ext cx="7289800" cy="1588"/>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0" name="Line 16"/>
            <p:cNvSpPr>
              <a:spLocks noChangeShapeType="1"/>
            </p:cNvSpPr>
            <p:nvPr/>
          </p:nvSpPr>
          <p:spPr bwMode="auto">
            <a:xfrm>
              <a:off x="1041400" y="3702050"/>
              <a:ext cx="7289800" cy="1588"/>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1" name="Line 17"/>
            <p:cNvSpPr>
              <a:spLocks noChangeShapeType="1"/>
            </p:cNvSpPr>
            <p:nvPr/>
          </p:nvSpPr>
          <p:spPr bwMode="auto">
            <a:xfrm>
              <a:off x="1041400" y="3398838"/>
              <a:ext cx="7289800" cy="1587"/>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2" name="Line 18"/>
            <p:cNvSpPr>
              <a:spLocks noChangeShapeType="1"/>
            </p:cNvSpPr>
            <p:nvPr/>
          </p:nvSpPr>
          <p:spPr bwMode="auto">
            <a:xfrm>
              <a:off x="1041400" y="3094038"/>
              <a:ext cx="7289800" cy="1587"/>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3" name="Line 19"/>
            <p:cNvSpPr>
              <a:spLocks noChangeShapeType="1"/>
            </p:cNvSpPr>
            <p:nvPr/>
          </p:nvSpPr>
          <p:spPr bwMode="auto">
            <a:xfrm>
              <a:off x="1041400" y="2790825"/>
              <a:ext cx="7289800" cy="1588"/>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4" name="Line 20"/>
            <p:cNvSpPr>
              <a:spLocks noChangeShapeType="1"/>
            </p:cNvSpPr>
            <p:nvPr/>
          </p:nvSpPr>
          <p:spPr bwMode="auto">
            <a:xfrm>
              <a:off x="1041400" y="2486025"/>
              <a:ext cx="7289800" cy="1588"/>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5" name="Line 21"/>
            <p:cNvSpPr>
              <a:spLocks noChangeShapeType="1"/>
            </p:cNvSpPr>
            <p:nvPr/>
          </p:nvSpPr>
          <p:spPr bwMode="auto">
            <a:xfrm>
              <a:off x="1041400" y="2182813"/>
              <a:ext cx="7289800" cy="1587"/>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6" name="Line 22"/>
            <p:cNvSpPr>
              <a:spLocks noChangeShapeType="1"/>
            </p:cNvSpPr>
            <p:nvPr/>
          </p:nvSpPr>
          <p:spPr bwMode="auto">
            <a:xfrm>
              <a:off x="1041400" y="1878013"/>
              <a:ext cx="7289800" cy="1587"/>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7" name="Line 23"/>
            <p:cNvSpPr>
              <a:spLocks noChangeShapeType="1"/>
            </p:cNvSpPr>
            <p:nvPr/>
          </p:nvSpPr>
          <p:spPr bwMode="auto">
            <a:xfrm>
              <a:off x="1344613"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8" name="Line 24"/>
            <p:cNvSpPr>
              <a:spLocks noChangeShapeType="1"/>
            </p:cNvSpPr>
            <p:nvPr/>
          </p:nvSpPr>
          <p:spPr bwMode="auto">
            <a:xfrm>
              <a:off x="1649413"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9" name="Line 25"/>
            <p:cNvSpPr>
              <a:spLocks noChangeShapeType="1"/>
            </p:cNvSpPr>
            <p:nvPr/>
          </p:nvSpPr>
          <p:spPr bwMode="auto">
            <a:xfrm>
              <a:off x="1952625" y="1574800"/>
              <a:ext cx="1588"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0" name="Line 26"/>
            <p:cNvSpPr>
              <a:spLocks noChangeShapeType="1"/>
            </p:cNvSpPr>
            <p:nvPr/>
          </p:nvSpPr>
          <p:spPr bwMode="auto">
            <a:xfrm>
              <a:off x="2255838"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1" name="Line 27"/>
            <p:cNvSpPr>
              <a:spLocks noChangeShapeType="1"/>
            </p:cNvSpPr>
            <p:nvPr/>
          </p:nvSpPr>
          <p:spPr bwMode="auto">
            <a:xfrm>
              <a:off x="2560638"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2" name="Line 28"/>
            <p:cNvSpPr>
              <a:spLocks noChangeShapeType="1"/>
            </p:cNvSpPr>
            <p:nvPr/>
          </p:nvSpPr>
          <p:spPr bwMode="auto">
            <a:xfrm>
              <a:off x="2863850" y="1574800"/>
              <a:ext cx="1588"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3" name="Line 29"/>
            <p:cNvSpPr>
              <a:spLocks noChangeShapeType="1"/>
            </p:cNvSpPr>
            <p:nvPr/>
          </p:nvSpPr>
          <p:spPr bwMode="auto">
            <a:xfrm>
              <a:off x="3167063"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4" name="Line 30"/>
            <p:cNvSpPr>
              <a:spLocks noChangeShapeType="1"/>
            </p:cNvSpPr>
            <p:nvPr/>
          </p:nvSpPr>
          <p:spPr bwMode="auto">
            <a:xfrm>
              <a:off x="3471863"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5" name="Line 31"/>
            <p:cNvSpPr>
              <a:spLocks noChangeShapeType="1"/>
            </p:cNvSpPr>
            <p:nvPr/>
          </p:nvSpPr>
          <p:spPr bwMode="auto">
            <a:xfrm>
              <a:off x="3775075" y="1574800"/>
              <a:ext cx="1588"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6" name="Line 32"/>
            <p:cNvSpPr>
              <a:spLocks noChangeShapeType="1"/>
            </p:cNvSpPr>
            <p:nvPr/>
          </p:nvSpPr>
          <p:spPr bwMode="auto">
            <a:xfrm>
              <a:off x="4078288"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7" name="Line 33"/>
            <p:cNvSpPr>
              <a:spLocks noChangeShapeType="1"/>
            </p:cNvSpPr>
            <p:nvPr/>
          </p:nvSpPr>
          <p:spPr bwMode="auto">
            <a:xfrm>
              <a:off x="4383088"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8" name="Line 34"/>
            <p:cNvSpPr>
              <a:spLocks noChangeShapeType="1"/>
            </p:cNvSpPr>
            <p:nvPr/>
          </p:nvSpPr>
          <p:spPr bwMode="auto">
            <a:xfrm>
              <a:off x="4686300" y="1574800"/>
              <a:ext cx="1588"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59" name="Line 35"/>
            <p:cNvSpPr>
              <a:spLocks noChangeShapeType="1"/>
            </p:cNvSpPr>
            <p:nvPr/>
          </p:nvSpPr>
          <p:spPr bwMode="auto">
            <a:xfrm>
              <a:off x="4989513"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0" name="Line 36"/>
            <p:cNvSpPr>
              <a:spLocks noChangeShapeType="1"/>
            </p:cNvSpPr>
            <p:nvPr/>
          </p:nvSpPr>
          <p:spPr bwMode="auto">
            <a:xfrm>
              <a:off x="5294313"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1" name="Line 37"/>
            <p:cNvSpPr>
              <a:spLocks noChangeShapeType="1"/>
            </p:cNvSpPr>
            <p:nvPr/>
          </p:nvSpPr>
          <p:spPr bwMode="auto">
            <a:xfrm>
              <a:off x="5597525" y="1574800"/>
              <a:ext cx="1588"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2" name="Line 38"/>
            <p:cNvSpPr>
              <a:spLocks noChangeShapeType="1"/>
            </p:cNvSpPr>
            <p:nvPr/>
          </p:nvSpPr>
          <p:spPr bwMode="auto">
            <a:xfrm>
              <a:off x="5900738"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3" name="Line 39"/>
            <p:cNvSpPr>
              <a:spLocks noChangeShapeType="1"/>
            </p:cNvSpPr>
            <p:nvPr/>
          </p:nvSpPr>
          <p:spPr bwMode="auto">
            <a:xfrm>
              <a:off x="6205538"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4" name="Line 40"/>
            <p:cNvSpPr>
              <a:spLocks noChangeShapeType="1"/>
            </p:cNvSpPr>
            <p:nvPr/>
          </p:nvSpPr>
          <p:spPr bwMode="auto">
            <a:xfrm>
              <a:off x="6508750" y="1574800"/>
              <a:ext cx="1588"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5" name="Line 41"/>
            <p:cNvSpPr>
              <a:spLocks noChangeShapeType="1"/>
            </p:cNvSpPr>
            <p:nvPr/>
          </p:nvSpPr>
          <p:spPr bwMode="auto">
            <a:xfrm>
              <a:off x="6811963"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6" name="Line 42"/>
            <p:cNvSpPr>
              <a:spLocks noChangeShapeType="1"/>
            </p:cNvSpPr>
            <p:nvPr/>
          </p:nvSpPr>
          <p:spPr bwMode="auto">
            <a:xfrm>
              <a:off x="7116763"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7" name="Line 43"/>
            <p:cNvSpPr>
              <a:spLocks noChangeShapeType="1"/>
            </p:cNvSpPr>
            <p:nvPr/>
          </p:nvSpPr>
          <p:spPr bwMode="auto">
            <a:xfrm>
              <a:off x="7419975" y="1574800"/>
              <a:ext cx="1588"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8" name="Line 44"/>
            <p:cNvSpPr>
              <a:spLocks noChangeShapeType="1"/>
            </p:cNvSpPr>
            <p:nvPr/>
          </p:nvSpPr>
          <p:spPr bwMode="auto">
            <a:xfrm>
              <a:off x="7723188"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9" name="Line 45"/>
            <p:cNvSpPr>
              <a:spLocks noChangeShapeType="1"/>
            </p:cNvSpPr>
            <p:nvPr/>
          </p:nvSpPr>
          <p:spPr bwMode="auto">
            <a:xfrm>
              <a:off x="8027988" y="1574800"/>
              <a:ext cx="1587" cy="4889500"/>
            </a:xfrm>
            <a:prstGeom prst="line">
              <a:avLst/>
            </a:prstGeom>
            <a:noFill/>
            <a:ln w="2540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70" name="Rectangle 46"/>
            <p:cNvSpPr>
              <a:spLocks noChangeArrowheads="1"/>
            </p:cNvSpPr>
            <p:nvPr/>
          </p:nvSpPr>
          <p:spPr bwMode="auto">
            <a:xfrm>
              <a:off x="1041400" y="1574800"/>
              <a:ext cx="7289800" cy="4864100"/>
            </a:xfrm>
            <a:prstGeom prst="rect">
              <a:avLst/>
            </a:prstGeom>
            <a:noFill/>
            <a:ln w="25400">
              <a:solidFill>
                <a:srgbClr val="B3E3E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071" name="Line 47"/>
            <p:cNvSpPr>
              <a:spLocks noChangeShapeType="1"/>
            </p:cNvSpPr>
            <p:nvPr/>
          </p:nvSpPr>
          <p:spPr bwMode="auto">
            <a:xfrm>
              <a:off x="3167063" y="5324475"/>
              <a:ext cx="1587" cy="203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72" name="Line 48"/>
            <p:cNvSpPr>
              <a:spLocks noChangeShapeType="1"/>
            </p:cNvSpPr>
            <p:nvPr/>
          </p:nvSpPr>
          <p:spPr bwMode="auto">
            <a:xfrm>
              <a:off x="4989513" y="5324475"/>
              <a:ext cx="1587" cy="203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73" name="Line 49"/>
            <p:cNvSpPr>
              <a:spLocks noChangeShapeType="1"/>
            </p:cNvSpPr>
            <p:nvPr/>
          </p:nvSpPr>
          <p:spPr bwMode="auto">
            <a:xfrm>
              <a:off x="5900738" y="5324475"/>
              <a:ext cx="1587" cy="203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74" name="Line 50"/>
            <p:cNvSpPr>
              <a:spLocks noChangeShapeType="1"/>
            </p:cNvSpPr>
            <p:nvPr/>
          </p:nvSpPr>
          <p:spPr bwMode="auto">
            <a:xfrm>
              <a:off x="6811963" y="5324475"/>
              <a:ext cx="1587" cy="203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75" name="Line 51"/>
            <p:cNvSpPr>
              <a:spLocks noChangeShapeType="1"/>
            </p:cNvSpPr>
            <p:nvPr/>
          </p:nvSpPr>
          <p:spPr bwMode="auto">
            <a:xfrm>
              <a:off x="4078288" y="5324475"/>
              <a:ext cx="1587" cy="203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76" name="Freeform 52"/>
            <p:cNvSpPr>
              <a:spLocks/>
            </p:cNvSpPr>
            <p:nvPr/>
          </p:nvSpPr>
          <p:spPr bwMode="auto">
            <a:xfrm>
              <a:off x="2255838" y="1903413"/>
              <a:ext cx="5772150" cy="3624262"/>
            </a:xfrm>
            <a:custGeom>
              <a:avLst/>
              <a:gdLst>
                <a:gd name="T0" fmla="*/ 0 w 3636"/>
                <a:gd name="T1" fmla="*/ 0 h 2283"/>
                <a:gd name="T2" fmla="*/ 0 w 3636"/>
                <a:gd name="T3" fmla="*/ 2283 h 2283"/>
                <a:gd name="T4" fmla="*/ 3636 w 3636"/>
                <a:gd name="T5" fmla="*/ 2283 h 2283"/>
              </a:gdLst>
              <a:ahLst/>
              <a:cxnLst>
                <a:cxn ang="0">
                  <a:pos x="T0" y="T1"/>
                </a:cxn>
                <a:cxn ang="0">
                  <a:pos x="T2" y="T3"/>
                </a:cxn>
                <a:cxn ang="0">
                  <a:pos x="T4" y="T5"/>
                </a:cxn>
              </a:cxnLst>
              <a:rect l="0" t="0" r="r" b="b"/>
              <a:pathLst>
                <a:path w="3636" h="2283">
                  <a:moveTo>
                    <a:pt x="0" y="0"/>
                  </a:moveTo>
                  <a:lnTo>
                    <a:pt x="0" y="2283"/>
                  </a:lnTo>
                  <a:lnTo>
                    <a:pt x="3636" y="2283"/>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7077" name="Group 53"/>
            <p:cNvGrpSpPr>
              <a:grpSpLocks/>
            </p:cNvGrpSpPr>
            <p:nvPr/>
          </p:nvGrpSpPr>
          <p:grpSpPr bwMode="auto">
            <a:xfrm>
              <a:off x="2290763" y="2405063"/>
              <a:ext cx="3786187" cy="2541587"/>
              <a:chOff x="1443" y="1515"/>
              <a:chExt cx="2385" cy="1601"/>
            </a:xfrm>
          </p:grpSpPr>
          <p:sp>
            <p:nvSpPr>
              <p:cNvPr id="257078" name="Line 54"/>
              <p:cNvSpPr>
                <a:spLocks noChangeShapeType="1"/>
              </p:cNvSpPr>
              <p:nvPr/>
            </p:nvSpPr>
            <p:spPr bwMode="auto">
              <a:xfrm flipV="1">
                <a:off x="1597" y="1678"/>
                <a:ext cx="2025" cy="1261"/>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79" name="Rectangle 55"/>
              <p:cNvSpPr>
                <a:spLocks noChangeArrowheads="1"/>
              </p:cNvSpPr>
              <p:nvPr/>
            </p:nvSpPr>
            <p:spPr bwMode="auto">
              <a:xfrm>
                <a:off x="3669" y="1515"/>
                <a:ext cx="15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i="1">
                    <a:solidFill>
                      <a:srgbClr val="000000"/>
                    </a:solidFill>
                  </a:rPr>
                  <a:t>S </a:t>
                </a:r>
                <a:endParaRPr lang="en-US" altLang="en-US" sz="2400" b="1">
                  <a:latin typeface="Times New Roman" panose="02020603050405020304" pitchFamily="18" charset="0"/>
                </a:endParaRPr>
              </a:p>
            </p:txBody>
          </p:sp>
          <p:sp>
            <p:nvSpPr>
              <p:cNvPr id="257080" name="Rectangle 56"/>
              <p:cNvSpPr>
                <a:spLocks noChangeArrowheads="1"/>
              </p:cNvSpPr>
              <p:nvPr/>
            </p:nvSpPr>
            <p:spPr bwMode="auto">
              <a:xfrm>
                <a:off x="1443" y="2914"/>
                <a:ext cx="15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i="1">
                    <a:solidFill>
                      <a:srgbClr val="000000"/>
                    </a:solidFill>
                  </a:rPr>
                  <a:t>S </a:t>
                </a:r>
                <a:endParaRPr lang="en-US" altLang="en-US" sz="2400" b="1">
                  <a:latin typeface="Times New Roman" panose="02020603050405020304" pitchFamily="18" charset="0"/>
                </a:endParaRPr>
              </a:p>
            </p:txBody>
          </p:sp>
        </p:grpSp>
        <p:sp>
          <p:nvSpPr>
            <p:cNvPr id="257081" name="Rectangle 57"/>
            <p:cNvSpPr>
              <a:spLocks noChangeArrowheads="1"/>
            </p:cNvSpPr>
            <p:nvPr/>
          </p:nvSpPr>
          <p:spPr bwMode="auto">
            <a:xfrm>
              <a:off x="2222500" y="5535613"/>
              <a:ext cx="2222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a:solidFill>
                    <a:srgbClr val="000000"/>
                  </a:solidFill>
                </a:rPr>
                <a:t>0 </a:t>
              </a:r>
              <a:endParaRPr lang="en-US" altLang="en-US" sz="2400" b="1">
                <a:latin typeface="Times New Roman" panose="02020603050405020304" pitchFamily="18" charset="0"/>
              </a:endParaRPr>
            </a:p>
          </p:txBody>
        </p:sp>
        <p:sp>
          <p:nvSpPr>
            <p:cNvPr id="257082" name="Rectangle 58"/>
            <p:cNvSpPr>
              <a:spLocks noChangeArrowheads="1"/>
            </p:cNvSpPr>
            <p:nvPr/>
          </p:nvSpPr>
          <p:spPr bwMode="auto">
            <a:xfrm>
              <a:off x="6665913" y="5535613"/>
              <a:ext cx="3698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a:solidFill>
                    <a:srgbClr val="000000"/>
                  </a:solidFill>
                </a:rPr>
                <a:t>25 </a:t>
              </a:r>
              <a:endParaRPr lang="en-US" altLang="en-US" sz="2400" b="1">
                <a:latin typeface="Times New Roman" panose="02020603050405020304" pitchFamily="18" charset="0"/>
              </a:endParaRPr>
            </a:p>
          </p:txBody>
        </p:sp>
        <p:sp>
          <p:nvSpPr>
            <p:cNvPr id="257083" name="Rectangle 59"/>
            <p:cNvSpPr>
              <a:spLocks noChangeArrowheads="1"/>
            </p:cNvSpPr>
            <p:nvPr/>
          </p:nvSpPr>
          <p:spPr bwMode="auto">
            <a:xfrm>
              <a:off x="5757863" y="5535613"/>
              <a:ext cx="3698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a:solidFill>
                    <a:srgbClr val="000000"/>
                  </a:solidFill>
                </a:rPr>
                <a:t>20 </a:t>
              </a:r>
              <a:endParaRPr lang="en-US" altLang="en-US" sz="2400" b="1">
                <a:latin typeface="Times New Roman" panose="02020603050405020304" pitchFamily="18" charset="0"/>
              </a:endParaRPr>
            </a:p>
          </p:txBody>
        </p:sp>
        <p:sp>
          <p:nvSpPr>
            <p:cNvPr id="257084" name="Rectangle 60"/>
            <p:cNvSpPr>
              <a:spLocks noChangeArrowheads="1"/>
            </p:cNvSpPr>
            <p:nvPr/>
          </p:nvSpPr>
          <p:spPr bwMode="auto">
            <a:xfrm>
              <a:off x="4848225" y="5535613"/>
              <a:ext cx="3698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a:solidFill>
                    <a:srgbClr val="000000"/>
                  </a:solidFill>
                </a:rPr>
                <a:t>15 </a:t>
              </a:r>
              <a:endParaRPr lang="en-US" altLang="en-US" sz="2400" b="1">
                <a:latin typeface="Times New Roman" panose="02020603050405020304" pitchFamily="18" charset="0"/>
              </a:endParaRPr>
            </a:p>
          </p:txBody>
        </p:sp>
        <p:sp>
          <p:nvSpPr>
            <p:cNvPr id="257085" name="Rectangle 61"/>
            <p:cNvSpPr>
              <a:spLocks noChangeArrowheads="1"/>
            </p:cNvSpPr>
            <p:nvPr/>
          </p:nvSpPr>
          <p:spPr bwMode="auto">
            <a:xfrm>
              <a:off x="3940175" y="5535613"/>
              <a:ext cx="3698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a:solidFill>
                    <a:srgbClr val="000000"/>
                  </a:solidFill>
                </a:rPr>
                <a:t>10 </a:t>
              </a:r>
              <a:endParaRPr lang="en-US" altLang="en-US" sz="2400" b="1">
                <a:latin typeface="Times New Roman" panose="02020603050405020304" pitchFamily="18" charset="0"/>
              </a:endParaRPr>
            </a:p>
          </p:txBody>
        </p:sp>
        <p:sp>
          <p:nvSpPr>
            <p:cNvPr id="257086" name="Rectangle 62"/>
            <p:cNvSpPr>
              <a:spLocks noChangeArrowheads="1"/>
            </p:cNvSpPr>
            <p:nvPr/>
          </p:nvSpPr>
          <p:spPr bwMode="auto">
            <a:xfrm>
              <a:off x="2020888" y="3516313"/>
              <a:ext cx="2524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i="1">
                  <a:solidFill>
                    <a:srgbClr val="000000"/>
                  </a:solidFill>
                </a:rPr>
                <a:t>P </a:t>
              </a:r>
              <a:endParaRPr lang="en-US" altLang="en-US" sz="2400" b="1">
                <a:latin typeface="Times New Roman" panose="02020603050405020304" pitchFamily="18" charset="0"/>
              </a:endParaRPr>
            </a:p>
          </p:txBody>
        </p:sp>
        <p:sp>
          <p:nvSpPr>
            <p:cNvPr id="257087" name="Rectangle 63"/>
            <p:cNvSpPr>
              <a:spLocks noChangeArrowheads="1"/>
            </p:cNvSpPr>
            <p:nvPr/>
          </p:nvSpPr>
          <p:spPr bwMode="auto">
            <a:xfrm rot="16200000">
              <a:off x="46831" y="3725069"/>
              <a:ext cx="29194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a:solidFill>
                    <a:srgbClr val="000000"/>
                  </a:solidFill>
                </a:rPr>
                <a:t>Price per Ton per Year </a:t>
              </a:r>
              <a:endParaRPr lang="en-US" altLang="en-US" sz="2400" b="1">
                <a:latin typeface="Times New Roman" panose="02020603050405020304" pitchFamily="18" charset="0"/>
              </a:endParaRPr>
            </a:p>
          </p:txBody>
        </p:sp>
        <p:sp>
          <p:nvSpPr>
            <p:cNvPr id="257088" name="Rectangle 64"/>
            <p:cNvSpPr>
              <a:spLocks noChangeArrowheads="1"/>
            </p:cNvSpPr>
            <p:nvPr/>
          </p:nvSpPr>
          <p:spPr bwMode="auto">
            <a:xfrm rot="16200000">
              <a:off x="366713" y="3725862"/>
              <a:ext cx="27559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a:solidFill>
                    <a:srgbClr val="000000"/>
                  </a:solidFill>
                </a:rPr>
                <a:t>of Garbage Removed </a:t>
              </a:r>
              <a:endParaRPr lang="en-US" altLang="en-US" sz="2400" b="1">
                <a:latin typeface="Times New Roman" panose="02020603050405020304" pitchFamily="18" charset="0"/>
              </a:endParaRPr>
            </a:p>
          </p:txBody>
        </p:sp>
        <p:sp>
          <p:nvSpPr>
            <p:cNvPr id="257089" name="Rectangle 65"/>
            <p:cNvSpPr>
              <a:spLocks noChangeArrowheads="1"/>
            </p:cNvSpPr>
            <p:nvPr/>
          </p:nvSpPr>
          <p:spPr bwMode="auto">
            <a:xfrm>
              <a:off x="3098800" y="5535613"/>
              <a:ext cx="2222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a:solidFill>
                    <a:srgbClr val="000000"/>
                  </a:solidFill>
                </a:rPr>
                <a:t>5 </a:t>
              </a:r>
              <a:endParaRPr lang="en-US" altLang="en-US" sz="2400" b="1">
                <a:latin typeface="Times New Roman" panose="02020603050405020304" pitchFamily="18" charset="0"/>
              </a:endParaRPr>
            </a:p>
          </p:txBody>
        </p:sp>
        <p:sp>
          <p:nvSpPr>
            <p:cNvPr id="257090" name="Rectangle 66"/>
            <p:cNvSpPr>
              <a:spLocks noChangeArrowheads="1"/>
            </p:cNvSpPr>
            <p:nvPr/>
          </p:nvSpPr>
          <p:spPr bwMode="auto">
            <a:xfrm>
              <a:off x="3771900" y="5837238"/>
              <a:ext cx="26400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a:solidFill>
                    <a:srgbClr val="000000"/>
                  </a:solidFill>
                </a:rPr>
                <a:t>Quantity of Garbage </a:t>
              </a:r>
              <a:endParaRPr lang="en-US" altLang="en-US" sz="2400" b="1">
                <a:latin typeface="Times New Roman" panose="02020603050405020304" pitchFamily="18" charset="0"/>
              </a:endParaRPr>
            </a:p>
          </p:txBody>
        </p:sp>
        <p:grpSp>
          <p:nvGrpSpPr>
            <p:cNvPr id="257091" name="Group 67"/>
            <p:cNvGrpSpPr>
              <a:grpSpLocks/>
            </p:cNvGrpSpPr>
            <p:nvPr/>
          </p:nvGrpSpPr>
          <p:grpSpPr bwMode="auto">
            <a:xfrm>
              <a:off x="2281238" y="5130800"/>
              <a:ext cx="5430837" cy="373063"/>
              <a:chOff x="1437" y="3232"/>
              <a:chExt cx="3421" cy="235"/>
            </a:xfrm>
          </p:grpSpPr>
          <p:sp>
            <p:nvSpPr>
              <p:cNvPr id="257092" name="Line 68"/>
              <p:cNvSpPr>
                <a:spLocks noChangeShapeType="1"/>
              </p:cNvSpPr>
              <p:nvPr/>
            </p:nvSpPr>
            <p:spPr bwMode="auto">
              <a:xfrm>
                <a:off x="1437" y="3466"/>
                <a:ext cx="3397" cy="1"/>
              </a:xfrm>
              <a:prstGeom prst="line">
                <a:avLst/>
              </a:prstGeom>
              <a:noFill/>
              <a:ln w="76200">
                <a:solidFill>
                  <a:srgbClr val="FE1A0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93" name="Rectangle 69"/>
              <p:cNvSpPr>
                <a:spLocks noChangeArrowheads="1"/>
              </p:cNvSpPr>
              <p:nvPr/>
            </p:nvSpPr>
            <p:spPr bwMode="auto">
              <a:xfrm>
                <a:off x="4708" y="3232"/>
                <a:ext cx="15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i="1">
                    <a:solidFill>
                      <a:srgbClr val="FF1919"/>
                    </a:solidFill>
                  </a:rPr>
                  <a:t>T </a:t>
                </a:r>
                <a:endParaRPr lang="en-US" altLang="en-US" sz="2400" b="1">
                  <a:latin typeface="Times New Roman" panose="02020603050405020304" pitchFamily="18" charset="0"/>
                </a:endParaRPr>
              </a:p>
            </p:txBody>
          </p:sp>
          <p:sp>
            <p:nvSpPr>
              <p:cNvPr id="257094" name="Rectangle 70"/>
              <p:cNvSpPr>
                <a:spLocks noChangeArrowheads="1"/>
              </p:cNvSpPr>
              <p:nvPr/>
            </p:nvSpPr>
            <p:spPr bwMode="auto">
              <a:xfrm>
                <a:off x="1464" y="3232"/>
                <a:ext cx="15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i="1">
                    <a:solidFill>
                      <a:srgbClr val="FF1919"/>
                    </a:solidFill>
                  </a:rPr>
                  <a:t>T </a:t>
                </a:r>
                <a:endParaRPr lang="en-US" altLang="en-US" sz="2400" b="1">
                  <a:latin typeface="Times New Roman" panose="02020603050405020304" pitchFamily="18" charset="0"/>
                </a:endParaRPr>
              </a:p>
            </p:txBody>
          </p:sp>
        </p:grpSp>
        <p:grpSp>
          <p:nvGrpSpPr>
            <p:cNvPr id="257095" name="Group 71"/>
            <p:cNvGrpSpPr>
              <a:grpSpLocks/>
            </p:cNvGrpSpPr>
            <p:nvPr/>
          </p:nvGrpSpPr>
          <p:grpSpPr bwMode="auto">
            <a:xfrm>
              <a:off x="2255838" y="2170113"/>
              <a:ext cx="4506912" cy="3281362"/>
              <a:chOff x="1421" y="1367"/>
              <a:chExt cx="2839" cy="2067"/>
            </a:xfrm>
          </p:grpSpPr>
          <p:sp>
            <p:nvSpPr>
              <p:cNvPr id="257096" name="Line 72"/>
              <p:cNvSpPr>
                <a:spLocks noChangeShapeType="1"/>
              </p:cNvSpPr>
              <p:nvPr/>
            </p:nvSpPr>
            <p:spPr bwMode="auto">
              <a:xfrm>
                <a:off x="1421" y="1582"/>
                <a:ext cx="2839" cy="1852"/>
              </a:xfrm>
              <a:prstGeom prst="line">
                <a:avLst/>
              </a:prstGeom>
              <a:noFill/>
              <a:ln w="76200">
                <a:solidFill>
                  <a:srgbClr val="3A52A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97" name="Rectangle 73"/>
              <p:cNvSpPr>
                <a:spLocks noChangeArrowheads="1"/>
              </p:cNvSpPr>
              <p:nvPr/>
            </p:nvSpPr>
            <p:spPr bwMode="auto">
              <a:xfrm>
                <a:off x="1443" y="1367"/>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i="1">
                    <a:solidFill>
                      <a:srgbClr val="3373FF"/>
                    </a:solidFill>
                  </a:rPr>
                  <a:t>D </a:t>
                </a:r>
                <a:endParaRPr lang="en-US" altLang="en-US" sz="2400" b="1">
                  <a:latin typeface="Times New Roman" panose="02020603050405020304" pitchFamily="18" charset="0"/>
                </a:endParaRPr>
              </a:p>
            </p:txBody>
          </p:sp>
        </p:grpSp>
        <p:grpSp>
          <p:nvGrpSpPr>
            <p:cNvPr id="257098" name="Group 74"/>
            <p:cNvGrpSpPr>
              <a:grpSpLocks/>
            </p:cNvGrpSpPr>
            <p:nvPr/>
          </p:nvGrpSpPr>
          <p:grpSpPr bwMode="auto">
            <a:xfrm>
              <a:off x="2255838" y="3279775"/>
              <a:ext cx="2017712" cy="2247900"/>
              <a:chOff x="1421" y="2066"/>
              <a:chExt cx="1271" cy="1416"/>
            </a:xfrm>
          </p:grpSpPr>
          <p:sp>
            <p:nvSpPr>
              <p:cNvPr id="257099" name="Freeform 75"/>
              <p:cNvSpPr>
                <a:spLocks noEditPoints="1"/>
              </p:cNvSpPr>
              <p:nvPr/>
            </p:nvSpPr>
            <p:spPr bwMode="auto">
              <a:xfrm>
                <a:off x="2569" y="2396"/>
                <a:ext cx="1" cy="1086"/>
              </a:xfrm>
              <a:custGeom>
                <a:avLst/>
                <a:gdLst>
                  <a:gd name="T0" fmla="*/ 1086 h 1086"/>
                  <a:gd name="T1" fmla="*/ 1022 h 1086"/>
                  <a:gd name="T2" fmla="*/ 974 h 1086"/>
                  <a:gd name="T3" fmla="*/ 910 h 1086"/>
                  <a:gd name="T4" fmla="*/ 878 h 1086"/>
                  <a:gd name="T5" fmla="*/ 814 h 1086"/>
                  <a:gd name="T6" fmla="*/ 766 h 1086"/>
                  <a:gd name="T7" fmla="*/ 703 h 1086"/>
                  <a:gd name="T8" fmla="*/ 655 h 1086"/>
                  <a:gd name="T9" fmla="*/ 591 h 1086"/>
                  <a:gd name="T10" fmla="*/ 559 h 1086"/>
                  <a:gd name="T11" fmla="*/ 495 h 1086"/>
                  <a:gd name="T12" fmla="*/ 447 h 1086"/>
                  <a:gd name="T13" fmla="*/ 383 h 1086"/>
                  <a:gd name="T14" fmla="*/ 335 h 1086"/>
                  <a:gd name="T15" fmla="*/ 272 h 1086"/>
                  <a:gd name="T16" fmla="*/ 240 h 1086"/>
                  <a:gd name="T17" fmla="*/ 176 h 1086"/>
                  <a:gd name="T18" fmla="*/ 128 h 1086"/>
                  <a:gd name="T19" fmla="*/ 64 h 1086"/>
                  <a:gd name="T20" fmla="*/ 16 h 1086"/>
                  <a:gd name="T21" fmla="*/ 0 h 108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Lst>
                <a:rect l="0" t="0" r="r" b="b"/>
                <a:pathLst>
                  <a:path h="1086">
                    <a:moveTo>
                      <a:pt x="0" y="1086"/>
                    </a:moveTo>
                    <a:lnTo>
                      <a:pt x="0" y="1022"/>
                    </a:lnTo>
                    <a:moveTo>
                      <a:pt x="0" y="974"/>
                    </a:moveTo>
                    <a:lnTo>
                      <a:pt x="0" y="910"/>
                    </a:lnTo>
                    <a:moveTo>
                      <a:pt x="0" y="878"/>
                    </a:moveTo>
                    <a:lnTo>
                      <a:pt x="0" y="814"/>
                    </a:lnTo>
                    <a:moveTo>
                      <a:pt x="0" y="766"/>
                    </a:moveTo>
                    <a:lnTo>
                      <a:pt x="0" y="703"/>
                    </a:lnTo>
                    <a:moveTo>
                      <a:pt x="0" y="655"/>
                    </a:moveTo>
                    <a:lnTo>
                      <a:pt x="0" y="591"/>
                    </a:lnTo>
                    <a:moveTo>
                      <a:pt x="0" y="559"/>
                    </a:moveTo>
                    <a:lnTo>
                      <a:pt x="0" y="495"/>
                    </a:lnTo>
                    <a:moveTo>
                      <a:pt x="0" y="447"/>
                    </a:moveTo>
                    <a:lnTo>
                      <a:pt x="0" y="383"/>
                    </a:lnTo>
                    <a:moveTo>
                      <a:pt x="0" y="335"/>
                    </a:moveTo>
                    <a:lnTo>
                      <a:pt x="0" y="272"/>
                    </a:lnTo>
                    <a:moveTo>
                      <a:pt x="0" y="240"/>
                    </a:moveTo>
                    <a:lnTo>
                      <a:pt x="0" y="176"/>
                    </a:lnTo>
                    <a:moveTo>
                      <a:pt x="0" y="128"/>
                    </a:moveTo>
                    <a:lnTo>
                      <a:pt x="0" y="64"/>
                    </a:lnTo>
                    <a:moveTo>
                      <a:pt x="0" y="16"/>
                    </a:move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100" name="Freeform 76"/>
              <p:cNvSpPr>
                <a:spLocks noEditPoints="1"/>
              </p:cNvSpPr>
              <p:nvPr/>
            </p:nvSpPr>
            <p:spPr bwMode="auto">
              <a:xfrm>
                <a:off x="1421" y="2332"/>
                <a:ext cx="1116" cy="1"/>
              </a:xfrm>
              <a:custGeom>
                <a:avLst/>
                <a:gdLst>
                  <a:gd name="T0" fmla="*/ 1116 w 1116"/>
                  <a:gd name="T1" fmla="*/ 1053 w 1116"/>
                  <a:gd name="T2" fmla="*/ 1005 w 1116"/>
                  <a:gd name="T3" fmla="*/ 941 w 1116"/>
                  <a:gd name="T4" fmla="*/ 909 w 1116"/>
                  <a:gd name="T5" fmla="*/ 845 w 1116"/>
                  <a:gd name="T6" fmla="*/ 798 w 1116"/>
                  <a:gd name="T7" fmla="*/ 734 w 1116"/>
                  <a:gd name="T8" fmla="*/ 686 w 1116"/>
                  <a:gd name="T9" fmla="*/ 622 w 1116"/>
                  <a:gd name="T10" fmla="*/ 590 w 1116"/>
                  <a:gd name="T11" fmla="*/ 526 w 1116"/>
                  <a:gd name="T12" fmla="*/ 479 w 1116"/>
                  <a:gd name="T13" fmla="*/ 415 w 1116"/>
                  <a:gd name="T14" fmla="*/ 367 w 1116"/>
                  <a:gd name="T15" fmla="*/ 303 w 1116"/>
                  <a:gd name="T16" fmla="*/ 271 w 1116"/>
                  <a:gd name="T17" fmla="*/ 208 w 1116"/>
                  <a:gd name="T18" fmla="*/ 160 w 1116"/>
                  <a:gd name="T19" fmla="*/ 96 w 1116"/>
                  <a:gd name="T20" fmla="*/ 48 w 1116"/>
                  <a:gd name="T21" fmla="*/ 0 w 111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Lst>
                <a:rect l="0" t="0" r="r" b="b"/>
                <a:pathLst>
                  <a:path w="1116">
                    <a:moveTo>
                      <a:pt x="1116" y="0"/>
                    </a:moveTo>
                    <a:lnTo>
                      <a:pt x="1053" y="0"/>
                    </a:lnTo>
                    <a:moveTo>
                      <a:pt x="1005" y="0"/>
                    </a:moveTo>
                    <a:lnTo>
                      <a:pt x="941" y="0"/>
                    </a:lnTo>
                    <a:moveTo>
                      <a:pt x="909" y="0"/>
                    </a:moveTo>
                    <a:lnTo>
                      <a:pt x="845" y="0"/>
                    </a:lnTo>
                    <a:moveTo>
                      <a:pt x="798" y="0"/>
                    </a:moveTo>
                    <a:lnTo>
                      <a:pt x="734" y="0"/>
                    </a:lnTo>
                    <a:moveTo>
                      <a:pt x="686" y="0"/>
                    </a:moveTo>
                    <a:lnTo>
                      <a:pt x="622" y="0"/>
                    </a:lnTo>
                    <a:moveTo>
                      <a:pt x="590" y="0"/>
                    </a:moveTo>
                    <a:lnTo>
                      <a:pt x="526" y="0"/>
                    </a:lnTo>
                    <a:moveTo>
                      <a:pt x="479" y="0"/>
                    </a:moveTo>
                    <a:lnTo>
                      <a:pt x="415" y="0"/>
                    </a:lnTo>
                    <a:moveTo>
                      <a:pt x="367" y="0"/>
                    </a:moveTo>
                    <a:lnTo>
                      <a:pt x="303" y="0"/>
                    </a:lnTo>
                    <a:moveTo>
                      <a:pt x="271" y="0"/>
                    </a:moveTo>
                    <a:lnTo>
                      <a:pt x="208" y="0"/>
                    </a:lnTo>
                    <a:moveTo>
                      <a:pt x="160" y="0"/>
                    </a:moveTo>
                    <a:lnTo>
                      <a:pt x="96" y="0"/>
                    </a:lnTo>
                    <a:moveTo>
                      <a:pt x="48" y="0"/>
                    </a:move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7101" name="Group 77"/>
              <p:cNvGrpSpPr>
                <a:grpSpLocks/>
              </p:cNvGrpSpPr>
              <p:nvPr/>
            </p:nvGrpSpPr>
            <p:grpSpPr bwMode="auto">
              <a:xfrm>
                <a:off x="2521" y="2285"/>
                <a:ext cx="96" cy="95"/>
                <a:chOff x="2521" y="2285"/>
                <a:chExt cx="96" cy="95"/>
              </a:xfrm>
            </p:grpSpPr>
            <p:sp>
              <p:nvSpPr>
                <p:cNvPr id="257102" name="Oval 78"/>
                <p:cNvSpPr>
                  <a:spLocks noChangeArrowheads="1"/>
                </p:cNvSpPr>
                <p:nvPr/>
              </p:nvSpPr>
              <p:spPr bwMode="auto">
                <a:xfrm>
                  <a:off x="2521" y="2285"/>
                  <a:ext cx="96" cy="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03" name="Oval 79"/>
                <p:cNvSpPr>
                  <a:spLocks noChangeArrowheads="1"/>
                </p:cNvSpPr>
                <p:nvPr/>
              </p:nvSpPr>
              <p:spPr bwMode="auto">
                <a:xfrm>
                  <a:off x="2537" y="2301"/>
                  <a:ext cx="64" cy="63"/>
                </a:xfrm>
                <a:prstGeom prst="ellipse">
                  <a:avLst/>
                </a:prstGeom>
                <a:solidFill>
                  <a:srgbClr val="3A5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7104" name="Rectangle 80"/>
              <p:cNvSpPr>
                <a:spLocks noChangeArrowheads="1"/>
              </p:cNvSpPr>
              <p:nvPr/>
            </p:nvSpPr>
            <p:spPr bwMode="auto">
              <a:xfrm>
                <a:off x="2524" y="2066"/>
                <a:ext cx="16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i="1">
                    <a:solidFill>
                      <a:srgbClr val="3373FF"/>
                    </a:solidFill>
                  </a:rPr>
                  <a:t>A </a:t>
                </a:r>
                <a:endParaRPr lang="en-US" altLang="en-US" sz="2400" b="1">
                  <a:latin typeface="Times New Roman" panose="02020603050405020304" pitchFamily="18" charset="0"/>
                </a:endParaRPr>
              </a:p>
            </p:txBody>
          </p:sp>
        </p:grpSp>
        <p:grpSp>
          <p:nvGrpSpPr>
            <p:cNvPr id="257105" name="Group 81"/>
            <p:cNvGrpSpPr>
              <a:grpSpLocks/>
            </p:cNvGrpSpPr>
            <p:nvPr/>
          </p:nvGrpSpPr>
          <p:grpSpPr bwMode="auto">
            <a:xfrm>
              <a:off x="6599238" y="4995863"/>
              <a:ext cx="288925" cy="581025"/>
              <a:chOff x="4157" y="3147"/>
              <a:chExt cx="182" cy="366"/>
            </a:xfrm>
          </p:grpSpPr>
          <p:grpSp>
            <p:nvGrpSpPr>
              <p:cNvPr id="257106" name="Group 82"/>
              <p:cNvGrpSpPr>
                <a:grpSpLocks/>
              </p:cNvGrpSpPr>
              <p:nvPr/>
            </p:nvGrpSpPr>
            <p:grpSpPr bwMode="auto">
              <a:xfrm>
                <a:off x="4244" y="3402"/>
                <a:ext cx="95" cy="111"/>
                <a:chOff x="4244" y="3402"/>
                <a:chExt cx="95" cy="111"/>
              </a:xfrm>
            </p:grpSpPr>
            <p:sp>
              <p:nvSpPr>
                <p:cNvPr id="257107" name="Oval 83"/>
                <p:cNvSpPr>
                  <a:spLocks noChangeArrowheads="1"/>
                </p:cNvSpPr>
                <p:nvPr/>
              </p:nvSpPr>
              <p:spPr bwMode="auto">
                <a:xfrm>
                  <a:off x="4244" y="3402"/>
                  <a:ext cx="95" cy="1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08" name="Oval 84"/>
                <p:cNvSpPr>
                  <a:spLocks noChangeArrowheads="1"/>
                </p:cNvSpPr>
                <p:nvPr/>
              </p:nvSpPr>
              <p:spPr bwMode="auto">
                <a:xfrm>
                  <a:off x="4260" y="3425"/>
                  <a:ext cx="63" cy="64"/>
                </a:xfrm>
                <a:prstGeom prst="ellipse">
                  <a:avLst/>
                </a:prstGeom>
                <a:solidFill>
                  <a:srgbClr val="3A5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7109" name="Rectangle 85"/>
              <p:cNvSpPr>
                <a:spLocks noChangeArrowheads="1"/>
              </p:cNvSpPr>
              <p:nvPr/>
            </p:nvSpPr>
            <p:spPr bwMode="auto">
              <a:xfrm>
                <a:off x="4157" y="3147"/>
                <a:ext cx="15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100" b="1" i="1">
                    <a:solidFill>
                      <a:srgbClr val="3373FF"/>
                    </a:solidFill>
                  </a:rPr>
                  <a:t>E </a:t>
                </a:r>
                <a:endParaRPr lang="en-US" altLang="en-US" sz="2400" b="1">
                  <a:latin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ltLang="en-US"/>
              <a:t>Basic Approaches to Environmental Policy</a:t>
            </a:r>
          </a:p>
        </p:txBody>
      </p:sp>
      <p:sp>
        <p:nvSpPr>
          <p:cNvPr id="258051" name="Rectangle 3"/>
          <p:cNvSpPr>
            <a:spLocks noGrp="1" noChangeArrowheads="1"/>
          </p:cNvSpPr>
          <p:nvPr>
            <p:ph type="body" idx="1"/>
          </p:nvPr>
        </p:nvSpPr>
        <p:spPr/>
        <p:txBody>
          <a:bodyPr/>
          <a:lstStyle/>
          <a:p>
            <a:pPr marL="685800" indent="-685800">
              <a:buFontTx/>
              <a:buAutoNum type="arabicPeriod"/>
            </a:pPr>
            <a:r>
              <a:rPr lang="en-US" altLang="en-US"/>
              <a:t>Voluntary effort - has proved unreliable</a:t>
            </a:r>
          </a:p>
          <a:p>
            <a:pPr marL="685800" indent="-685800">
              <a:buFontTx/>
              <a:buAutoNum type="arabicPeriod"/>
            </a:pPr>
            <a:r>
              <a:rPr lang="en-US" altLang="en-US"/>
              <a:t>Direct controls </a:t>
            </a:r>
          </a:p>
          <a:p>
            <a:pPr marL="1066800" lvl="1" indent="-609600"/>
            <a:r>
              <a:rPr lang="en-US" altLang="en-US"/>
              <a:t>Chief instruments of environmental policy in the U.S.</a:t>
            </a:r>
          </a:p>
          <a:p>
            <a:pPr marL="685800" indent="-685800">
              <a:buFontTx/>
              <a:buAutoNum type="arabicPeriod"/>
            </a:pPr>
            <a:r>
              <a:rPr lang="en-US" altLang="en-US"/>
              <a:t>Financial incentives</a:t>
            </a:r>
          </a:p>
          <a:p>
            <a:pPr marL="1066800" lvl="1" indent="-609600"/>
            <a:r>
              <a:rPr lang="en-US" altLang="en-US"/>
              <a:t>Taxes on emissions (pollution charges)</a:t>
            </a:r>
          </a:p>
          <a:p>
            <a:pPr marL="1066800" lvl="1" indent="-609600"/>
            <a:r>
              <a:rPr lang="en-US" altLang="en-US"/>
              <a:t>Tradable emissions permits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Rectangle 2"/>
          <p:cNvSpPr>
            <a:spLocks noGrp="1" noChangeArrowheads="1"/>
          </p:cNvSpPr>
          <p:nvPr>
            <p:ph type="body" idx="1"/>
          </p:nvPr>
        </p:nvSpPr>
        <p:spPr/>
        <p:txBody>
          <a:bodyPr/>
          <a:lstStyle/>
          <a:p>
            <a:r>
              <a:rPr lang="en-US" altLang="en-US">
                <a:solidFill>
                  <a:srgbClr val="365B98"/>
                </a:solidFill>
              </a:rPr>
              <a:t>Emissions Taxes versus Direct Controls</a:t>
            </a:r>
          </a:p>
          <a:p>
            <a:pPr lvl="1"/>
            <a:r>
              <a:rPr lang="en-US" altLang="en-US"/>
              <a:t>Problems of direct controls:</a:t>
            </a:r>
          </a:p>
          <a:p>
            <a:pPr lvl="2"/>
            <a:r>
              <a:rPr lang="en-US" altLang="en-US"/>
              <a:t>Enforcement issues</a:t>
            </a:r>
          </a:p>
          <a:p>
            <a:pPr lvl="2"/>
            <a:r>
              <a:rPr lang="en-US" altLang="en-US"/>
              <a:t>Inefficiencies in the clean up</a:t>
            </a:r>
          </a:p>
        </p:txBody>
      </p:sp>
      <p:sp>
        <p:nvSpPr>
          <p:cNvPr id="260099" name="Rectangle 3"/>
          <p:cNvSpPr>
            <a:spLocks noGrp="1" noChangeArrowheads="1"/>
          </p:cNvSpPr>
          <p:nvPr>
            <p:ph type="title"/>
          </p:nvPr>
        </p:nvSpPr>
        <p:spPr/>
        <p:txBody>
          <a:bodyPr/>
          <a:lstStyle/>
          <a:p>
            <a:r>
              <a:rPr lang="en-US" altLang="en-US"/>
              <a:t>Basic Approaches to Environmental Policy</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2"/>
          <p:cNvSpPr>
            <a:spLocks noGrp="1" noChangeArrowheads="1"/>
          </p:cNvSpPr>
          <p:nvPr>
            <p:ph type="body" idx="1"/>
          </p:nvPr>
        </p:nvSpPr>
        <p:spPr/>
        <p:txBody>
          <a:bodyPr/>
          <a:lstStyle/>
          <a:p>
            <a:r>
              <a:rPr lang="en-US" altLang="en-US" sz="3600">
                <a:solidFill>
                  <a:srgbClr val="365B98"/>
                </a:solidFill>
              </a:rPr>
              <a:t>Enforcement Issues</a:t>
            </a:r>
          </a:p>
          <a:p>
            <a:pPr lvl="1"/>
            <a:r>
              <a:rPr lang="en-US" altLang="en-US"/>
              <a:t>Enforcement of direct controls requires vigilance and enthusiasm by the regulatory agency.</a:t>
            </a:r>
          </a:p>
          <a:p>
            <a:pPr lvl="1"/>
            <a:r>
              <a:rPr lang="en-US" altLang="en-US"/>
              <a:t>It also requires speed and rigor on the part of the court system.</a:t>
            </a:r>
          </a:p>
        </p:txBody>
      </p:sp>
      <p:sp>
        <p:nvSpPr>
          <p:cNvPr id="261123" name="Rectangle 3"/>
          <p:cNvSpPr>
            <a:spLocks noGrp="1" noChangeArrowheads="1"/>
          </p:cNvSpPr>
          <p:nvPr>
            <p:ph type="title"/>
          </p:nvPr>
        </p:nvSpPr>
        <p:spPr/>
        <p:txBody>
          <a:bodyPr/>
          <a:lstStyle/>
          <a:p>
            <a:r>
              <a:rPr lang="en-US" altLang="en-US"/>
              <a:t>Basic Approaches to Environmental Policy</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2"/>
          <p:cNvSpPr>
            <a:spLocks noGrp="1" noChangeArrowheads="1"/>
          </p:cNvSpPr>
          <p:nvPr>
            <p:ph type="body" idx="1"/>
          </p:nvPr>
        </p:nvSpPr>
        <p:spPr/>
        <p:txBody>
          <a:bodyPr/>
          <a:lstStyle/>
          <a:p>
            <a:r>
              <a:rPr lang="en-US" altLang="en-US" sz="3600">
                <a:solidFill>
                  <a:srgbClr val="365B98"/>
                </a:solidFill>
              </a:rPr>
              <a:t>Enforcement Issues</a:t>
            </a:r>
          </a:p>
          <a:p>
            <a:pPr lvl="1"/>
            <a:r>
              <a:rPr lang="en-US" altLang="en-US"/>
              <a:t>Direct controls work only if the legal system imposes significant penalties on violators.</a:t>
            </a:r>
          </a:p>
          <a:p>
            <a:pPr lvl="1"/>
            <a:r>
              <a:rPr lang="en-US" altLang="en-US"/>
              <a:t>In contrast, pollution taxes are automatic and certain.</a:t>
            </a:r>
          </a:p>
          <a:p>
            <a:pPr lvl="1"/>
            <a:r>
              <a:rPr lang="en-US" altLang="en-US"/>
              <a:t>The only sure way for the polluter to avoid paying pollution charges is to pollute less.</a:t>
            </a:r>
          </a:p>
        </p:txBody>
      </p:sp>
      <p:sp>
        <p:nvSpPr>
          <p:cNvPr id="262147" name="Rectangle 3"/>
          <p:cNvSpPr>
            <a:spLocks noGrp="1" noChangeArrowheads="1"/>
          </p:cNvSpPr>
          <p:nvPr>
            <p:ph type="title"/>
          </p:nvPr>
        </p:nvSpPr>
        <p:spPr/>
        <p:txBody>
          <a:bodyPr/>
          <a:lstStyle/>
          <a:p>
            <a:r>
              <a:rPr lang="en-US" altLang="en-US"/>
              <a:t>Basic Approaches to Environmental Policy</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type="body" idx="1"/>
          </p:nvPr>
        </p:nvSpPr>
        <p:spPr/>
        <p:txBody>
          <a:bodyPr/>
          <a:lstStyle/>
          <a:p>
            <a:pPr>
              <a:lnSpc>
                <a:spcPct val="90000"/>
              </a:lnSpc>
            </a:pPr>
            <a:r>
              <a:rPr lang="en-US" altLang="en-US" sz="3600">
                <a:solidFill>
                  <a:srgbClr val="365B98"/>
                </a:solidFill>
              </a:rPr>
              <a:t>Efficiency in Cleanup</a:t>
            </a:r>
          </a:p>
          <a:p>
            <a:pPr lvl="1">
              <a:lnSpc>
                <a:spcPct val="90000"/>
              </a:lnSpc>
            </a:pPr>
            <a:r>
              <a:rPr lang="en-US" altLang="en-US"/>
              <a:t>A second important advantage of emissions taxes is that they tend to cost less than direct controls.</a:t>
            </a:r>
          </a:p>
          <a:p>
            <a:pPr lvl="1">
              <a:lnSpc>
                <a:spcPct val="90000"/>
              </a:lnSpc>
            </a:pPr>
            <a:r>
              <a:rPr lang="en-US" altLang="en-US"/>
              <a:t>Only polluters who can reduce emissions cheaply and efficiently can afford to take advantage of the built-in loophole--the opportunity to save on taxes by reducing emissions.</a:t>
            </a:r>
          </a:p>
        </p:txBody>
      </p:sp>
      <p:sp>
        <p:nvSpPr>
          <p:cNvPr id="263171" name="Rectangle 3"/>
          <p:cNvSpPr>
            <a:spLocks noGrp="1" noChangeArrowheads="1"/>
          </p:cNvSpPr>
          <p:nvPr>
            <p:ph type="title"/>
          </p:nvPr>
        </p:nvSpPr>
        <p:spPr/>
        <p:txBody>
          <a:bodyPr/>
          <a:lstStyle/>
          <a:p>
            <a:r>
              <a:rPr lang="en-US" altLang="en-US"/>
              <a:t>Basic Approaches to Environmental Policy</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2"/>
          <p:cNvSpPr>
            <a:spLocks noGrp="1" noChangeArrowheads="1"/>
          </p:cNvSpPr>
          <p:nvPr>
            <p:ph type="body" idx="1"/>
          </p:nvPr>
        </p:nvSpPr>
        <p:spPr/>
        <p:txBody>
          <a:bodyPr/>
          <a:lstStyle/>
          <a:p>
            <a:r>
              <a:rPr lang="en-US" altLang="en-US" sz="3600">
                <a:solidFill>
                  <a:srgbClr val="365B98"/>
                </a:solidFill>
              </a:rPr>
              <a:t>Debate</a:t>
            </a:r>
            <a:endParaRPr lang="en-US" altLang="en-US"/>
          </a:p>
          <a:p>
            <a:pPr lvl="1"/>
            <a:r>
              <a:rPr lang="en-US" altLang="en-US"/>
              <a:t>An emission is so dangerous that it must be prohibited altogether</a:t>
            </a:r>
          </a:p>
          <a:p>
            <a:pPr lvl="1"/>
            <a:r>
              <a:rPr lang="en-US" altLang="en-US"/>
              <a:t>A sudden change in circumstances calls for prompt and substantial changes in conduct</a:t>
            </a:r>
          </a:p>
          <a:p>
            <a:pPr lvl="1"/>
            <a:r>
              <a:rPr lang="en-US" altLang="en-US"/>
              <a:t>Where effective and dependable pollution metering devices have not been invented or are too costly to install and operate.</a:t>
            </a:r>
          </a:p>
        </p:txBody>
      </p:sp>
      <p:sp>
        <p:nvSpPr>
          <p:cNvPr id="264195" name="Rectangle 3"/>
          <p:cNvSpPr>
            <a:spLocks noGrp="1" noChangeArrowheads="1"/>
          </p:cNvSpPr>
          <p:nvPr>
            <p:ph type="title"/>
          </p:nvPr>
        </p:nvSpPr>
        <p:spPr/>
        <p:txBody>
          <a:bodyPr/>
          <a:lstStyle/>
          <a:p>
            <a:r>
              <a:rPr lang="en-US" altLang="en-US"/>
              <a:t>Basic Approaches to Environmental Policy</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p:txBody>
          <a:bodyPr/>
          <a:lstStyle/>
          <a:p>
            <a:r>
              <a:rPr lang="en-US" altLang="en-US"/>
              <a:t>Financial Device to Protect the Environment: Emissions Permits </a:t>
            </a:r>
          </a:p>
          <a:p>
            <a:pPr lvl="1"/>
            <a:r>
              <a:rPr lang="en-US" altLang="en-US"/>
              <a:t>Emissions permits - work like a tax by making polluting more expensive.</a:t>
            </a:r>
          </a:p>
          <a:p>
            <a:pPr lvl="1"/>
            <a:r>
              <a:rPr lang="en-US" altLang="en-US"/>
              <a:t>Advantage over taxes = reduces uncertainty about the quantity of pollution that will be emitted.</a:t>
            </a:r>
          </a:p>
        </p:txBody>
      </p:sp>
      <p:sp>
        <p:nvSpPr>
          <p:cNvPr id="265219" name="Rectangle 3"/>
          <p:cNvSpPr>
            <a:spLocks noGrp="1" noChangeArrowheads="1"/>
          </p:cNvSpPr>
          <p:nvPr>
            <p:ph type="title"/>
          </p:nvPr>
        </p:nvSpPr>
        <p:spPr/>
        <p:txBody>
          <a:bodyPr/>
          <a:lstStyle/>
          <a:p>
            <a:r>
              <a:rPr lang="en-US" altLang="en-US"/>
              <a:t>Basic Approaches to Environmental Policy</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ltLang="en-US"/>
              <a:t>Two Cheers for the Market</a:t>
            </a:r>
          </a:p>
        </p:txBody>
      </p:sp>
      <p:sp>
        <p:nvSpPr>
          <p:cNvPr id="266243" name="Rectangle 3"/>
          <p:cNvSpPr>
            <a:spLocks noGrp="1" noChangeArrowheads="1"/>
          </p:cNvSpPr>
          <p:nvPr>
            <p:ph type="body" idx="1"/>
          </p:nvPr>
        </p:nvSpPr>
        <p:spPr/>
        <p:txBody>
          <a:bodyPr/>
          <a:lstStyle/>
          <a:p>
            <a:r>
              <a:rPr lang="en-US" altLang="en-US"/>
              <a:t>Through appropriate legislation, the forces of the market can be harnessed to correct the market’s own failings.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7" name="Rectangle 3"/>
          <p:cNvSpPr>
            <a:spLocks noGrp="1" noChangeArrowheads="1"/>
          </p:cNvSpPr>
          <p:nvPr>
            <p:ph type="subTitle" idx="1"/>
          </p:nvPr>
        </p:nvSpPr>
        <p:spPr>
          <a:xfrm>
            <a:off x="1600200" y="2057400"/>
            <a:ext cx="6400800" cy="1752600"/>
          </a:xfrm>
        </p:spPr>
        <p:txBody>
          <a:bodyPr/>
          <a:lstStyle/>
          <a:p>
            <a:r>
              <a:rPr lang="en-US" altLang="en-US" sz="3200" b="1">
                <a:solidFill>
                  <a:srgbClr val="C00000"/>
                </a:solidFill>
              </a:rPr>
              <a:t>The Economics of Natural Resources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p:txBody>
          <a:bodyPr/>
          <a:lstStyle/>
          <a:p>
            <a:r>
              <a:rPr lang="en-US" altLang="en-US"/>
              <a:t>Beneficial externality  = an incidental benefit of an economic activity </a:t>
            </a:r>
          </a:p>
          <a:p>
            <a:r>
              <a:rPr lang="en-US" altLang="en-US"/>
              <a:t>Detrimental externality  = an incidental cost of an economic activity </a:t>
            </a:r>
          </a:p>
        </p:txBody>
      </p:sp>
      <p:sp>
        <p:nvSpPr>
          <p:cNvPr id="39939" name="Rectangle 3"/>
          <p:cNvSpPr>
            <a:spLocks noGrp="1" noChangeArrowheads="1"/>
          </p:cNvSpPr>
          <p:nvPr>
            <p:ph type="title"/>
          </p:nvPr>
        </p:nvSpPr>
        <p:spPr/>
        <p:txBody>
          <a:bodyPr/>
          <a:lstStyle/>
          <a:p>
            <a:r>
              <a:rPr lang="en-US" altLang="en-US"/>
              <a:t>Externalities: Getting the Prices Wrong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ltLang="en-US"/>
              <a:t>Economic Analysis</a:t>
            </a:r>
          </a:p>
        </p:txBody>
      </p:sp>
      <p:sp>
        <p:nvSpPr>
          <p:cNvPr id="268291" name="Rectangle 3"/>
          <p:cNvSpPr>
            <a:spLocks noGrp="1" noChangeArrowheads="1"/>
          </p:cNvSpPr>
          <p:nvPr>
            <p:ph type="body" idx="1"/>
          </p:nvPr>
        </p:nvSpPr>
        <p:spPr/>
        <p:txBody>
          <a:bodyPr/>
          <a:lstStyle/>
          <a:p>
            <a:r>
              <a:rPr lang="en-US" altLang="en-US"/>
              <a:t>A reliable indicator of the availability of depletable resources is the price of the resource.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9317" name="Picture 5"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l="2708" t="2536" r="5417" b="3806"/>
          <a:stretch>
            <a:fillRect/>
          </a:stretch>
        </p:blipFill>
        <p:spPr bwMode="auto">
          <a:xfrm>
            <a:off x="1447800" y="0"/>
            <a:ext cx="63007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ltLang="en-US"/>
              <a:t>Economic Analysis</a:t>
            </a:r>
          </a:p>
        </p:txBody>
      </p:sp>
      <p:sp>
        <p:nvSpPr>
          <p:cNvPr id="270339" name="Rectangle 3"/>
          <p:cNvSpPr>
            <a:spLocks noGrp="1" noChangeArrowheads="1"/>
          </p:cNvSpPr>
          <p:nvPr>
            <p:ph type="body" idx="1"/>
          </p:nvPr>
        </p:nvSpPr>
        <p:spPr/>
        <p:txBody>
          <a:bodyPr/>
          <a:lstStyle/>
          <a:p>
            <a:r>
              <a:rPr lang="en-US" altLang="en-US">
                <a:solidFill>
                  <a:srgbClr val="365B98"/>
                </a:solidFill>
              </a:rPr>
              <a:t>Scarcity and Rising Prices</a:t>
            </a:r>
            <a:endParaRPr lang="en-US" altLang="en-US" sz="4000" i="1" u="sng"/>
          </a:p>
          <a:p>
            <a:pPr lvl="1"/>
            <a:r>
              <a:rPr lang="en-US" altLang="en-US"/>
              <a:t>Resource scarcity  </a:t>
            </a:r>
            <a:r>
              <a:rPr lang="en-US" altLang="en-US">
                <a:sym typeface="Symbol" panose="05050102010706020507" pitchFamily="18" charset="2"/>
              </a:rPr>
              <a:t></a:t>
            </a:r>
            <a:r>
              <a:rPr lang="en-US" altLang="en-US">
                <a:sym typeface="WP IconicSymbolsB" pitchFamily="2" charset="2"/>
              </a:rPr>
              <a:t> </a:t>
            </a:r>
            <a:r>
              <a:rPr lang="en-US" altLang="en-US"/>
              <a:t> </a:t>
            </a:r>
            <a:r>
              <a:rPr lang="en-US" altLang="en-US">
                <a:sym typeface="Symbol" panose="05050102010706020507" pitchFamily="18" charset="2"/>
              </a:rPr>
              <a:t></a:t>
            </a:r>
            <a:r>
              <a:rPr lang="en-US" altLang="en-US"/>
              <a:t> prices </a:t>
            </a:r>
          </a:p>
          <a:p>
            <a:pPr lvl="1"/>
            <a:r>
              <a:rPr lang="en-US" altLang="en-US"/>
              <a:t>Hotelling theorem </a:t>
            </a:r>
          </a:p>
          <a:p>
            <a:pPr lvl="2"/>
            <a:r>
              <a:rPr lang="en-US" altLang="en-US"/>
              <a:t>Shows that the price of a depletable resource must rise at the rate of interest</a:t>
            </a:r>
          </a:p>
          <a:p>
            <a:pPr lvl="2"/>
            <a:r>
              <a:rPr lang="en-US" altLang="en-US"/>
              <a:t>Assumes perfect competition</a:t>
            </a:r>
          </a:p>
          <a:p>
            <a:pPr lvl="2"/>
            <a:r>
              <a:rPr lang="en-US" altLang="en-US"/>
              <a:t>Assumes the costs of transportation and extraction are negligible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ltLang="en-US"/>
              <a:t>Economic Analysis</a:t>
            </a:r>
          </a:p>
        </p:txBody>
      </p:sp>
      <p:sp>
        <p:nvSpPr>
          <p:cNvPr id="271363" name="Rectangle 3"/>
          <p:cNvSpPr>
            <a:spLocks noGrp="1" noChangeArrowheads="1"/>
          </p:cNvSpPr>
          <p:nvPr>
            <p:ph type="body" idx="1"/>
          </p:nvPr>
        </p:nvSpPr>
        <p:spPr/>
        <p:txBody>
          <a:bodyPr/>
          <a:lstStyle/>
          <a:p>
            <a:r>
              <a:rPr lang="en-US" altLang="en-US">
                <a:solidFill>
                  <a:srgbClr val="365B98"/>
                </a:solidFill>
              </a:rPr>
              <a:t>Supply-Demand Analysis and Consumption</a:t>
            </a:r>
            <a:endParaRPr lang="en-US" altLang="en-US" b="1"/>
          </a:p>
          <a:p>
            <a:pPr lvl="1"/>
            <a:r>
              <a:rPr lang="en-US" altLang="en-US"/>
              <a:t>The ever-rising prices accompanying increasing scarcity of a depletable resource discourage consumption (encourage conservation).</a:t>
            </a:r>
          </a:p>
          <a:p>
            <a:pPr lvl="1"/>
            <a:r>
              <a:rPr lang="en-US" altLang="en-US"/>
              <a:t>Even if quantity demanded grows, it will grow less rapidly than if prices were not rising.</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7" name="Rectangle 3"/>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Consumption over Time of a Depletable Resource</a:t>
            </a:r>
          </a:p>
        </p:txBody>
      </p:sp>
      <p:grpSp>
        <p:nvGrpSpPr>
          <p:cNvPr id="2" name="Group 1" descr="image" title="image"/>
          <p:cNvGrpSpPr/>
          <p:nvPr/>
        </p:nvGrpSpPr>
        <p:grpSpPr>
          <a:xfrm>
            <a:off x="668338" y="1589088"/>
            <a:ext cx="7750175" cy="4406900"/>
            <a:chOff x="668338" y="1589088"/>
            <a:chExt cx="7750175" cy="4406900"/>
          </a:xfrm>
        </p:grpSpPr>
        <p:sp>
          <p:nvSpPr>
            <p:cNvPr id="272386" name="Rectangle 2"/>
            <p:cNvSpPr>
              <a:spLocks noChangeArrowheads="1"/>
            </p:cNvSpPr>
            <p:nvPr/>
          </p:nvSpPr>
          <p:spPr bwMode="auto">
            <a:xfrm>
              <a:off x="668338" y="1604963"/>
              <a:ext cx="7750175" cy="4391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389"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2390" name="Line 6"/>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2392" name="Line 8"/>
            <p:cNvSpPr>
              <a:spLocks noChangeShapeType="1"/>
            </p:cNvSpPr>
            <p:nvPr/>
          </p:nvSpPr>
          <p:spPr bwMode="auto">
            <a:xfrm>
              <a:off x="668338" y="5795963"/>
              <a:ext cx="7750175" cy="1587"/>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3" name="Line 9"/>
            <p:cNvSpPr>
              <a:spLocks noChangeShapeType="1"/>
            </p:cNvSpPr>
            <p:nvPr/>
          </p:nvSpPr>
          <p:spPr bwMode="auto">
            <a:xfrm>
              <a:off x="668338" y="5595938"/>
              <a:ext cx="7750175" cy="1587"/>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4" name="Line 10"/>
            <p:cNvSpPr>
              <a:spLocks noChangeShapeType="1"/>
            </p:cNvSpPr>
            <p:nvPr/>
          </p:nvSpPr>
          <p:spPr bwMode="auto">
            <a:xfrm>
              <a:off x="668338" y="5397500"/>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5" name="Line 11"/>
            <p:cNvSpPr>
              <a:spLocks noChangeShapeType="1"/>
            </p:cNvSpPr>
            <p:nvPr/>
          </p:nvSpPr>
          <p:spPr bwMode="auto">
            <a:xfrm>
              <a:off x="668338" y="5197475"/>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6" name="Line 12"/>
            <p:cNvSpPr>
              <a:spLocks noChangeShapeType="1"/>
            </p:cNvSpPr>
            <p:nvPr/>
          </p:nvSpPr>
          <p:spPr bwMode="auto">
            <a:xfrm>
              <a:off x="668338" y="4997450"/>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7" name="Line 13"/>
            <p:cNvSpPr>
              <a:spLocks noChangeShapeType="1"/>
            </p:cNvSpPr>
            <p:nvPr/>
          </p:nvSpPr>
          <p:spPr bwMode="auto">
            <a:xfrm>
              <a:off x="668338" y="4797425"/>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8" name="Line 14"/>
            <p:cNvSpPr>
              <a:spLocks noChangeShapeType="1"/>
            </p:cNvSpPr>
            <p:nvPr/>
          </p:nvSpPr>
          <p:spPr bwMode="auto">
            <a:xfrm>
              <a:off x="668338" y="4598988"/>
              <a:ext cx="7750175" cy="1587"/>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99" name="Line 15"/>
            <p:cNvSpPr>
              <a:spLocks noChangeShapeType="1"/>
            </p:cNvSpPr>
            <p:nvPr/>
          </p:nvSpPr>
          <p:spPr bwMode="auto">
            <a:xfrm>
              <a:off x="668338" y="4398963"/>
              <a:ext cx="7750175" cy="1587"/>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0" name="Line 16"/>
            <p:cNvSpPr>
              <a:spLocks noChangeShapeType="1"/>
            </p:cNvSpPr>
            <p:nvPr/>
          </p:nvSpPr>
          <p:spPr bwMode="auto">
            <a:xfrm>
              <a:off x="668338" y="4198938"/>
              <a:ext cx="7750175" cy="1587"/>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1" name="Line 17"/>
            <p:cNvSpPr>
              <a:spLocks noChangeShapeType="1"/>
            </p:cNvSpPr>
            <p:nvPr/>
          </p:nvSpPr>
          <p:spPr bwMode="auto">
            <a:xfrm>
              <a:off x="668338" y="4000500"/>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2" name="Line 18"/>
            <p:cNvSpPr>
              <a:spLocks noChangeShapeType="1"/>
            </p:cNvSpPr>
            <p:nvPr/>
          </p:nvSpPr>
          <p:spPr bwMode="auto">
            <a:xfrm>
              <a:off x="668338" y="3800475"/>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3" name="Line 19"/>
            <p:cNvSpPr>
              <a:spLocks noChangeShapeType="1"/>
            </p:cNvSpPr>
            <p:nvPr/>
          </p:nvSpPr>
          <p:spPr bwMode="auto">
            <a:xfrm>
              <a:off x="668338" y="3600450"/>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4" name="Line 20"/>
            <p:cNvSpPr>
              <a:spLocks noChangeShapeType="1"/>
            </p:cNvSpPr>
            <p:nvPr/>
          </p:nvSpPr>
          <p:spPr bwMode="auto">
            <a:xfrm>
              <a:off x="668338" y="3400425"/>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5" name="Line 21"/>
            <p:cNvSpPr>
              <a:spLocks noChangeShapeType="1"/>
            </p:cNvSpPr>
            <p:nvPr/>
          </p:nvSpPr>
          <p:spPr bwMode="auto">
            <a:xfrm>
              <a:off x="668338" y="3201988"/>
              <a:ext cx="7750175" cy="1587"/>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6" name="Line 22"/>
            <p:cNvSpPr>
              <a:spLocks noChangeShapeType="1"/>
            </p:cNvSpPr>
            <p:nvPr/>
          </p:nvSpPr>
          <p:spPr bwMode="auto">
            <a:xfrm>
              <a:off x="668338" y="3001963"/>
              <a:ext cx="7750175" cy="1587"/>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7" name="Line 23"/>
            <p:cNvSpPr>
              <a:spLocks noChangeShapeType="1"/>
            </p:cNvSpPr>
            <p:nvPr/>
          </p:nvSpPr>
          <p:spPr bwMode="auto">
            <a:xfrm>
              <a:off x="668338" y="2801938"/>
              <a:ext cx="7750175" cy="1587"/>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8" name="Line 24"/>
            <p:cNvSpPr>
              <a:spLocks noChangeShapeType="1"/>
            </p:cNvSpPr>
            <p:nvPr/>
          </p:nvSpPr>
          <p:spPr bwMode="auto">
            <a:xfrm>
              <a:off x="668338" y="2603500"/>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09" name="Line 25"/>
            <p:cNvSpPr>
              <a:spLocks noChangeShapeType="1"/>
            </p:cNvSpPr>
            <p:nvPr/>
          </p:nvSpPr>
          <p:spPr bwMode="auto">
            <a:xfrm>
              <a:off x="668338" y="2403475"/>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0" name="Line 26"/>
            <p:cNvSpPr>
              <a:spLocks noChangeShapeType="1"/>
            </p:cNvSpPr>
            <p:nvPr/>
          </p:nvSpPr>
          <p:spPr bwMode="auto">
            <a:xfrm>
              <a:off x="668338" y="2203450"/>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1" name="Line 27"/>
            <p:cNvSpPr>
              <a:spLocks noChangeShapeType="1"/>
            </p:cNvSpPr>
            <p:nvPr/>
          </p:nvSpPr>
          <p:spPr bwMode="auto">
            <a:xfrm>
              <a:off x="668338" y="2003425"/>
              <a:ext cx="7750175" cy="1588"/>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2" name="Line 28"/>
            <p:cNvSpPr>
              <a:spLocks noChangeShapeType="1"/>
            </p:cNvSpPr>
            <p:nvPr/>
          </p:nvSpPr>
          <p:spPr bwMode="auto">
            <a:xfrm>
              <a:off x="668338" y="1804988"/>
              <a:ext cx="7750175" cy="1587"/>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3" name="Line 29"/>
            <p:cNvSpPr>
              <a:spLocks noChangeShapeType="1"/>
            </p:cNvSpPr>
            <p:nvPr/>
          </p:nvSpPr>
          <p:spPr bwMode="auto">
            <a:xfrm>
              <a:off x="86677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4" name="Line 30"/>
            <p:cNvSpPr>
              <a:spLocks noChangeShapeType="1"/>
            </p:cNvSpPr>
            <p:nvPr/>
          </p:nvSpPr>
          <p:spPr bwMode="auto">
            <a:xfrm>
              <a:off x="1065213"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5" name="Line 31"/>
            <p:cNvSpPr>
              <a:spLocks noChangeShapeType="1"/>
            </p:cNvSpPr>
            <p:nvPr/>
          </p:nvSpPr>
          <p:spPr bwMode="auto">
            <a:xfrm>
              <a:off x="126523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6" name="Line 32"/>
            <p:cNvSpPr>
              <a:spLocks noChangeShapeType="1"/>
            </p:cNvSpPr>
            <p:nvPr/>
          </p:nvSpPr>
          <p:spPr bwMode="auto">
            <a:xfrm>
              <a:off x="146367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7" name="Line 33"/>
            <p:cNvSpPr>
              <a:spLocks noChangeShapeType="1"/>
            </p:cNvSpPr>
            <p:nvPr/>
          </p:nvSpPr>
          <p:spPr bwMode="auto">
            <a:xfrm>
              <a:off x="1662113"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8" name="Line 34"/>
            <p:cNvSpPr>
              <a:spLocks noChangeShapeType="1"/>
            </p:cNvSpPr>
            <p:nvPr/>
          </p:nvSpPr>
          <p:spPr bwMode="auto">
            <a:xfrm>
              <a:off x="1860550"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19" name="Line 35"/>
            <p:cNvSpPr>
              <a:spLocks noChangeShapeType="1"/>
            </p:cNvSpPr>
            <p:nvPr/>
          </p:nvSpPr>
          <p:spPr bwMode="auto">
            <a:xfrm>
              <a:off x="205898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0" name="Line 36"/>
            <p:cNvSpPr>
              <a:spLocks noChangeShapeType="1"/>
            </p:cNvSpPr>
            <p:nvPr/>
          </p:nvSpPr>
          <p:spPr bwMode="auto">
            <a:xfrm>
              <a:off x="225742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1" name="Line 37"/>
            <p:cNvSpPr>
              <a:spLocks noChangeShapeType="1"/>
            </p:cNvSpPr>
            <p:nvPr/>
          </p:nvSpPr>
          <p:spPr bwMode="auto">
            <a:xfrm>
              <a:off x="2457450"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2" name="Line 38"/>
            <p:cNvSpPr>
              <a:spLocks noChangeShapeType="1"/>
            </p:cNvSpPr>
            <p:nvPr/>
          </p:nvSpPr>
          <p:spPr bwMode="auto">
            <a:xfrm>
              <a:off x="265588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3" name="Line 39"/>
            <p:cNvSpPr>
              <a:spLocks noChangeShapeType="1"/>
            </p:cNvSpPr>
            <p:nvPr/>
          </p:nvSpPr>
          <p:spPr bwMode="auto">
            <a:xfrm>
              <a:off x="285432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4" name="Line 40"/>
            <p:cNvSpPr>
              <a:spLocks noChangeShapeType="1"/>
            </p:cNvSpPr>
            <p:nvPr/>
          </p:nvSpPr>
          <p:spPr bwMode="auto">
            <a:xfrm>
              <a:off x="3052763"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5" name="Line 41"/>
            <p:cNvSpPr>
              <a:spLocks noChangeShapeType="1"/>
            </p:cNvSpPr>
            <p:nvPr/>
          </p:nvSpPr>
          <p:spPr bwMode="auto">
            <a:xfrm>
              <a:off x="3251200"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6" name="Line 42"/>
            <p:cNvSpPr>
              <a:spLocks noChangeShapeType="1"/>
            </p:cNvSpPr>
            <p:nvPr/>
          </p:nvSpPr>
          <p:spPr bwMode="auto">
            <a:xfrm>
              <a:off x="345122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7" name="Line 43"/>
            <p:cNvSpPr>
              <a:spLocks noChangeShapeType="1"/>
            </p:cNvSpPr>
            <p:nvPr/>
          </p:nvSpPr>
          <p:spPr bwMode="auto">
            <a:xfrm>
              <a:off x="3649663"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8" name="Line 44"/>
            <p:cNvSpPr>
              <a:spLocks noChangeShapeType="1"/>
            </p:cNvSpPr>
            <p:nvPr/>
          </p:nvSpPr>
          <p:spPr bwMode="auto">
            <a:xfrm>
              <a:off x="3848100"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29" name="Line 45"/>
            <p:cNvSpPr>
              <a:spLocks noChangeShapeType="1"/>
            </p:cNvSpPr>
            <p:nvPr/>
          </p:nvSpPr>
          <p:spPr bwMode="auto">
            <a:xfrm>
              <a:off x="404653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0" name="Line 46"/>
            <p:cNvSpPr>
              <a:spLocks noChangeShapeType="1"/>
            </p:cNvSpPr>
            <p:nvPr/>
          </p:nvSpPr>
          <p:spPr bwMode="auto">
            <a:xfrm>
              <a:off x="424497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1" name="Line 47"/>
            <p:cNvSpPr>
              <a:spLocks noChangeShapeType="1"/>
            </p:cNvSpPr>
            <p:nvPr/>
          </p:nvSpPr>
          <p:spPr bwMode="auto">
            <a:xfrm>
              <a:off x="4445000"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2" name="Line 48"/>
            <p:cNvSpPr>
              <a:spLocks noChangeShapeType="1"/>
            </p:cNvSpPr>
            <p:nvPr/>
          </p:nvSpPr>
          <p:spPr bwMode="auto">
            <a:xfrm>
              <a:off x="464343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3" name="Line 49"/>
            <p:cNvSpPr>
              <a:spLocks noChangeShapeType="1"/>
            </p:cNvSpPr>
            <p:nvPr/>
          </p:nvSpPr>
          <p:spPr bwMode="auto">
            <a:xfrm>
              <a:off x="484187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4" name="Line 50"/>
            <p:cNvSpPr>
              <a:spLocks noChangeShapeType="1"/>
            </p:cNvSpPr>
            <p:nvPr/>
          </p:nvSpPr>
          <p:spPr bwMode="auto">
            <a:xfrm>
              <a:off x="5040313"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5" name="Line 51"/>
            <p:cNvSpPr>
              <a:spLocks noChangeShapeType="1"/>
            </p:cNvSpPr>
            <p:nvPr/>
          </p:nvSpPr>
          <p:spPr bwMode="auto">
            <a:xfrm>
              <a:off x="5238750"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6" name="Line 52"/>
            <p:cNvSpPr>
              <a:spLocks noChangeShapeType="1"/>
            </p:cNvSpPr>
            <p:nvPr/>
          </p:nvSpPr>
          <p:spPr bwMode="auto">
            <a:xfrm>
              <a:off x="543718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7" name="Line 53"/>
            <p:cNvSpPr>
              <a:spLocks noChangeShapeType="1"/>
            </p:cNvSpPr>
            <p:nvPr/>
          </p:nvSpPr>
          <p:spPr bwMode="auto">
            <a:xfrm>
              <a:off x="5637213"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8" name="Line 54"/>
            <p:cNvSpPr>
              <a:spLocks noChangeShapeType="1"/>
            </p:cNvSpPr>
            <p:nvPr/>
          </p:nvSpPr>
          <p:spPr bwMode="auto">
            <a:xfrm>
              <a:off x="5835650"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39" name="Line 55"/>
            <p:cNvSpPr>
              <a:spLocks noChangeShapeType="1"/>
            </p:cNvSpPr>
            <p:nvPr/>
          </p:nvSpPr>
          <p:spPr bwMode="auto">
            <a:xfrm>
              <a:off x="603408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0" name="Line 56"/>
            <p:cNvSpPr>
              <a:spLocks noChangeShapeType="1"/>
            </p:cNvSpPr>
            <p:nvPr/>
          </p:nvSpPr>
          <p:spPr bwMode="auto">
            <a:xfrm>
              <a:off x="623252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1" name="Line 57"/>
            <p:cNvSpPr>
              <a:spLocks noChangeShapeType="1"/>
            </p:cNvSpPr>
            <p:nvPr/>
          </p:nvSpPr>
          <p:spPr bwMode="auto">
            <a:xfrm>
              <a:off x="6430963"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2" name="Line 58"/>
            <p:cNvSpPr>
              <a:spLocks noChangeShapeType="1"/>
            </p:cNvSpPr>
            <p:nvPr/>
          </p:nvSpPr>
          <p:spPr bwMode="auto">
            <a:xfrm>
              <a:off x="663098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3" name="Line 59"/>
            <p:cNvSpPr>
              <a:spLocks noChangeShapeType="1"/>
            </p:cNvSpPr>
            <p:nvPr/>
          </p:nvSpPr>
          <p:spPr bwMode="auto">
            <a:xfrm>
              <a:off x="682942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4" name="Line 60"/>
            <p:cNvSpPr>
              <a:spLocks noChangeShapeType="1"/>
            </p:cNvSpPr>
            <p:nvPr/>
          </p:nvSpPr>
          <p:spPr bwMode="auto">
            <a:xfrm>
              <a:off x="7027863"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5" name="Line 61"/>
            <p:cNvSpPr>
              <a:spLocks noChangeShapeType="1"/>
            </p:cNvSpPr>
            <p:nvPr/>
          </p:nvSpPr>
          <p:spPr bwMode="auto">
            <a:xfrm>
              <a:off x="7226300"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6" name="Line 62"/>
            <p:cNvSpPr>
              <a:spLocks noChangeShapeType="1"/>
            </p:cNvSpPr>
            <p:nvPr/>
          </p:nvSpPr>
          <p:spPr bwMode="auto">
            <a:xfrm>
              <a:off x="742473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7" name="Line 63"/>
            <p:cNvSpPr>
              <a:spLocks noChangeShapeType="1"/>
            </p:cNvSpPr>
            <p:nvPr/>
          </p:nvSpPr>
          <p:spPr bwMode="auto">
            <a:xfrm>
              <a:off x="7624763"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8" name="Line 64"/>
            <p:cNvSpPr>
              <a:spLocks noChangeShapeType="1"/>
            </p:cNvSpPr>
            <p:nvPr/>
          </p:nvSpPr>
          <p:spPr bwMode="auto">
            <a:xfrm>
              <a:off x="7823200"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49" name="Line 65"/>
            <p:cNvSpPr>
              <a:spLocks noChangeShapeType="1"/>
            </p:cNvSpPr>
            <p:nvPr/>
          </p:nvSpPr>
          <p:spPr bwMode="auto">
            <a:xfrm>
              <a:off x="8021638" y="1589088"/>
              <a:ext cx="1587"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50" name="Line 66"/>
            <p:cNvSpPr>
              <a:spLocks noChangeShapeType="1"/>
            </p:cNvSpPr>
            <p:nvPr/>
          </p:nvSpPr>
          <p:spPr bwMode="auto">
            <a:xfrm>
              <a:off x="8220075" y="1589088"/>
              <a:ext cx="1588" cy="4406900"/>
            </a:xfrm>
            <a:prstGeom prst="line">
              <a:avLst/>
            </a:prstGeom>
            <a:noFill/>
            <a:ln w="15875">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51" name="Rectangle 67"/>
            <p:cNvSpPr>
              <a:spLocks noChangeArrowheads="1"/>
            </p:cNvSpPr>
            <p:nvPr/>
          </p:nvSpPr>
          <p:spPr bwMode="auto">
            <a:xfrm>
              <a:off x="668338" y="1604963"/>
              <a:ext cx="7750175" cy="4391025"/>
            </a:xfrm>
            <a:prstGeom prst="rect">
              <a:avLst/>
            </a:prstGeom>
            <a:noFill/>
            <a:ln w="15875">
              <a:solidFill>
                <a:srgbClr val="B3E3E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52" name="Freeform 68"/>
            <p:cNvSpPr>
              <a:spLocks/>
            </p:cNvSpPr>
            <p:nvPr/>
          </p:nvSpPr>
          <p:spPr bwMode="auto">
            <a:xfrm>
              <a:off x="3251200" y="3617913"/>
              <a:ext cx="1588" cy="1379537"/>
            </a:xfrm>
            <a:custGeom>
              <a:avLst/>
              <a:gdLst>
                <a:gd name="T0" fmla="*/ 869 h 869"/>
                <a:gd name="T1" fmla="*/ 0 h 869"/>
                <a:gd name="T2" fmla="*/ 869 h 869"/>
              </a:gdLst>
              <a:ahLst/>
              <a:cxnLst>
                <a:cxn ang="0">
                  <a:pos x="0" y="T0"/>
                </a:cxn>
                <a:cxn ang="0">
                  <a:pos x="0" y="T1"/>
                </a:cxn>
                <a:cxn ang="0">
                  <a:pos x="0" y="T2"/>
                </a:cxn>
              </a:cxnLst>
              <a:rect l="0" t="0" r="r" b="b"/>
              <a:pathLst>
                <a:path h="869">
                  <a:moveTo>
                    <a:pt x="0" y="869"/>
                  </a:moveTo>
                  <a:lnTo>
                    <a:pt x="0" y="0"/>
                  </a:lnTo>
                  <a:lnTo>
                    <a:pt x="0" y="8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53" name="Line 69"/>
            <p:cNvSpPr>
              <a:spLocks noChangeShapeType="1"/>
            </p:cNvSpPr>
            <p:nvPr/>
          </p:nvSpPr>
          <p:spPr bwMode="auto">
            <a:xfrm flipV="1">
              <a:off x="3251200" y="3617913"/>
              <a:ext cx="1588" cy="13795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2454" name="Freeform 70"/>
            <p:cNvSpPr>
              <a:spLocks/>
            </p:cNvSpPr>
            <p:nvPr/>
          </p:nvSpPr>
          <p:spPr bwMode="auto">
            <a:xfrm>
              <a:off x="1662113" y="3600450"/>
              <a:ext cx="1589087" cy="1588"/>
            </a:xfrm>
            <a:custGeom>
              <a:avLst/>
              <a:gdLst>
                <a:gd name="T0" fmla="*/ 1001 w 1001"/>
                <a:gd name="T1" fmla="*/ 0 w 1001"/>
                <a:gd name="T2" fmla="*/ 1001 w 1001"/>
              </a:gdLst>
              <a:ahLst/>
              <a:cxnLst>
                <a:cxn ang="0">
                  <a:pos x="T0" y="0"/>
                </a:cxn>
                <a:cxn ang="0">
                  <a:pos x="T1" y="0"/>
                </a:cxn>
                <a:cxn ang="0">
                  <a:pos x="T2" y="0"/>
                </a:cxn>
              </a:cxnLst>
              <a:rect l="0" t="0" r="r" b="b"/>
              <a:pathLst>
                <a:path w="1001">
                  <a:moveTo>
                    <a:pt x="1001" y="0"/>
                  </a:moveTo>
                  <a:lnTo>
                    <a:pt x="0" y="0"/>
                  </a:lnTo>
                  <a:lnTo>
                    <a:pt x="10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55" name="Line 71"/>
            <p:cNvSpPr>
              <a:spLocks noChangeShapeType="1"/>
            </p:cNvSpPr>
            <p:nvPr/>
          </p:nvSpPr>
          <p:spPr bwMode="auto">
            <a:xfrm flipH="1">
              <a:off x="1662113" y="3600450"/>
              <a:ext cx="15890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2456" name="Freeform 72"/>
            <p:cNvSpPr>
              <a:spLocks/>
            </p:cNvSpPr>
            <p:nvPr/>
          </p:nvSpPr>
          <p:spPr bwMode="auto">
            <a:xfrm>
              <a:off x="1595438" y="1838325"/>
              <a:ext cx="2649537" cy="3241675"/>
            </a:xfrm>
            <a:custGeom>
              <a:avLst/>
              <a:gdLst>
                <a:gd name="T0" fmla="*/ 42 w 1669"/>
                <a:gd name="T1" fmla="*/ 0 h 2042"/>
                <a:gd name="T2" fmla="*/ 42 w 1669"/>
                <a:gd name="T3" fmla="*/ 1718 h 2042"/>
                <a:gd name="T4" fmla="*/ 0 w 1669"/>
                <a:gd name="T5" fmla="*/ 1739 h 2042"/>
                <a:gd name="T6" fmla="*/ 105 w 1669"/>
                <a:gd name="T7" fmla="*/ 1802 h 2042"/>
                <a:gd name="T8" fmla="*/ 42 w 1669"/>
                <a:gd name="T9" fmla="*/ 1823 h 2042"/>
                <a:gd name="T10" fmla="*/ 42 w 1669"/>
                <a:gd name="T11" fmla="*/ 1990 h 2042"/>
                <a:gd name="T12" fmla="*/ 209 w 1669"/>
                <a:gd name="T13" fmla="*/ 1990 h 2042"/>
                <a:gd name="T14" fmla="*/ 209 w 1669"/>
                <a:gd name="T15" fmla="*/ 1990 h 2042"/>
                <a:gd name="T16" fmla="*/ 240 w 1669"/>
                <a:gd name="T17" fmla="*/ 1938 h 2042"/>
                <a:gd name="T18" fmla="*/ 292 w 1669"/>
                <a:gd name="T19" fmla="*/ 2042 h 2042"/>
                <a:gd name="T20" fmla="*/ 324 w 1669"/>
                <a:gd name="T21" fmla="*/ 1990 h 2042"/>
                <a:gd name="T22" fmla="*/ 1669 w 1669"/>
                <a:gd name="T23" fmla="*/ 1990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9" h="2042">
                  <a:moveTo>
                    <a:pt x="42" y="0"/>
                  </a:moveTo>
                  <a:lnTo>
                    <a:pt x="42" y="1718"/>
                  </a:lnTo>
                  <a:lnTo>
                    <a:pt x="0" y="1739"/>
                  </a:lnTo>
                  <a:lnTo>
                    <a:pt x="105" y="1802"/>
                  </a:lnTo>
                  <a:lnTo>
                    <a:pt x="42" y="1823"/>
                  </a:lnTo>
                  <a:lnTo>
                    <a:pt x="42" y="1990"/>
                  </a:lnTo>
                  <a:lnTo>
                    <a:pt x="209" y="1990"/>
                  </a:lnTo>
                  <a:lnTo>
                    <a:pt x="209" y="1990"/>
                  </a:lnTo>
                  <a:lnTo>
                    <a:pt x="240" y="1938"/>
                  </a:lnTo>
                  <a:lnTo>
                    <a:pt x="292" y="2042"/>
                  </a:lnTo>
                  <a:lnTo>
                    <a:pt x="324" y="1990"/>
                  </a:lnTo>
                  <a:lnTo>
                    <a:pt x="1669" y="199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57" name="Freeform 73"/>
            <p:cNvSpPr>
              <a:spLocks/>
            </p:cNvSpPr>
            <p:nvPr/>
          </p:nvSpPr>
          <p:spPr bwMode="auto">
            <a:xfrm>
              <a:off x="5354638" y="1838325"/>
              <a:ext cx="2865437" cy="3241675"/>
            </a:xfrm>
            <a:custGeom>
              <a:avLst/>
              <a:gdLst>
                <a:gd name="T0" fmla="*/ 52 w 1805"/>
                <a:gd name="T1" fmla="*/ 0 h 2042"/>
                <a:gd name="T2" fmla="*/ 52 w 1805"/>
                <a:gd name="T3" fmla="*/ 1718 h 2042"/>
                <a:gd name="T4" fmla="*/ 0 w 1805"/>
                <a:gd name="T5" fmla="*/ 1739 h 2042"/>
                <a:gd name="T6" fmla="*/ 105 w 1805"/>
                <a:gd name="T7" fmla="*/ 1802 h 2042"/>
                <a:gd name="T8" fmla="*/ 52 w 1805"/>
                <a:gd name="T9" fmla="*/ 1823 h 2042"/>
                <a:gd name="T10" fmla="*/ 52 w 1805"/>
                <a:gd name="T11" fmla="*/ 1823 h 2042"/>
                <a:gd name="T12" fmla="*/ 52 w 1805"/>
                <a:gd name="T13" fmla="*/ 1990 h 2042"/>
                <a:gd name="T14" fmla="*/ 240 w 1805"/>
                <a:gd name="T15" fmla="*/ 1990 h 2042"/>
                <a:gd name="T16" fmla="*/ 240 w 1805"/>
                <a:gd name="T17" fmla="*/ 1990 h 2042"/>
                <a:gd name="T18" fmla="*/ 272 w 1805"/>
                <a:gd name="T19" fmla="*/ 1938 h 2042"/>
                <a:gd name="T20" fmla="*/ 324 w 1805"/>
                <a:gd name="T21" fmla="*/ 2042 h 2042"/>
                <a:gd name="T22" fmla="*/ 355 w 1805"/>
                <a:gd name="T23" fmla="*/ 1990 h 2042"/>
                <a:gd name="T24" fmla="*/ 1805 w 1805"/>
                <a:gd name="T25" fmla="*/ 1990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5" h="2042">
                  <a:moveTo>
                    <a:pt x="52" y="0"/>
                  </a:moveTo>
                  <a:lnTo>
                    <a:pt x="52" y="1718"/>
                  </a:lnTo>
                  <a:lnTo>
                    <a:pt x="0" y="1739"/>
                  </a:lnTo>
                  <a:lnTo>
                    <a:pt x="105" y="1802"/>
                  </a:lnTo>
                  <a:lnTo>
                    <a:pt x="52" y="1823"/>
                  </a:lnTo>
                  <a:lnTo>
                    <a:pt x="52" y="1823"/>
                  </a:lnTo>
                  <a:lnTo>
                    <a:pt x="52" y="1990"/>
                  </a:lnTo>
                  <a:lnTo>
                    <a:pt x="240" y="1990"/>
                  </a:lnTo>
                  <a:lnTo>
                    <a:pt x="240" y="1990"/>
                  </a:lnTo>
                  <a:lnTo>
                    <a:pt x="272" y="1938"/>
                  </a:lnTo>
                  <a:lnTo>
                    <a:pt x="324" y="2042"/>
                  </a:lnTo>
                  <a:lnTo>
                    <a:pt x="355" y="1990"/>
                  </a:lnTo>
                  <a:lnTo>
                    <a:pt x="1805" y="199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58" name="Line 74"/>
            <p:cNvSpPr>
              <a:spLocks noChangeShapeType="1"/>
            </p:cNvSpPr>
            <p:nvPr/>
          </p:nvSpPr>
          <p:spPr bwMode="auto">
            <a:xfrm flipH="1">
              <a:off x="5454650" y="3184525"/>
              <a:ext cx="13176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2459" name="Group 75"/>
            <p:cNvGrpSpPr>
              <a:grpSpLocks/>
            </p:cNvGrpSpPr>
            <p:nvPr/>
          </p:nvGrpSpPr>
          <p:grpSpPr bwMode="auto">
            <a:xfrm>
              <a:off x="6183313" y="3117850"/>
              <a:ext cx="447675" cy="117475"/>
              <a:chOff x="3895" y="1964"/>
              <a:chExt cx="282" cy="74"/>
            </a:xfrm>
          </p:grpSpPr>
          <p:sp>
            <p:nvSpPr>
              <p:cNvPr id="272460" name="Line 76"/>
              <p:cNvSpPr>
                <a:spLocks noChangeShapeType="1"/>
              </p:cNvSpPr>
              <p:nvPr/>
            </p:nvSpPr>
            <p:spPr bwMode="auto">
              <a:xfrm>
                <a:off x="3895" y="2006"/>
                <a:ext cx="198" cy="1"/>
              </a:xfrm>
              <a:prstGeom prst="line">
                <a:avLst/>
              </a:prstGeom>
              <a:noFill/>
              <a:ln w="15875">
                <a:solidFill>
                  <a:srgbClr val="0E31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61" name="Freeform 77"/>
              <p:cNvSpPr>
                <a:spLocks/>
              </p:cNvSpPr>
              <p:nvPr/>
            </p:nvSpPr>
            <p:spPr bwMode="auto">
              <a:xfrm>
                <a:off x="4093" y="1964"/>
                <a:ext cx="84" cy="74"/>
              </a:xfrm>
              <a:custGeom>
                <a:avLst/>
                <a:gdLst>
                  <a:gd name="T0" fmla="*/ 0 w 84"/>
                  <a:gd name="T1" fmla="*/ 0 h 74"/>
                  <a:gd name="T2" fmla="*/ 0 w 84"/>
                  <a:gd name="T3" fmla="*/ 74 h 74"/>
                  <a:gd name="T4" fmla="*/ 84 w 84"/>
                  <a:gd name="T5" fmla="*/ 42 h 74"/>
                  <a:gd name="T6" fmla="*/ 0 w 84"/>
                  <a:gd name="T7" fmla="*/ 0 h 74"/>
                </a:gdLst>
                <a:ahLst/>
                <a:cxnLst>
                  <a:cxn ang="0">
                    <a:pos x="T0" y="T1"/>
                  </a:cxn>
                  <a:cxn ang="0">
                    <a:pos x="T2" y="T3"/>
                  </a:cxn>
                  <a:cxn ang="0">
                    <a:pos x="T4" y="T5"/>
                  </a:cxn>
                  <a:cxn ang="0">
                    <a:pos x="T6" y="T7"/>
                  </a:cxn>
                </a:cxnLst>
                <a:rect l="0" t="0" r="r" b="b"/>
                <a:pathLst>
                  <a:path w="84" h="74">
                    <a:moveTo>
                      <a:pt x="0" y="0"/>
                    </a:moveTo>
                    <a:lnTo>
                      <a:pt x="0" y="74"/>
                    </a:lnTo>
                    <a:lnTo>
                      <a:pt x="84" y="42"/>
                    </a:lnTo>
                    <a:lnTo>
                      <a:pt x="0" y="0"/>
                    </a:lnTo>
                    <a:close/>
                  </a:path>
                </a:pathLst>
              </a:custGeom>
              <a:solidFill>
                <a:srgbClr val="0E31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2462" name="Line 78"/>
            <p:cNvSpPr>
              <a:spLocks noChangeShapeType="1"/>
            </p:cNvSpPr>
            <p:nvPr/>
          </p:nvSpPr>
          <p:spPr bwMode="auto">
            <a:xfrm>
              <a:off x="4576763" y="370046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2463" name="Line 79"/>
            <p:cNvSpPr>
              <a:spLocks noChangeShapeType="1"/>
            </p:cNvSpPr>
            <p:nvPr/>
          </p:nvSpPr>
          <p:spPr bwMode="auto">
            <a:xfrm>
              <a:off x="4576763" y="370046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2464" name="Rectangle 80"/>
            <p:cNvSpPr>
              <a:spLocks noChangeArrowheads="1"/>
            </p:cNvSpPr>
            <p:nvPr/>
          </p:nvSpPr>
          <p:spPr bwMode="auto">
            <a:xfrm>
              <a:off x="6677025" y="5586413"/>
              <a:ext cx="274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(b) </a:t>
              </a:r>
              <a:endParaRPr lang="en-US" altLang="en-US" sz="2400" b="1">
                <a:latin typeface="Times New Roman" panose="02020603050405020304" pitchFamily="18" charset="0"/>
              </a:endParaRPr>
            </a:p>
          </p:txBody>
        </p:sp>
        <p:sp>
          <p:nvSpPr>
            <p:cNvPr id="272465" name="Rectangle 81"/>
            <p:cNvSpPr>
              <a:spLocks noChangeArrowheads="1"/>
            </p:cNvSpPr>
            <p:nvPr/>
          </p:nvSpPr>
          <p:spPr bwMode="auto">
            <a:xfrm>
              <a:off x="2846388" y="5586413"/>
              <a:ext cx="265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(a) </a:t>
              </a:r>
              <a:endParaRPr lang="en-US" altLang="en-US" sz="2400" b="1">
                <a:latin typeface="Times New Roman" panose="02020603050405020304" pitchFamily="18" charset="0"/>
              </a:endParaRPr>
            </a:p>
          </p:txBody>
        </p:sp>
        <p:sp>
          <p:nvSpPr>
            <p:cNvPr id="272466" name="Rectangle 82"/>
            <p:cNvSpPr>
              <a:spLocks noChangeArrowheads="1"/>
            </p:cNvSpPr>
            <p:nvPr/>
          </p:nvSpPr>
          <p:spPr bwMode="auto">
            <a:xfrm>
              <a:off x="7443788" y="5018088"/>
              <a:ext cx="3444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120 </a:t>
              </a:r>
              <a:endParaRPr lang="en-US" altLang="en-US" sz="2400" b="1">
                <a:latin typeface="Times New Roman" panose="02020603050405020304" pitchFamily="18" charset="0"/>
              </a:endParaRPr>
            </a:p>
          </p:txBody>
        </p:sp>
        <p:sp>
          <p:nvSpPr>
            <p:cNvPr id="272467" name="Rectangle 83"/>
            <p:cNvSpPr>
              <a:spLocks noChangeArrowheads="1"/>
            </p:cNvSpPr>
            <p:nvPr/>
          </p:nvSpPr>
          <p:spPr bwMode="auto">
            <a:xfrm>
              <a:off x="7050088" y="5018088"/>
              <a:ext cx="3444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4CFF"/>
                  </a:solidFill>
                </a:rPr>
                <a:t>110 </a:t>
              </a:r>
              <a:endParaRPr lang="en-US" altLang="en-US" sz="2400" b="1">
                <a:latin typeface="Times New Roman" panose="02020603050405020304" pitchFamily="18" charset="0"/>
              </a:endParaRPr>
            </a:p>
          </p:txBody>
        </p:sp>
        <p:grpSp>
          <p:nvGrpSpPr>
            <p:cNvPr id="272468" name="Group 84"/>
            <p:cNvGrpSpPr>
              <a:grpSpLocks/>
            </p:cNvGrpSpPr>
            <p:nvPr/>
          </p:nvGrpSpPr>
          <p:grpSpPr bwMode="auto">
            <a:xfrm>
              <a:off x="5495925" y="2633663"/>
              <a:ext cx="2436813" cy="2312987"/>
              <a:chOff x="3462" y="1659"/>
              <a:chExt cx="1535" cy="1457"/>
            </a:xfrm>
          </p:grpSpPr>
          <p:sp>
            <p:nvSpPr>
              <p:cNvPr id="272469" name="Line 85"/>
              <p:cNvSpPr>
                <a:spLocks noChangeShapeType="1"/>
              </p:cNvSpPr>
              <p:nvPr/>
            </p:nvSpPr>
            <p:spPr bwMode="auto">
              <a:xfrm>
                <a:off x="3603" y="1818"/>
                <a:ext cx="1241" cy="1225"/>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2470" name="Group 86"/>
              <p:cNvGrpSpPr>
                <a:grpSpLocks/>
              </p:cNvGrpSpPr>
              <p:nvPr/>
            </p:nvGrpSpPr>
            <p:grpSpPr bwMode="auto">
              <a:xfrm>
                <a:off x="4854" y="2982"/>
                <a:ext cx="143" cy="134"/>
                <a:chOff x="4854" y="2982"/>
                <a:chExt cx="143" cy="134"/>
              </a:xfrm>
            </p:grpSpPr>
            <p:sp>
              <p:nvSpPr>
                <p:cNvPr id="272471" name="Rectangle 87"/>
                <p:cNvSpPr>
                  <a:spLocks noChangeArrowheads="1"/>
                </p:cNvSpPr>
                <p:nvPr/>
              </p:nvSpPr>
              <p:spPr bwMode="auto">
                <a:xfrm>
                  <a:off x="4854" y="298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0000"/>
                      </a:solidFill>
                    </a:rPr>
                    <a:t>D</a:t>
                  </a:r>
                  <a:endParaRPr lang="en-US" altLang="en-US" sz="2400" b="1">
                    <a:latin typeface="Times New Roman" panose="02020603050405020304" pitchFamily="18" charset="0"/>
                  </a:endParaRPr>
                </a:p>
              </p:txBody>
            </p:sp>
            <p:sp>
              <p:nvSpPr>
                <p:cNvPr id="272472" name="Rectangle 88"/>
                <p:cNvSpPr>
                  <a:spLocks noChangeArrowheads="1"/>
                </p:cNvSpPr>
                <p:nvPr/>
              </p:nvSpPr>
              <p:spPr bwMode="auto">
                <a:xfrm>
                  <a:off x="4937" y="3023"/>
                  <a:ext cx="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rPr>
                    <a:t>1 </a:t>
                  </a:r>
                  <a:endParaRPr lang="en-US" altLang="en-US" sz="2400" b="1">
                    <a:latin typeface="Times New Roman" panose="02020603050405020304" pitchFamily="18" charset="0"/>
                  </a:endParaRPr>
                </a:p>
              </p:txBody>
            </p:sp>
          </p:grpSp>
          <p:grpSp>
            <p:nvGrpSpPr>
              <p:cNvPr id="272473" name="Group 89"/>
              <p:cNvGrpSpPr>
                <a:grpSpLocks/>
              </p:cNvGrpSpPr>
              <p:nvPr/>
            </p:nvGrpSpPr>
            <p:grpSpPr bwMode="auto">
              <a:xfrm>
                <a:off x="3462" y="1659"/>
                <a:ext cx="142" cy="134"/>
                <a:chOff x="3462" y="1659"/>
                <a:chExt cx="142" cy="134"/>
              </a:xfrm>
            </p:grpSpPr>
            <p:sp>
              <p:nvSpPr>
                <p:cNvPr id="272474" name="Rectangle 90"/>
                <p:cNvSpPr>
                  <a:spLocks noChangeArrowheads="1"/>
                </p:cNvSpPr>
                <p:nvPr/>
              </p:nvSpPr>
              <p:spPr bwMode="auto">
                <a:xfrm>
                  <a:off x="3462" y="165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0000"/>
                      </a:solidFill>
                    </a:rPr>
                    <a:t>D</a:t>
                  </a:r>
                  <a:endParaRPr lang="en-US" altLang="en-US" sz="2400" b="1">
                    <a:latin typeface="Times New Roman" panose="02020603050405020304" pitchFamily="18" charset="0"/>
                  </a:endParaRPr>
                </a:p>
              </p:txBody>
            </p:sp>
            <p:sp>
              <p:nvSpPr>
                <p:cNvPr id="272475" name="Rectangle 91"/>
                <p:cNvSpPr>
                  <a:spLocks noChangeArrowheads="1"/>
                </p:cNvSpPr>
                <p:nvPr/>
              </p:nvSpPr>
              <p:spPr bwMode="auto">
                <a:xfrm>
                  <a:off x="3544" y="1700"/>
                  <a:ext cx="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0000"/>
                      </a:solidFill>
                    </a:rPr>
                    <a:t>1 </a:t>
                  </a:r>
                  <a:endParaRPr lang="en-US" altLang="en-US" sz="2400" b="1">
                    <a:latin typeface="Times New Roman" panose="02020603050405020304" pitchFamily="18" charset="0"/>
                  </a:endParaRPr>
                </a:p>
              </p:txBody>
            </p:sp>
          </p:grpSp>
        </p:grpSp>
        <p:sp>
          <p:nvSpPr>
            <p:cNvPr id="272476" name="Rectangle 92"/>
            <p:cNvSpPr>
              <a:spLocks noChangeArrowheads="1"/>
            </p:cNvSpPr>
            <p:nvPr/>
          </p:nvSpPr>
          <p:spPr bwMode="auto">
            <a:xfrm>
              <a:off x="4970463" y="3070225"/>
              <a:ext cx="4429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$121 </a:t>
              </a:r>
              <a:endParaRPr lang="en-US" altLang="en-US" sz="2400" b="1">
                <a:latin typeface="Times New Roman" panose="02020603050405020304" pitchFamily="18" charset="0"/>
              </a:endParaRPr>
            </a:p>
          </p:txBody>
        </p:sp>
        <p:grpSp>
          <p:nvGrpSpPr>
            <p:cNvPr id="272477" name="Group 93"/>
            <p:cNvGrpSpPr>
              <a:grpSpLocks/>
            </p:cNvGrpSpPr>
            <p:nvPr/>
          </p:nvGrpSpPr>
          <p:grpSpPr bwMode="auto">
            <a:xfrm>
              <a:off x="5387975" y="3770313"/>
              <a:ext cx="1663700" cy="1227137"/>
              <a:chOff x="3394" y="2375"/>
              <a:chExt cx="1048" cy="773"/>
            </a:xfrm>
          </p:grpSpPr>
          <p:grpSp>
            <p:nvGrpSpPr>
              <p:cNvPr id="272478" name="Group 94"/>
              <p:cNvGrpSpPr>
                <a:grpSpLocks/>
              </p:cNvGrpSpPr>
              <p:nvPr/>
            </p:nvGrpSpPr>
            <p:grpSpPr bwMode="auto">
              <a:xfrm>
                <a:off x="3394" y="2488"/>
                <a:ext cx="950" cy="660"/>
                <a:chOff x="3394" y="2488"/>
                <a:chExt cx="950" cy="660"/>
              </a:xfrm>
            </p:grpSpPr>
            <p:sp>
              <p:nvSpPr>
                <p:cNvPr id="272479" name="Freeform 95"/>
                <p:cNvSpPr>
                  <a:spLocks noEditPoints="1"/>
                </p:cNvSpPr>
                <p:nvPr/>
              </p:nvSpPr>
              <p:spPr bwMode="auto">
                <a:xfrm>
                  <a:off x="3394" y="2520"/>
                  <a:ext cx="908" cy="628"/>
                </a:xfrm>
                <a:custGeom>
                  <a:avLst/>
                  <a:gdLst>
                    <a:gd name="T0" fmla="*/ 908 w 908"/>
                    <a:gd name="T1" fmla="*/ 628 h 628"/>
                    <a:gd name="T2" fmla="*/ 908 w 908"/>
                    <a:gd name="T3" fmla="*/ 586 h 628"/>
                    <a:gd name="T4" fmla="*/ 908 w 908"/>
                    <a:gd name="T5" fmla="*/ 565 h 628"/>
                    <a:gd name="T6" fmla="*/ 908 w 908"/>
                    <a:gd name="T7" fmla="*/ 523 h 628"/>
                    <a:gd name="T8" fmla="*/ 908 w 908"/>
                    <a:gd name="T9" fmla="*/ 492 h 628"/>
                    <a:gd name="T10" fmla="*/ 908 w 908"/>
                    <a:gd name="T11" fmla="*/ 450 h 628"/>
                    <a:gd name="T12" fmla="*/ 908 w 908"/>
                    <a:gd name="T13" fmla="*/ 419 h 628"/>
                    <a:gd name="T14" fmla="*/ 908 w 908"/>
                    <a:gd name="T15" fmla="*/ 377 h 628"/>
                    <a:gd name="T16" fmla="*/ 908 w 908"/>
                    <a:gd name="T17" fmla="*/ 356 h 628"/>
                    <a:gd name="T18" fmla="*/ 908 w 908"/>
                    <a:gd name="T19" fmla="*/ 314 h 628"/>
                    <a:gd name="T20" fmla="*/ 908 w 908"/>
                    <a:gd name="T21" fmla="*/ 282 h 628"/>
                    <a:gd name="T22" fmla="*/ 908 w 908"/>
                    <a:gd name="T23" fmla="*/ 241 h 628"/>
                    <a:gd name="T24" fmla="*/ 908 w 908"/>
                    <a:gd name="T25" fmla="*/ 209 h 628"/>
                    <a:gd name="T26" fmla="*/ 908 w 908"/>
                    <a:gd name="T27" fmla="*/ 167 h 628"/>
                    <a:gd name="T28" fmla="*/ 908 w 908"/>
                    <a:gd name="T29" fmla="*/ 146 h 628"/>
                    <a:gd name="T30" fmla="*/ 908 w 908"/>
                    <a:gd name="T31" fmla="*/ 104 h 628"/>
                    <a:gd name="T32" fmla="*/ 908 w 908"/>
                    <a:gd name="T33" fmla="*/ 73 h 628"/>
                    <a:gd name="T34" fmla="*/ 908 w 908"/>
                    <a:gd name="T35" fmla="*/ 31 h 628"/>
                    <a:gd name="T36" fmla="*/ 908 w 908"/>
                    <a:gd name="T37" fmla="*/ 0 h 628"/>
                    <a:gd name="T38" fmla="*/ 866 w 908"/>
                    <a:gd name="T39" fmla="*/ 0 h 628"/>
                    <a:gd name="T40" fmla="*/ 845 w 908"/>
                    <a:gd name="T41" fmla="*/ 0 h 628"/>
                    <a:gd name="T42" fmla="*/ 803 w 908"/>
                    <a:gd name="T43" fmla="*/ 0 h 628"/>
                    <a:gd name="T44" fmla="*/ 772 w 908"/>
                    <a:gd name="T45" fmla="*/ 0 h 628"/>
                    <a:gd name="T46" fmla="*/ 730 w 908"/>
                    <a:gd name="T47" fmla="*/ 0 h 628"/>
                    <a:gd name="T48" fmla="*/ 699 w 908"/>
                    <a:gd name="T49" fmla="*/ 0 h 628"/>
                    <a:gd name="T50" fmla="*/ 657 w 908"/>
                    <a:gd name="T51" fmla="*/ 0 h 628"/>
                    <a:gd name="T52" fmla="*/ 637 w 908"/>
                    <a:gd name="T53" fmla="*/ 0 h 628"/>
                    <a:gd name="T54" fmla="*/ 595 w 908"/>
                    <a:gd name="T55" fmla="*/ 0 h 628"/>
                    <a:gd name="T56" fmla="*/ 564 w 908"/>
                    <a:gd name="T57" fmla="*/ 0 h 628"/>
                    <a:gd name="T58" fmla="*/ 522 w 908"/>
                    <a:gd name="T59" fmla="*/ 0 h 628"/>
                    <a:gd name="T60" fmla="*/ 490 w 908"/>
                    <a:gd name="T61" fmla="*/ 0 h 628"/>
                    <a:gd name="T62" fmla="*/ 449 w 908"/>
                    <a:gd name="T63" fmla="*/ 0 h 628"/>
                    <a:gd name="T64" fmla="*/ 428 w 908"/>
                    <a:gd name="T65" fmla="*/ 0 h 628"/>
                    <a:gd name="T66" fmla="*/ 386 w 908"/>
                    <a:gd name="T67" fmla="*/ 0 h 628"/>
                    <a:gd name="T68" fmla="*/ 355 w 908"/>
                    <a:gd name="T69" fmla="*/ 0 h 628"/>
                    <a:gd name="T70" fmla="*/ 313 w 908"/>
                    <a:gd name="T71" fmla="*/ 0 h 628"/>
                    <a:gd name="T72" fmla="*/ 282 w 908"/>
                    <a:gd name="T73" fmla="*/ 0 h 628"/>
                    <a:gd name="T74" fmla="*/ 240 w 908"/>
                    <a:gd name="T75" fmla="*/ 0 h 628"/>
                    <a:gd name="T76" fmla="*/ 219 w 908"/>
                    <a:gd name="T77" fmla="*/ 0 h 628"/>
                    <a:gd name="T78" fmla="*/ 178 w 908"/>
                    <a:gd name="T79" fmla="*/ 0 h 628"/>
                    <a:gd name="T80" fmla="*/ 146 w 908"/>
                    <a:gd name="T81" fmla="*/ 0 h 628"/>
                    <a:gd name="T82" fmla="*/ 105 w 908"/>
                    <a:gd name="T83" fmla="*/ 0 h 628"/>
                    <a:gd name="T84" fmla="*/ 73 w 908"/>
                    <a:gd name="T85" fmla="*/ 0 h 628"/>
                    <a:gd name="T86" fmla="*/ 31 w 908"/>
                    <a:gd name="T87" fmla="*/ 0 h 628"/>
                    <a:gd name="T88" fmla="*/ 11 w 908"/>
                    <a:gd name="T89" fmla="*/ 0 h 628"/>
                    <a:gd name="T90" fmla="*/ 0 w 908"/>
                    <a:gd name="T9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628">
                      <a:moveTo>
                        <a:pt x="908" y="628"/>
                      </a:moveTo>
                      <a:lnTo>
                        <a:pt x="908" y="586"/>
                      </a:lnTo>
                      <a:moveTo>
                        <a:pt x="908" y="565"/>
                      </a:moveTo>
                      <a:lnTo>
                        <a:pt x="908" y="523"/>
                      </a:lnTo>
                      <a:moveTo>
                        <a:pt x="908" y="492"/>
                      </a:moveTo>
                      <a:lnTo>
                        <a:pt x="908" y="450"/>
                      </a:lnTo>
                      <a:moveTo>
                        <a:pt x="908" y="419"/>
                      </a:moveTo>
                      <a:lnTo>
                        <a:pt x="908" y="377"/>
                      </a:lnTo>
                      <a:moveTo>
                        <a:pt x="908" y="356"/>
                      </a:moveTo>
                      <a:lnTo>
                        <a:pt x="908" y="314"/>
                      </a:lnTo>
                      <a:moveTo>
                        <a:pt x="908" y="282"/>
                      </a:moveTo>
                      <a:lnTo>
                        <a:pt x="908" y="241"/>
                      </a:lnTo>
                      <a:moveTo>
                        <a:pt x="908" y="209"/>
                      </a:moveTo>
                      <a:lnTo>
                        <a:pt x="908" y="167"/>
                      </a:lnTo>
                      <a:moveTo>
                        <a:pt x="908" y="146"/>
                      </a:moveTo>
                      <a:lnTo>
                        <a:pt x="908" y="104"/>
                      </a:lnTo>
                      <a:moveTo>
                        <a:pt x="908" y="73"/>
                      </a:moveTo>
                      <a:lnTo>
                        <a:pt x="908" y="31"/>
                      </a:lnTo>
                      <a:moveTo>
                        <a:pt x="908" y="0"/>
                      </a:moveTo>
                      <a:lnTo>
                        <a:pt x="866" y="0"/>
                      </a:lnTo>
                      <a:moveTo>
                        <a:pt x="845" y="0"/>
                      </a:moveTo>
                      <a:lnTo>
                        <a:pt x="803" y="0"/>
                      </a:lnTo>
                      <a:moveTo>
                        <a:pt x="772" y="0"/>
                      </a:moveTo>
                      <a:lnTo>
                        <a:pt x="730" y="0"/>
                      </a:lnTo>
                      <a:moveTo>
                        <a:pt x="699" y="0"/>
                      </a:moveTo>
                      <a:lnTo>
                        <a:pt x="657" y="0"/>
                      </a:lnTo>
                      <a:moveTo>
                        <a:pt x="637" y="0"/>
                      </a:moveTo>
                      <a:lnTo>
                        <a:pt x="595" y="0"/>
                      </a:lnTo>
                      <a:moveTo>
                        <a:pt x="564" y="0"/>
                      </a:moveTo>
                      <a:lnTo>
                        <a:pt x="522" y="0"/>
                      </a:lnTo>
                      <a:moveTo>
                        <a:pt x="490" y="0"/>
                      </a:moveTo>
                      <a:lnTo>
                        <a:pt x="449" y="0"/>
                      </a:lnTo>
                      <a:moveTo>
                        <a:pt x="428" y="0"/>
                      </a:moveTo>
                      <a:lnTo>
                        <a:pt x="386" y="0"/>
                      </a:lnTo>
                      <a:moveTo>
                        <a:pt x="355" y="0"/>
                      </a:moveTo>
                      <a:lnTo>
                        <a:pt x="313" y="0"/>
                      </a:lnTo>
                      <a:moveTo>
                        <a:pt x="282" y="0"/>
                      </a:moveTo>
                      <a:lnTo>
                        <a:pt x="240" y="0"/>
                      </a:lnTo>
                      <a:moveTo>
                        <a:pt x="219" y="0"/>
                      </a:moveTo>
                      <a:lnTo>
                        <a:pt x="178" y="0"/>
                      </a:lnTo>
                      <a:moveTo>
                        <a:pt x="146" y="0"/>
                      </a:moveTo>
                      <a:lnTo>
                        <a:pt x="105" y="0"/>
                      </a:lnTo>
                      <a:moveTo>
                        <a:pt x="73" y="0"/>
                      </a:moveTo>
                      <a:lnTo>
                        <a:pt x="31" y="0"/>
                      </a:lnTo>
                      <a:moveTo>
                        <a:pt x="11" y="0"/>
                      </a:move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2480" name="Group 96"/>
                <p:cNvGrpSpPr>
                  <a:grpSpLocks/>
                </p:cNvGrpSpPr>
                <p:nvPr/>
              </p:nvGrpSpPr>
              <p:grpSpPr bwMode="auto">
                <a:xfrm>
                  <a:off x="4270" y="2488"/>
                  <a:ext cx="74" cy="73"/>
                  <a:chOff x="4270" y="2488"/>
                  <a:chExt cx="74" cy="73"/>
                </a:xfrm>
              </p:grpSpPr>
              <p:sp>
                <p:nvSpPr>
                  <p:cNvPr id="272481" name="Oval 97"/>
                  <p:cNvSpPr>
                    <a:spLocks noChangeArrowheads="1"/>
                  </p:cNvSpPr>
                  <p:nvPr/>
                </p:nvSpPr>
                <p:spPr bwMode="auto">
                  <a:xfrm>
                    <a:off x="4270" y="2488"/>
                    <a:ext cx="74" cy="7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482" name="Oval 98"/>
                  <p:cNvSpPr>
                    <a:spLocks noChangeArrowheads="1"/>
                  </p:cNvSpPr>
                  <p:nvPr/>
                </p:nvSpPr>
                <p:spPr bwMode="auto">
                  <a:xfrm>
                    <a:off x="4286" y="2503"/>
                    <a:ext cx="42"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72483" name="Rectangle 99"/>
              <p:cNvSpPr>
                <a:spLocks noChangeArrowheads="1"/>
              </p:cNvSpPr>
              <p:nvPr/>
            </p:nvSpPr>
            <p:spPr bwMode="auto">
              <a:xfrm>
                <a:off x="4330" y="2375"/>
                <a:ext cx="11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0000"/>
                    </a:solidFill>
                  </a:rPr>
                  <a:t>A </a:t>
                </a:r>
                <a:endParaRPr lang="en-US" altLang="en-US" sz="2400" b="1">
                  <a:latin typeface="Times New Roman" panose="02020603050405020304" pitchFamily="18" charset="0"/>
                </a:endParaRPr>
              </a:p>
            </p:txBody>
          </p:sp>
        </p:grpSp>
        <p:sp>
          <p:nvSpPr>
            <p:cNvPr id="272484" name="Rectangle 100"/>
            <p:cNvSpPr>
              <a:spLocks noChangeArrowheads="1"/>
            </p:cNvSpPr>
            <p:nvPr/>
          </p:nvSpPr>
          <p:spPr bwMode="auto">
            <a:xfrm>
              <a:off x="6654800" y="5018088"/>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100 </a:t>
              </a:r>
              <a:endParaRPr lang="en-US" altLang="en-US" sz="2400" b="1">
                <a:latin typeface="Times New Roman" panose="02020603050405020304" pitchFamily="18" charset="0"/>
              </a:endParaRPr>
            </a:p>
          </p:txBody>
        </p:sp>
        <p:sp>
          <p:nvSpPr>
            <p:cNvPr id="272485" name="Rectangle 101"/>
            <p:cNvSpPr>
              <a:spLocks noChangeArrowheads="1"/>
            </p:cNvSpPr>
            <p:nvPr/>
          </p:nvSpPr>
          <p:spPr bwMode="auto">
            <a:xfrm>
              <a:off x="5057775" y="3879850"/>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100 </a:t>
              </a:r>
              <a:endParaRPr lang="en-US" altLang="en-US" sz="2400" b="1">
                <a:latin typeface="Times New Roman" panose="02020603050405020304" pitchFamily="18" charset="0"/>
              </a:endParaRPr>
            </a:p>
          </p:txBody>
        </p:sp>
        <p:sp>
          <p:nvSpPr>
            <p:cNvPr id="272486" name="Rectangle 102"/>
            <p:cNvSpPr>
              <a:spLocks noChangeArrowheads="1"/>
            </p:cNvSpPr>
            <p:nvPr/>
          </p:nvSpPr>
          <p:spPr bwMode="auto">
            <a:xfrm>
              <a:off x="5057775" y="3508375"/>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4CFF"/>
                  </a:solidFill>
                </a:rPr>
                <a:t>110 </a:t>
              </a:r>
              <a:endParaRPr lang="en-US" altLang="en-US" sz="2400" b="1">
                <a:latin typeface="Times New Roman" panose="02020603050405020304" pitchFamily="18" charset="0"/>
              </a:endParaRPr>
            </a:p>
          </p:txBody>
        </p:sp>
        <p:sp>
          <p:nvSpPr>
            <p:cNvPr id="272487" name="Rectangle 103"/>
            <p:cNvSpPr>
              <a:spLocks noChangeArrowheads="1"/>
            </p:cNvSpPr>
            <p:nvPr/>
          </p:nvSpPr>
          <p:spPr bwMode="auto">
            <a:xfrm>
              <a:off x="5254625" y="5018088"/>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0 </a:t>
              </a:r>
              <a:endParaRPr lang="en-US" altLang="en-US" sz="2400" b="1">
                <a:latin typeface="Times New Roman" panose="02020603050405020304" pitchFamily="18" charset="0"/>
              </a:endParaRPr>
            </a:p>
          </p:txBody>
        </p:sp>
        <p:sp>
          <p:nvSpPr>
            <p:cNvPr id="272488" name="Rectangle 104"/>
            <p:cNvSpPr>
              <a:spLocks noChangeArrowheads="1"/>
            </p:cNvSpPr>
            <p:nvPr/>
          </p:nvSpPr>
          <p:spPr bwMode="auto">
            <a:xfrm rot="16200000">
              <a:off x="4155282" y="3244056"/>
              <a:ext cx="1182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Price per Ton </a:t>
              </a:r>
              <a:endParaRPr lang="en-US" altLang="en-US" sz="2400" b="1">
                <a:latin typeface="Times New Roman" panose="02020603050405020304" pitchFamily="18" charset="0"/>
              </a:endParaRPr>
            </a:p>
          </p:txBody>
        </p:sp>
        <p:sp>
          <p:nvSpPr>
            <p:cNvPr id="272489" name="Rectangle 105"/>
            <p:cNvSpPr>
              <a:spLocks noChangeArrowheads="1"/>
            </p:cNvSpPr>
            <p:nvPr/>
          </p:nvSpPr>
          <p:spPr bwMode="auto">
            <a:xfrm>
              <a:off x="5976938" y="5280025"/>
              <a:ext cx="17224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Quantity Demanded </a:t>
              </a:r>
              <a:endParaRPr lang="en-US" altLang="en-US" sz="2400" b="1">
                <a:latin typeface="Times New Roman" panose="02020603050405020304" pitchFamily="18" charset="0"/>
              </a:endParaRPr>
            </a:p>
          </p:txBody>
        </p:sp>
        <p:sp>
          <p:nvSpPr>
            <p:cNvPr id="272490" name="Rectangle 106"/>
            <p:cNvSpPr>
              <a:spLocks noChangeArrowheads="1"/>
            </p:cNvSpPr>
            <p:nvPr/>
          </p:nvSpPr>
          <p:spPr bwMode="auto">
            <a:xfrm>
              <a:off x="3416300" y="5018088"/>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100 </a:t>
              </a:r>
              <a:endParaRPr lang="en-US" altLang="en-US" sz="2400" b="1">
                <a:latin typeface="Times New Roman" panose="02020603050405020304" pitchFamily="18" charset="0"/>
              </a:endParaRPr>
            </a:p>
          </p:txBody>
        </p:sp>
        <p:sp>
          <p:nvSpPr>
            <p:cNvPr id="272491" name="Rectangle 107"/>
            <p:cNvSpPr>
              <a:spLocks noChangeArrowheads="1"/>
            </p:cNvSpPr>
            <p:nvPr/>
          </p:nvSpPr>
          <p:spPr bwMode="auto">
            <a:xfrm>
              <a:off x="3152775" y="5018088"/>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FF1919"/>
                  </a:solidFill>
                </a:rPr>
                <a:t>95 </a:t>
              </a:r>
              <a:endParaRPr lang="en-US" altLang="en-US" sz="2400" b="1">
                <a:latin typeface="Times New Roman" panose="02020603050405020304" pitchFamily="18" charset="0"/>
              </a:endParaRPr>
            </a:p>
          </p:txBody>
        </p:sp>
        <p:sp>
          <p:nvSpPr>
            <p:cNvPr id="272492" name="Rectangle 108"/>
            <p:cNvSpPr>
              <a:spLocks noChangeArrowheads="1"/>
            </p:cNvSpPr>
            <p:nvPr/>
          </p:nvSpPr>
          <p:spPr bwMode="auto">
            <a:xfrm>
              <a:off x="2868613" y="5018088"/>
              <a:ext cx="246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88 </a:t>
              </a:r>
              <a:endParaRPr lang="en-US" altLang="en-US" sz="2400" b="1">
                <a:latin typeface="Times New Roman" panose="02020603050405020304" pitchFamily="18" charset="0"/>
              </a:endParaRPr>
            </a:p>
          </p:txBody>
        </p:sp>
        <p:sp>
          <p:nvSpPr>
            <p:cNvPr id="272493" name="Rectangle 109"/>
            <p:cNvSpPr>
              <a:spLocks noChangeArrowheads="1"/>
            </p:cNvSpPr>
            <p:nvPr/>
          </p:nvSpPr>
          <p:spPr bwMode="auto">
            <a:xfrm>
              <a:off x="1336675" y="3902075"/>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100 </a:t>
              </a:r>
              <a:endParaRPr lang="en-US" altLang="en-US" sz="2400" b="1">
                <a:latin typeface="Times New Roman" panose="02020603050405020304" pitchFamily="18" charset="0"/>
              </a:endParaRPr>
            </a:p>
          </p:txBody>
        </p:sp>
        <p:sp>
          <p:nvSpPr>
            <p:cNvPr id="272494" name="Rectangle 110"/>
            <p:cNvSpPr>
              <a:spLocks noChangeArrowheads="1"/>
            </p:cNvSpPr>
            <p:nvPr/>
          </p:nvSpPr>
          <p:spPr bwMode="auto">
            <a:xfrm>
              <a:off x="1336675" y="3508375"/>
              <a:ext cx="344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FF1919"/>
                  </a:solidFill>
                </a:rPr>
                <a:t>110 </a:t>
              </a:r>
              <a:endParaRPr lang="en-US" altLang="en-US" sz="2400" b="1">
                <a:latin typeface="Times New Roman" panose="02020603050405020304" pitchFamily="18" charset="0"/>
              </a:endParaRPr>
            </a:p>
          </p:txBody>
        </p:sp>
        <p:grpSp>
          <p:nvGrpSpPr>
            <p:cNvPr id="272495" name="Group 111"/>
            <p:cNvGrpSpPr>
              <a:grpSpLocks/>
            </p:cNvGrpSpPr>
            <p:nvPr/>
          </p:nvGrpSpPr>
          <p:grpSpPr bwMode="auto">
            <a:xfrm>
              <a:off x="2408238" y="1911350"/>
              <a:ext cx="1731962" cy="3078163"/>
              <a:chOff x="1517" y="1204"/>
              <a:chExt cx="1091" cy="1939"/>
            </a:xfrm>
          </p:grpSpPr>
          <p:sp>
            <p:nvSpPr>
              <p:cNvPr id="272496" name="Line 112"/>
              <p:cNvSpPr>
                <a:spLocks noChangeShapeType="1"/>
              </p:cNvSpPr>
              <p:nvPr/>
            </p:nvSpPr>
            <p:spPr bwMode="auto">
              <a:xfrm>
                <a:off x="1600" y="1336"/>
                <a:ext cx="845" cy="1760"/>
              </a:xfrm>
              <a:prstGeom prst="line">
                <a:avLst/>
              </a:prstGeom>
              <a:noFill/>
              <a:ln w="492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97" name="Rectangle 113"/>
              <p:cNvSpPr>
                <a:spLocks noChangeArrowheads="1"/>
              </p:cNvSpPr>
              <p:nvPr/>
            </p:nvSpPr>
            <p:spPr bwMode="auto">
              <a:xfrm>
                <a:off x="1517" y="1204"/>
                <a:ext cx="11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0000"/>
                    </a:solidFill>
                  </a:rPr>
                  <a:t>D </a:t>
                </a:r>
                <a:endParaRPr lang="en-US" altLang="en-US" sz="2400" b="1">
                  <a:latin typeface="Times New Roman" panose="02020603050405020304" pitchFamily="18" charset="0"/>
                </a:endParaRPr>
              </a:p>
            </p:txBody>
          </p:sp>
          <p:sp>
            <p:nvSpPr>
              <p:cNvPr id="272498" name="Rectangle 114"/>
              <p:cNvSpPr>
                <a:spLocks noChangeArrowheads="1"/>
              </p:cNvSpPr>
              <p:nvPr/>
            </p:nvSpPr>
            <p:spPr bwMode="auto">
              <a:xfrm>
                <a:off x="2496" y="3009"/>
                <a:ext cx="11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0000"/>
                    </a:solidFill>
                  </a:rPr>
                  <a:t>D </a:t>
                </a:r>
                <a:endParaRPr lang="en-US" altLang="en-US" sz="2400" b="1">
                  <a:latin typeface="Times New Roman" panose="02020603050405020304" pitchFamily="18" charset="0"/>
                </a:endParaRPr>
              </a:p>
            </p:txBody>
          </p:sp>
        </p:grpSp>
        <p:sp>
          <p:nvSpPr>
            <p:cNvPr id="272499" name="Rectangle 115"/>
            <p:cNvSpPr>
              <a:spLocks noChangeArrowheads="1"/>
            </p:cNvSpPr>
            <p:nvPr/>
          </p:nvSpPr>
          <p:spPr bwMode="auto">
            <a:xfrm>
              <a:off x="1533525" y="5018088"/>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0 </a:t>
              </a:r>
              <a:endParaRPr lang="en-US" altLang="en-US" sz="2400" b="1">
                <a:latin typeface="Times New Roman" panose="02020603050405020304" pitchFamily="18" charset="0"/>
              </a:endParaRPr>
            </a:p>
          </p:txBody>
        </p:sp>
        <p:sp>
          <p:nvSpPr>
            <p:cNvPr id="272500" name="Rectangle 116"/>
            <p:cNvSpPr>
              <a:spLocks noChangeArrowheads="1"/>
            </p:cNvSpPr>
            <p:nvPr/>
          </p:nvSpPr>
          <p:spPr bwMode="auto">
            <a:xfrm rot="16200000">
              <a:off x="411957" y="3266281"/>
              <a:ext cx="1182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Price per Ton </a:t>
              </a:r>
              <a:endParaRPr lang="en-US" altLang="en-US" sz="2400" b="1">
                <a:latin typeface="Times New Roman" panose="02020603050405020304" pitchFamily="18" charset="0"/>
              </a:endParaRPr>
            </a:p>
          </p:txBody>
        </p:sp>
        <p:sp>
          <p:nvSpPr>
            <p:cNvPr id="272501" name="Rectangle 117"/>
            <p:cNvSpPr>
              <a:spLocks noChangeArrowheads="1"/>
            </p:cNvSpPr>
            <p:nvPr/>
          </p:nvSpPr>
          <p:spPr bwMode="auto">
            <a:xfrm>
              <a:off x="2146300" y="5280025"/>
              <a:ext cx="1722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Quantity Demanded </a:t>
              </a:r>
              <a:endParaRPr lang="en-US" altLang="en-US" sz="2400" b="1">
                <a:latin typeface="Times New Roman" panose="02020603050405020304" pitchFamily="18" charset="0"/>
              </a:endParaRPr>
            </a:p>
          </p:txBody>
        </p:sp>
        <p:sp>
          <p:nvSpPr>
            <p:cNvPr id="272502" name="Rectangle 118"/>
            <p:cNvSpPr>
              <a:spLocks noChangeArrowheads="1"/>
            </p:cNvSpPr>
            <p:nvPr/>
          </p:nvSpPr>
          <p:spPr bwMode="auto">
            <a:xfrm>
              <a:off x="1249363" y="3070225"/>
              <a:ext cx="4429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rPr>
                <a:t>$121 </a:t>
              </a:r>
              <a:endParaRPr lang="en-US" altLang="en-US" sz="2400" b="1">
                <a:latin typeface="Times New Roman" panose="02020603050405020304" pitchFamily="18" charset="0"/>
              </a:endParaRPr>
            </a:p>
          </p:txBody>
        </p:sp>
        <p:grpSp>
          <p:nvGrpSpPr>
            <p:cNvPr id="272503" name="Group 119"/>
            <p:cNvGrpSpPr>
              <a:grpSpLocks/>
            </p:cNvGrpSpPr>
            <p:nvPr/>
          </p:nvGrpSpPr>
          <p:grpSpPr bwMode="auto">
            <a:xfrm>
              <a:off x="5822950" y="2217738"/>
              <a:ext cx="2328863" cy="2181225"/>
              <a:chOff x="3668" y="1397"/>
              <a:chExt cx="1467" cy="1374"/>
            </a:xfrm>
          </p:grpSpPr>
          <p:sp>
            <p:nvSpPr>
              <p:cNvPr id="272504" name="Line 120"/>
              <p:cNvSpPr>
                <a:spLocks noChangeShapeType="1"/>
              </p:cNvSpPr>
              <p:nvPr/>
            </p:nvSpPr>
            <p:spPr bwMode="auto">
              <a:xfrm>
                <a:off x="3811" y="1535"/>
                <a:ext cx="1169" cy="1152"/>
              </a:xfrm>
              <a:prstGeom prst="line">
                <a:avLst/>
              </a:prstGeom>
              <a:noFill/>
              <a:ln w="49213">
                <a:solidFill>
                  <a:srgbClr val="0E319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2505" name="Group 121"/>
              <p:cNvGrpSpPr>
                <a:grpSpLocks/>
              </p:cNvGrpSpPr>
              <p:nvPr/>
            </p:nvGrpSpPr>
            <p:grpSpPr bwMode="auto">
              <a:xfrm>
                <a:off x="4992" y="2637"/>
                <a:ext cx="143" cy="134"/>
                <a:chOff x="4992" y="2637"/>
                <a:chExt cx="143" cy="134"/>
              </a:xfrm>
            </p:grpSpPr>
            <p:sp>
              <p:nvSpPr>
                <p:cNvPr id="272506" name="Rectangle 122"/>
                <p:cNvSpPr>
                  <a:spLocks noChangeArrowheads="1"/>
                </p:cNvSpPr>
                <p:nvPr/>
              </p:nvSpPr>
              <p:spPr bwMode="auto">
                <a:xfrm>
                  <a:off x="4992" y="263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4CFF"/>
                      </a:solidFill>
                    </a:rPr>
                    <a:t>D</a:t>
                  </a:r>
                  <a:endParaRPr lang="en-US" altLang="en-US" sz="2400" b="1">
                    <a:latin typeface="Times New Roman" panose="02020603050405020304" pitchFamily="18" charset="0"/>
                  </a:endParaRPr>
                </a:p>
              </p:txBody>
            </p:sp>
            <p:sp>
              <p:nvSpPr>
                <p:cNvPr id="272507" name="Rectangle 123"/>
                <p:cNvSpPr>
                  <a:spLocks noChangeArrowheads="1"/>
                </p:cNvSpPr>
                <p:nvPr/>
              </p:nvSpPr>
              <p:spPr bwMode="auto">
                <a:xfrm>
                  <a:off x="5075" y="2678"/>
                  <a:ext cx="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4CFF"/>
                      </a:solidFill>
                    </a:rPr>
                    <a:t>2 </a:t>
                  </a:r>
                  <a:endParaRPr lang="en-US" altLang="en-US" sz="2400" b="1">
                    <a:latin typeface="Times New Roman" panose="02020603050405020304" pitchFamily="18" charset="0"/>
                  </a:endParaRPr>
                </a:p>
              </p:txBody>
            </p:sp>
          </p:grpSp>
          <p:grpSp>
            <p:nvGrpSpPr>
              <p:cNvPr id="272508" name="Group 124"/>
              <p:cNvGrpSpPr>
                <a:grpSpLocks/>
              </p:cNvGrpSpPr>
              <p:nvPr/>
            </p:nvGrpSpPr>
            <p:grpSpPr bwMode="auto">
              <a:xfrm>
                <a:off x="3668" y="1397"/>
                <a:ext cx="143" cy="134"/>
                <a:chOff x="3668" y="1397"/>
                <a:chExt cx="143" cy="134"/>
              </a:xfrm>
            </p:grpSpPr>
            <p:sp>
              <p:nvSpPr>
                <p:cNvPr id="272509" name="Rectangle 125"/>
                <p:cNvSpPr>
                  <a:spLocks noChangeArrowheads="1"/>
                </p:cNvSpPr>
                <p:nvPr/>
              </p:nvSpPr>
              <p:spPr bwMode="auto">
                <a:xfrm>
                  <a:off x="3668" y="139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4CFF"/>
                      </a:solidFill>
                    </a:rPr>
                    <a:t>D</a:t>
                  </a:r>
                  <a:endParaRPr lang="en-US" altLang="en-US" sz="2400" b="1">
                    <a:latin typeface="Times New Roman" panose="02020603050405020304" pitchFamily="18" charset="0"/>
                  </a:endParaRPr>
                </a:p>
              </p:txBody>
            </p:sp>
            <p:sp>
              <p:nvSpPr>
                <p:cNvPr id="272510" name="Rectangle 126"/>
                <p:cNvSpPr>
                  <a:spLocks noChangeArrowheads="1"/>
                </p:cNvSpPr>
                <p:nvPr/>
              </p:nvSpPr>
              <p:spPr bwMode="auto">
                <a:xfrm>
                  <a:off x="3751" y="1438"/>
                  <a:ext cx="6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b="1">
                      <a:solidFill>
                        <a:srgbClr val="004CFF"/>
                      </a:solidFill>
                    </a:rPr>
                    <a:t>2 </a:t>
                  </a:r>
                  <a:endParaRPr lang="en-US" altLang="en-US" sz="2400" b="1">
                    <a:latin typeface="Times New Roman" panose="02020603050405020304" pitchFamily="18" charset="0"/>
                  </a:endParaRPr>
                </a:p>
              </p:txBody>
            </p:sp>
          </p:grpSp>
        </p:grpSp>
        <p:grpSp>
          <p:nvGrpSpPr>
            <p:cNvPr id="272511" name="Group 127"/>
            <p:cNvGrpSpPr>
              <a:grpSpLocks/>
            </p:cNvGrpSpPr>
            <p:nvPr/>
          </p:nvGrpSpPr>
          <p:grpSpPr bwMode="auto">
            <a:xfrm>
              <a:off x="5437188" y="3376613"/>
              <a:ext cx="1974850" cy="1620837"/>
              <a:chOff x="3425" y="2127"/>
              <a:chExt cx="1244" cy="1021"/>
            </a:xfrm>
          </p:grpSpPr>
          <p:grpSp>
            <p:nvGrpSpPr>
              <p:cNvPr id="272512" name="Group 128"/>
              <p:cNvGrpSpPr>
                <a:grpSpLocks/>
              </p:cNvGrpSpPr>
              <p:nvPr/>
            </p:nvGrpSpPr>
            <p:grpSpPr bwMode="auto">
              <a:xfrm>
                <a:off x="3425" y="2237"/>
                <a:ext cx="1169" cy="911"/>
                <a:chOff x="3425" y="2237"/>
                <a:chExt cx="1169" cy="911"/>
              </a:xfrm>
            </p:grpSpPr>
            <p:sp>
              <p:nvSpPr>
                <p:cNvPr id="272513" name="Freeform 129"/>
                <p:cNvSpPr>
                  <a:spLocks noEditPoints="1"/>
                </p:cNvSpPr>
                <p:nvPr/>
              </p:nvSpPr>
              <p:spPr bwMode="auto">
                <a:xfrm>
                  <a:off x="4552" y="2300"/>
                  <a:ext cx="1" cy="848"/>
                </a:xfrm>
                <a:custGeom>
                  <a:avLst/>
                  <a:gdLst>
                    <a:gd name="T0" fmla="*/ 848 h 848"/>
                    <a:gd name="T1" fmla="*/ 806 h 848"/>
                    <a:gd name="T2" fmla="*/ 775 h 848"/>
                    <a:gd name="T3" fmla="*/ 733 h 848"/>
                    <a:gd name="T4" fmla="*/ 712 h 848"/>
                    <a:gd name="T5" fmla="*/ 670 h 848"/>
                    <a:gd name="T6" fmla="*/ 639 h 848"/>
                    <a:gd name="T7" fmla="*/ 597 h 848"/>
                    <a:gd name="T8" fmla="*/ 565 h 848"/>
                    <a:gd name="T9" fmla="*/ 523 h 848"/>
                    <a:gd name="T10" fmla="*/ 502 h 848"/>
                    <a:gd name="T11" fmla="*/ 461 h 848"/>
                    <a:gd name="T12" fmla="*/ 429 h 848"/>
                    <a:gd name="T13" fmla="*/ 387 h 848"/>
                    <a:gd name="T14" fmla="*/ 356 h 848"/>
                    <a:gd name="T15" fmla="*/ 314 h 848"/>
                    <a:gd name="T16" fmla="*/ 293 h 848"/>
                    <a:gd name="T17" fmla="*/ 251 h 848"/>
                    <a:gd name="T18" fmla="*/ 220 h 848"/>
                    <a:gd name="T19" fmla="*/ 178 h 848"/>
                    <a:gd name="T20" fmla="*/ 146 h 848"/>
                    <a:gd name="T21" fmla="*/ 104 h 848"/>
                    <a:gd name="T22" fmla="*/ 83 h 848"/>
                    <a:gd name="T23" fmla="*/ 41 h 848"/>
                    <a:gd name="T24" fmla="*/ 10 h 848"/>
                    <a:gd name="T25" fmla="*/ 0 h 84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Lst>
                  <a:rect l="0" t="0" r="r" b="b"/>
                  <a:pathLst>
                    <a:path h="848">
                      <a:moveTo>
                        <a:pt x="0" y="848"/>
                      </a:moveTo>
                      <a:lnTo>
                        <a:pt x="0" y="806"/>
                      </a:lnTo>
                      <a:moveTo>
                        <a:pt x="0" y="775"/>
                      </a:moveTo>
                      <a:lnTo>
                        <a:pt x="0" y="733"/>
                      </a:lnTo>
                      <a:moveTo>
                        <a:pt x="0" y="712"/>
                      </a:moveTo>
                      <a:lnTo>
                        <a:pt x="0" y="670"/>
                      </a:lnTo>
                      <a:moveTo>
                        <a:pt x="0" y="639"/>
                      </a:moveTo>
                      <a:lnTo>
                        <a:pt x="0" y="597"/>
                      </a:lnTo>
                      <a:moveTo>
                        <a:pt x="0" y="565"/>
                      </a:moveTo>
                      <a:lnTo>
                        <a:pt x="0" y="523"/>
                      </a:lnTo>
                      <a:moveTo>
                        <a:pt x="0" y="502"/>
                      </a:moveTo>
                      <a:lnTo>
                        <a:pt x="0" y="461"/>
                      </a:lnTo>
                      <a:moveTo>
                        <a:pt x="0" y="429"/>
                      </a:moveTo>
                      <a:lnTo>
                        <a:pt x="0" y="387"/>
                      </a:lnTo>
                      <a:moveTo>
                        <a:pt x="0" y="356"/>
                      </a:moveTo>
                      <a:lnTo>
                        <a:pt x="0" y="314"/>
                      </a:lnTo>
                      <a:moveTo>
                        <a:pt x="0" y="293"/>
                      </a:moveTo>
                      <a:lnTo>
                        <a:pt x="0" y="251"/>
                      </a:lnTo>
                      <a:moveTo>
                        <a:pt x="0" y="220"/>
                      </a:moveTo>
                      <a:lnTo>
                        <a:pt x="0" y="178"/>
                      </a:lnTo>
                      <a:moveTo>
                        <a:pt x="0" y="146"/>
                      </a:moveTo>
                      <a:lnTo>
                        <a:pt x="0" y="104"/>
                      </a:lnTo>
                      <a:moveTo>
                        <a:pt x="0" y="83"/>
                      </a:moveTo>
                      <a:lnTo>
                        <a:pt x="0" y="41"/>
                      </a:lnTo>
                      <a:moveTo>
                        <a:pt x="0" y="10"/>
                      </a:moveTo>
                      <a:lnTo>
                        <a:pt x="0" y="0"/>
                      </a:lnTo>
                    </a:path>
                  </a:pathLst>
                </a:custGeom>
                <a:noFill/>
                <a:ln w="15875">
                  <a:solidFill>
                    <a:srgbClr val="0E319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514" name="Freeform 130"/>
                <p:cNvSpPr>
                  <a:spLocks noEditPoints="1"/>
                </p:cNvSpPr>
                <p:nvPr/>
              </p:nvSpPr>
              <p:spPr bwMode="auto">
                <a:xfrm>
                  <a:off x="3425" y="2268"/>
                  <a:ext cx="1138" cy="1"/>
                </a:xfrm>
                <a:custGeom>
                  <a:avLst/>
                  <a:gdLst>
                    <a:gd name="T0" fmla="*/ 1138 w 1138"/>
                    <a:gd name="T1" fmla="*/ 1096 w 1138"/>
                    <a:gd name="T2" fmla="*/ 1065 w 1138"/>
                    <a:gd name="T3" fmla="*/ 1023 w 1138"/>
                    <a:gd name="T4" fmla="*/ 992 w 1138"/>
                    <a:gd name="T5" fmla="*/ 950 w 1138"/>
                    <a:gd name="T6" fmla="*/ 929 w 1138"/>
                    <a:gd name="T7" fmla="*/ 887 w 1138"/>
                    <a:gd name="T8" fmla="*/ 856 w 1138"/>
                    <a:gd name="T9" fmla="*/ 814 w 1138"/>
                    <a:gd name="T10" fmla="*/ 783 w 1138"/>
                    <a:gd name="T11" fmla="*/ 741 w 1138"/>
                    <a:gd name="T12" fmla="*/ 720 w 1138"/>
                    <a:gd name="T13" fmla="*/ 679 w 1138"/>
                    <a:gd name="T14" fmla="*/ 647 w 1138"/>
                    <a:gd name="T15" fmla="*/ 606 w 1138"/>
                    <a:gd name="T16" fmla="*/ 574 w 1138"/>
                    <a:gd name="T17" fmla="*/ 533 w 1138"/>
                    <a:gd name="T18" fmla="*/ 512 w 1138"/>
                    <a:gd name="T19" fmla="*/ 470 w 1138"/>
                    <a:gd name="T20" fmla="*/ 439 w 1138"/>
                    <a:gd name="T21" fmla="*/ 397 w 1138"/>
                    <a:gd name="T22" fmla="*/ 366 w 1138"/>
                    <a:gd name="T23" fmla="*/ 324 w 1138"/>
                    <a:gd name="T24" fmla="*/ 303 w 1138"/>
                    <a:gd name="T25" fmla="*/ 261 w 1138"/>
                    <a:gd name="T26" fmla="*/ 230 w 1138"/>
                    <a:gd name="T27" fmla="*/ 188 w 1138"/>
                    <a:gd name="T28" fmla="*/ 157 w 1138"/>
                    <a:gd name="T29" fmla="*/ 115 w 1138"/>
                    <a:gd name="T30" fmla="*/ 94 w 1138"/>
                    <a:gd name="T31" fmla="*/ 53 w 1138"/>
                    <a:gd name="T32" fmla="*/ 21 w 1138"/>
                    <a:gd name="T33" fmla="*/ 0 w 113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Lst>
                  <a:rect l="0" t="0" r="r" b="b"/>
                  <a:pathLst>
                    <a:path w="1138">
                      <a:moveTo>
                        <a:pt x="1138" y="0"/>
                      </a:moveTo>
                      <a:lnTo>
                        <a:pt x="1096" y="0"/>
                      </a:lnTo>
                      <a:moveTo>
                        <a:pt x="1065" y="0"/>
                      </a:moveTo>
                      <a:lnTo>
                        <a:pt x="1023" y="0"/>
                      </a:lnTo>
                      <a:moveTo>
                        <a:pt x="992" y="0"/>
                      </a:moveTo>
                      <a:lnTo>
                        <a:pt x="950" y="0"/>
                      </a:lnTo>
                      <a:moveTo>
                        <a:pt x="929" y="0"/>
                      </a:moveTo>
                      <a:lnTo>
                        <a:pt x="887" y="0"/>
                      </a:lnTo>
                      <a:moveTo>
                        <a:pt x="856" y="0"/>
                      </a:moveTo>
                      <a:lnTo>
                        <a:pt x="814" y="0"/>
                      </a:lnTo>
                      <a:moveTo>
                        <a:pt x="783" y="0"/>
                      </a:moveTo>
                      <a:lnTo>
                        <a:pt x="741" y="0"/>
                      </a:lnTo>
                      <a:moveTo>
                        <a:pt x="720" y="0"/>
                      </a:moveTo>
                      <a:lnTo>
                        <a:pt x="679" y="0"/>
                      </a:lnTo>
                      <a:moveTo>
                        <a:pt x="647" y="0"/>
                      </a:moveTo>
                      <a:lnTo>
                        <a:pt x="606" y="0"/>
                      </a:lnTo>
                      <a:moveTo>
                        <a:pt x="574" y="0"/>
                      </a:moveTo>
                      <a:lnTo>
                        <a:pt x="533" y="0"/>
                      </a:lnTo>
                      <a:moveTo>
                        <a:pt x="512" y="0"/>
                      </a:moveTo>
                      <a:lnTo>
                        <a:pt x="470" y="0"/>
                      </a:lnTo>
                      <a:moveTo>
                        <a:pt x="439" y="0"/>
                      </a:moveTo>
                      <a:lnTo>
                        <a:pt x="397" y="0"/>
                      </a:lnTo>
                      <a:moveTo>
                        <a:pt x="366" y="0"/>
                      </a:moveTo>
                      <a:lnTo>
                        <a:pt x="324" y="0"/>
                      </a:lnTo>
                      <a:moveTo>
                        <a:pt x="303" y="0"/>
                      </a:moveTo>
                      <a:lnTo>
                        <a:pt x="261" y="0"/>
                      </a:lnTo>
                      <a:moveTo>
                        <a:pt x="230" y="0"/>
                      </a:moveTo>
                      <a:lnTo>
                        <a:pt x="188" y="0"/>
                      </a:lnTo>
                      <a:moveTo>
                        <a:pt x="157" y="0"/>
                      </a:moveTo>
                      <a:lnTo>
                        <a:pt x="115" y="0"/>
                      </a:lnTo>
                      <a:moveTo>
                        <a:pt x="94" y="0"/>
                      </a:moveTo>
                      <a:lnTo>
                        <a:pt x="53" y="0"/>
                      </a:lnTo>
                      <a:moveTo>
                        <a:pt x="21" y="0"/>
                      </a:moveTo>
                      <a:lnTo>
                        <a:pt x="0" y="0"/>
                      </a:lnTo>
                    </a:path>
                  </a:pathLst>
                </a:custGeom>
                <a:noFill/>
                <a:ln w="15875">
                  <a:solidFill>
                    <a:srgbClr val="0E319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2515" name="Group 131"/>
                <p:cNvGrpSpPr>
                  <a:grpSpLocks/>
                </p:cNvGrpSpPr>
                <p:nvPr/>
              </p:nvGrpSpPr>
              <p:grpSpPr bwMode="auto">
                <a:xfrm>
                  <a:off x="4521" y="2237"/>
                  <a:ext cx="73" cy="63"/>
                  <a:chOff x="4521" y="2237"/>
                  <a:chExt cx="73" cy="63"/>
                </a:xfrm>
              </p:grpSpPr>
              <p:sp>
                <p:nvSpPr>
                  <p:cNvPr id="272516" name="Oval 132"/>
                  <p:cNvSpPr>
                    <a:spLocks noChangeArrowheads="1"/>
                  </p:cNvSpPr>
                  <p:nvPr/>
                </p:nvSpPr>
                <p:spPr bwMode="auto">
                  <a:xfrm>
                    <a:off x="4521" y="2237"/>
                    <a:ext cx="73" cy="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517" name="Oval 133"/>
                  <p:cNvSpPr>
                    <a:spLocks noChangeArrowheads="1"/>
                  </p:cNvSpPr>
                  <p:nvPr/>
                </p:nvSpPr>
                <p:spPr bwMode="auto">
                  <a:xfrm>
                    <a:off x="4536" y="2247"/>
                    <a:ext cx="42" cy="42"/>
                  </a:xfrm>
                  <a:prstGeom prst="ellipse">
                    <a:avLst/>
                  </a:prstGeom>
                  <a:solidFill>
                    <a:srgbClr val="0E31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72518" name="Rectangle 134"/>
              <p:cNvSpPr>
                <a:spLocks noChangeArrowheads="1"/>
              </p:cNvSpPr>
              <p:nvPr/>
            </p:nvSpPr>
            <p:spPr bwMode="auto">
              <a:xfrm>
                <a:off x="4551" y="2127"/>
                <a:ext cx="1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4CFF"/>
                    </a:solidFill>
                  </a:rPr>
                  <a:t>G </a:t>
                </a:r>
                <a:endParaRPr lang="en-US" altLang="en-US" sz="2400" b="1">
                  <a:latin typeface="Times New Roman" panose="02020603050405020304" pitchFamily="18" charset="0"/>
                </a:endParaRPr>
              </a:p>
            </p:txBody>
          </p:sp>
        </p:grpSp>
        <p:grpSp>
          <p:nvGrpSpPr>
            <p:cNvPr id="272519" name="Group 135"/>
            <p:cNvGrpSpPr>
              <a:grpSpLocks/>
            </p:cNvGrpSpPr>
            <p:nvPr/>
          </p:nvGrpSpPr>
          <p:grpSpPr bwMode="auto">
            <a:xfrm>
              <a:off x="6896100" y="3749675"/>
              <a:ext cx="923925" cy="1247775"/>
              <a:chOff x="4344" y="2362"/>
              <a:chExt cx="582" cy="786"/>
            </a:xfrm>
          </p:grpSpPr>
          <p:grpSp>
            <p:nvGrpSpPr>
              <p:cNvPr id="272520" name="Group 136"/>
              <p:cNvGrpSpPr>
                <a:grpSpLocks/>
              </p:cNvGrpSpPr>
              <p:nvPr/>
            </p:nvGrpSpPr>
            <p:grpSpPr bwMode="auto">
              <a:xfrm>
                <a:off x="4344" y="2488"/>
                <a:ext cx="500" cy="660"/>
                <a:chOff x="4344" y="2488"/>
                <a:chExt cx="500" cy="660"/>
              </a:xfrm>
            </p:grpSpPr>
            <p:sp>
              <p:nvSpPr>
                <p:cNvPr id="272521" name="Freeform 137"/>
                <p:cNvSpPr>
                  <a:spLocks noEditPoints="1"/>
                </p:cNvSpPr>
                <p:nvPr/>
              </p:nvSpPr>
              <p:spPr bwMode="auto">
                <a:xfrm>
                  <a:off x="4803" y="2520"/>
                  <a:ext cx="1" cy="628"/>
                </a:xfrm>
                <a:custGeom>
                  <a:avLst/>
                  <a:gdLst>
                    <a:gd name="T0" fmla="*/ 628 h 628"/>
                    <a:gd name="T1" fmla="*/ 586 h 628"/>
                    <a:gd name="T2" fmla="*/ 565 h 628"/>
                    <a:gd name="T3" fmla="*/ 523 h 628"/>
                    <a:gd name="T4" fmla="*/ 492 h 628"/>
                    <a:gd name="T5" fmla="*/ 450 h 628"/>
                    <a:gd name="T6" fmla="*/ 419 h 628"/>
                    <a:gd name="T7" fmla="*/ 377 h 628"/>
                    <a:gd name="T8" fmla="*/ 356 h 628"/>
                    <a:gd name="T9" fmla="*/ 314 h 628"/>
                    <a:gd name="T10" fmla="*/ 282 h 628"/>
                    <a:gd name="T11" fmla="*/ 241 h 628"/>
                    <a:gd name="T12" fmla="*/ 209 h 628"/>
                    <a:gd name="T13" fmla="*/ 167 h 628"/>
                    <a:gd name="T14" fmla="*/ 146 h 628"/>
                    <a:gd name="T15" fmla="*/ 104 h 628"/>
                    <a:gd name="T16" fmla="*/ 73 h 628"/>
                    <a:gd name="T17" fmla="*/ 31 h 628"/>
                    <a:gd name="T18" fmla="*/ 0 h 628"/>
                    <a:gd name="T19" fmla="*/ 0 h 62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628">
                      <a:moveTo>
                        <a:pt x="0" y="628"/>
                      </a:moveTo>
                      <a:lnTo>
                        <a:pt x="0" y="586"/>
                      </a:lnTo>
                      <a:moveTo>
                        <a:pt x="0" y="565"/>
                      </a:moveTo>
                      <a:lnTo>
                        <a:pt x="0" y="523"/>
                      </a:lnTo>
                      <a:moveTo>
                        <a:pt x="0" y="492"/>
                      </a:moveTo>
                      <a:lnTo>
                        <a:pt x="0" y="450"/>
                      </a:lnTo>
                      <a:moveTo>
                        <a:pt x="0" y="419"/>
                      </a:moveTo>
                      <a:lnTo>
                        <a:pt x="0" y="377"/>
                      </a:lnTo>
                      <a:moveTo>
                        <a:pt x="0" y="356"/>
                      </a:moveTo>
                      <a:lnTo>
                        <a:pt x="0" y="314"/>
                      </a:lnTo>
                      <a:moveTo>
                        <a:pt x="0" y="282"/>
                      </a:moveTo>
                      <a:lnTo>
                        <a:pt x="0" y="241"/>
                      </a:lnTo>
                      <a:moveTo>
                        <a:pt x="0" y="209"/>
                      </a:moveTo>
                      <a:lnTo>
                        <a:pt x="0" y="167"/>
                      </a:lnTo>
                      <a:moveTo>
                        <a:pt x="0" y="146"/>
                      </a:moveTo>
                      <a:lnTo>
                        <a:pt x="0" y="104"/>
                      </a:lnTo>
                      <a:moveTo>
                        <a:pt x="0" y="73"/>
                      </a:moveTo>
                      <a:lnTo>
                        <a:pt x="0" y="31"/>
                      </a:lnTo>
                      <a:moveTo>
                        <a:pt x="0" y="0"/>
                      </a:move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522" name="Freeform 138"/>
                <p:cNvSpPr>
                  <a:spLocks noEditPoints="1"/>
                </p:cNvSpPr>
                <p:nvPr/>
              </p:nvSpPr>
              <p:spPr bwMode="auto">
                <a:xfrm>
                  <a:off x="4344" y="2520"/>
                  <a:ext cx="459" cy="1"/>
                </a:xfrm>
                <a:custGeom>
                  <a:avLst/>
                  <a:gdLst>
                    <a:gd name="T0" fmla="*/ 459 w 459"/>
                    <a:gd name="T1" fmla="*/ 417 w 459"/>
                    <a:gd name="T2" fmla="*/ 396 w 459"/>
                    <a:gd name="T3" fmla="*/ 354 w 459"/>
                    <a:gd name="T4" fmla="*/ 323 w 459"/>
                    <a:gd name="T5" fmla="*/ 281 w 459"/>
                    <a:gd name="T6" fmla="*/ 250 w 459"/>
                    <a:gd name="T7" fmla="*/ 208 w 459"/>
                    <a:gd name="T8" fmla="*/ 187 w 459"/>
                    <a:gd name="T9" fmla="*/ 146 w 459"/>
                    <a:gd name="T10" fmla="*/ 114 w 459"/>
                    <a:gd name="T11" fmla="*/ 73 w 459"/>
                    <a:gd name="T12" fmla="*/ 41 w 459"/>
                    <a:gd name="T13" fmla="*/ 0 w 45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Lst>
                  <a:rect l="0" t="0" r="r" b="b"/>
                  <a:pathLst>
                    <a:path w="459">
                      <a:moveTo>
                        <a:pt x="459" y="0"/>
                      </a:moveTo>
                      <a:lnTo>
                        <a:pt x="417" y="0"/>
                      </a:lnTo>
                      <a:moveTo>
                        <a:pt x="396" y="0"/>
                      </a:moveTo>
                      <a:lnTo>
                        <a:pt x="354" y="0"/>
                      </a:lnTo>
                      <a:moveTo>
                        <a:pt x="323" y="0"/>
                      </a:moveTo>
                      <a:lnTo>
                        <a:pt x="281" y="0"/>
                      </a:lnTo>
                      <a:moveTo>
                        <a:pt x="250" y="0"/>
                      </a:moveTo>
                      <a:lnTo>
                        <a:pt x="208" y="0"/>
                      </a:lnTo>
                      <a:moveTo>
                        <a:pt x="187" y="0"/>
                      </a:moveTo>
                      <a:lnTo>
                        <a:pt x="146" y="0"/>
                      </a:lnTo>
                      <a:moveTo>
                        <a:pt x="114" y="0"/>
                      </a:moveTo>
                      <a:lnTo>
                        <a:pt x="73" y="0"/>
                      </a:lnTo>
                      <a:moveTo>
                        <a:pt x="41" y="0"/>
                      </a:move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2523" name="Group 139"/>
                <p:cNvGrpSpPr>
                  <a:grpSpLocks/>
                </p:cNvGrpSpPr>
                <p:nvPr/>
              </p:nvGrpSpPr>
              <p:grpSpPr bwMode="auto">
                <a:xfrm>
                  <a:off x="4771" y="2488"/>
                  <a:ext cx="73" cy="73"/>
                  <a:chOff x="4771" y="2488"/>
                  <a:chExt cx="73" cy="73"/>
                </a:xfrm>
              </p:grpSpPr>
              <p:sp>
                <p:nvSpPr>
                  <p:cNvPr id="272524" name="Oval 140"/>
                  <p:cNvSpPr>
                    <a:spLocks noChangeArrowheads="1"/>
                  </p:cNvSpPr>
                  <p:nvPr/>
                </p:nvSpPr>
                <p:spPr bwMode="auto">
                  <a:xfrm>
                    <a:off x="4771" y="2488"/>
                    <a:ext cx="73" cy="7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525" name="Oval 141"/>
                  <p:cNvSpPr>
                    <a:spLocks noChangeArrowheads="1"/>
                  </p:cNvSpPr>
                  <p:nvPr/>
                </p:nvSpPr>
                <p:spPr bwMode="auto">
                  <a:xfrm>
                    <a:off x="4787" y="2503"/>
                    <a:ext cx="41" cy="42"/>
                  </a:xfrm>
                  <a:prstGeom prst="ellipse">
                    <a:avLst/>
                  </a:prstGeom>
                  <a:solidFill>
                    <a:srgbClr val="0E31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72526" name="Rectangle 142"/>
              <p:cNvSpPr>
                <a:spLocks noChangeArrowheads="1"/>
              </p:cNvSpPr>
              <p:nvPr/>
            </p:nvSpPr>
            <p:spPr bwMode="auto">
              <a:xfrm>
                <a:off x="4827" y="2362"/>
                <a:ext cx="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4CFF"/>
                    </a:solidFill>
                  </a:rPr>
                  <a:t>F </a:t>
                </a:r>
                <a:endParaRPr lang="en-US" altLang="en-US" sz="2400" b="1">
                  <a:latin typeface="Times New Roman" panose="02020603050405020304" pitchFamily="18" charset="0"/>
                </a:endParaRPr>
              </a:p>
            </p:txBody>
          </p:sp>
        </p:grpSp>
        <p:grpSp>
          <p:nvGrpSpPr>
            <p:cNvPr id="272527" name="Group 143"/>
            <p:cNvGrpSpPr>
              <a:grpSpLocks/>
            </p:cNvGrpSpPr>
            <p:nvPr/>
          </p:nvGrpSpPr>
          <p:grpSpPr bwMode="auto">
            <a:xfrm>
              <a:off x="1677988" y="2960688"/>
              <a:ext cx="1587500" cy="2036762"/>
              <a:chOff x="1057" y="1865"/>
              <a:chExt cx="1000" cy="1283"/>
            </a:xfrm>
          </p:grpSpPr>
          <p:grpSp>
            <p:nvGrpSpPr>
              <p:cNvPr id="272528" name="Group 144"/>
              <p:cNvGrpSpPr>
                <a:grpSpLocks/>
              </p:cNvGrpSpPr>
              <p:nvPr/>
            </p:nvGrpSpPr>
            <p:grpSpPr bwMode="auto">
              <a:xfrm>
                <a:off x="1057" y="1964"/>
                <a:ext cx="898" cy="1184"/>
                <a:chOff x="1057" y="1964"/>
                <a:chExt cx="898" cy="1184"/>
              </a:xfrm>
            </p:grpSpPr>
            <p:sp>
              <p:nvSpPr>
                <p:cNvPr id="272529" name="Freeform 145"/>
                <p:cNvSpPr>
                  <a:spLocks noEditPoints="1"/>
                </p:cNvSpPr>
                <p:nvPr/>
              </p:nvSpPr>
              <p:spPr bwMode="auto">
                <a:xfrm>
                  <a:off x="1913" y="1996"/>
                  <a:ext cx="1" cy="1152"/>
                </a:xfrm>
                <a:custGeom>
                  <a:avLst/>
                  <a:gdLst>
                    <a:gd name="T0" fmla="*/ 1152 h 1152"/>
                    <a:gd name="T1" fmla="*/ 1110 h 1152"/>
                    <a:gd name="T2" fmla="*/ 1089 h 1152"/>
                    <a:gd name="T3" fmla="*/ 1047 h 1152"/>
                    <a:gd name="T4" fmla="*/ 1016 h 1152"/>
                    <a:gd name="T5" fmla="*/ 974 h 1152"/>
                    <a:gd name="T6" fmla="*/ 943 h 1152"/>
                    <a:gd name="T7" fmla="*/ 901 h 1152"/>
                    <a:gd name="T8" fmla="*/ 880 h 1152"/>
                    <a:gd name="T9" fmla="*/ 838 h 1152"/>
                    <a:gd name="T10" fmla="*/ 806 h 1152"/>
                    <a:gd name="T11" fmla="*/ 765 h 1152"/>
                    <a:gd name="T12" fmla="*/ 733 h 1152"/>
                    <a:gd name="T13" fmla="*/ 691 h 1152"/>
                    <a:gd name="T14" fmla="*/ 670 h 1152"/>
                    <a:gd name="T15" fmla="*/ 628 h 1152"/>
                    <a:gd name="T16" fmla="*/ 597 h 1152"/>
                    <a:gd name="T17" fmla="*/ 555 h 1152"/>
                    <a:gd name="T18" fmla="*/ 524 h 1152"/>
                    <a:gd name="T19" fmla="*/ 482 h 1152"/>
                    <a:gd name="T20" fmla="*/ 461 h 1152"/>
                    <a:gd name="T21" fmla="*/ 419 h 1152"/>
                    <a:gd name="T22" fmla="*/ 387 h 1152"/>
                    <a:gd name="T23" fmla="*/ 345 h 1152"/>
                    <a:gd name="T24" fmla="*/ 314 h 1152"/>
                    <a:gd name="T25" fmla="*/ 272 h 1152"/>
                    <a:gd name="T26" fmla="*/ 251 h 1152"/>
                    <a:gd name="T27" fmla="*/ 209 h 1152"/>
                    <a:gd name="T28" fmla="*/ 178 h 1152"/>
                    <a:gd name="T29" fmla="*/ 136 h 1152"/>
                    <a:gd name="T30" fmla="*/ 105 h 1152"/>
                    <a:gd name="T31" fmla="*/ 63 h 1152"/>
                    <a:gd name="T32" fmla="*/ 42 h 1152"/>
                    <a:gd name="T33" fmla="*/ 0 h 115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Lst>
                  <a:rect l="0" t="0" r="r" b="b"/>
                  <a:pathLst>
                    <a:path h="1152">
                      <a:moveTo>
                        <a:pt x="0" y="1152"/>
                      </a:moveTo>
                      <a:lnTo>
                        <a:pt x="0" y="1110"/>
                      </a:lnTo>
                      <a:moveTo>
                        <a:pt x="0" y="1089"/>
                      </a:moveTo>
                      <a:lnTo>
                        <a:pt x="0" y="1047"/>
                      </a:lnTo>
                      <a:moveTo>
                        <a:pt x="0" y="1016"/>
                      </a:moveTo>
                      <a:lnTo>
                        <a:pt x="0" y="974"/>
                      </a:lnTo>
                      <a:moveTo>
                        <a:pt x="0" y="943"/>
                      </a:moveTo>
                      <a:lnTo>
                        <a:pt x="0" y="901"/>
                      </a:lnTo>
                      <a:moveTo>
                        <a:pt x="0" y="880"/>
                      </a:moveTo>
                      <a:lnTo>
                        <a:pt x="0" y="838"/>
                      </a:lnTo>
                      <a:moveTo>
                        <a:pt x="0" y="806"/>
                      </a:moveTo>
                      <a:lnTo>
                        <a:pt x="0" y="765"/>
                      </a:lnTo>
                      <a:moveTo>
                        <a:pt x="0" y="733"/>
                      </a:moveTo>
                      <a:lnTo>
                        <a:pt x="0" y="691"/>
                      </a:lnTo>
                      <a:moveTo>
                        <a:pt x="0" y="670"/>
                      </a:moveTo>
                      <a:lnTo>
                        <a:pt x="0" y="628"/>
                      </a:lnTo>
                      <a:moveTo>
                        <a:pt x="0" y="597"/>
                      </a:moveTo>
                      <a:lnTo>
                        <a:pt x="0" y="555"/>
                      </a:lnTo>
                      <a:moveTo>
                        <a:pt x="0" y="524"/>
                      </a:moveTo>
                      <a:lnTo>
                        <a:pt x="0" y="482"/>
                      </a:lnTo>
                      <a:moveTo>
                        <a:pt x="0" y="461"/>
                      </a:moveTo>
                      <a:lnTo>
                        <a:pt x="0" y="419"/>
                      </a:lnTo>
                      <a:moveTo>
                        <a:pt x="0" y="387"/>
                      </a:moveTo>
                      <a:lnTo>
                        <a:pt x="0" y="345"/>
                      </a:lnTo>
                      <a:moveTo>
                        <a:pt x="0" y="314"/>
                      </a:moveTo>
                      <a:lnTo>
                        <a:pt x="0" y="272"/>
                      </a:lnTo>
                      <a:moveTo>
                        <a:pt x="0" y="251"/>
                      </a:moveTo>
                      <a:lnTo>
                        <a:pt x="0" y="209"/>
                      </a:lnTo>
                      <a:moveTo>
                        <a:pt x="0" y="178"/>
                      </a:moveTo>
                      <a:lnTo>
                        <a:pt x="0" y="136"/>
                      </a:lnTo>
                      <a:moveTo>
                        <a:pt x="0" y="105"/>
                      </a:moveTo>
                      <a:lnTo>
                        <a:pt x="0" y="63"/>
                      </a:lnTo>
                      <a:moveTo>
                        <a:pt x="0" y="42"/>
                      </a:move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530" name="Freeform 146"/>
                <p:cNvSpPr>
                  <a:spLocks noEditPoints="1"/>
                </p:cNvSpPr>
                <p:nvPr/>
              </p:nvSpPr>
              <p:spPr bwMode="auto">
                <a:xfrm>
                  <a:off x="1057" y="2006"/>
                  <a:ext cx="877" cy="1"/>
                </a:xfrm>
                <a:custGeom>
                  <a:avLst/>
                  <a:gdLst>
                    <a:gd name="T0" fmla="*/ 877 w 877"/>
                    <a:gd name="T1" fmla="*/ 835 w 877"/>
                    <a:gd name="T2" fmla="*/ 804 w 877"/>
                    <a:gd name="T3" fmla="*/ 762 w 877"/>
                    <a:gd name="T4" fmla="*/ 731 w 877"/>
                    <a:gd name="T5" fmla="*/ 689 w 877"/>
                    <a:gd name="T6" fmla="*/ 668 w 877"/>
                    <a:gd name="T7" fmla="*/ 626 w 877"/>
                    <a:gd name="T8" fmla="*/ 595 w 877"/>
                    <a:gd name="T9" fmla="*/ 553 w 877"/>
                    <a:gd name="T10" fmla="*/ 522 w 877"/>
                    <a:gd name="T11" fmla="*/ 480 w 877"/>
                    <a:gd name="T12" fmla="*/ 459 w 877"/>
                    <a:gd name="T13" fmla="*/ 418 w 877"/>
                    <a:gd name="T14" fmla="*/ 386 w 877"/>
                    <a:gd name="T15" fmla="*/ 345 w 877"/>
                    <a:gd name="T16" fmla="*/ 313 w 877"/>
                    <a:gd name="T17" fmla="*/ 272 w 877"/>
                    <a:gd name="T18" fmla="*/ 251 w 877"/>
                    <a:gd name="T19" fmla="*/ 209 w 877"/>
                    <a:gd name="T20" fmla="*/ 178 w 877"/>
                    <a:gd name="T21" fmla="*/ 136 w 877"/>
                    <a:gd name="T22" fmla="*/ 105 w 877"/>
                    <a:gd name="T23" fmla="*/ 63 w 877"/>
                    <a:gd name="T24" fmla="*/ 42 w 877"/>
                    <a:gd name="T25" fmla="*/ 0 w 87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Lst>
                  <a:rect l="0" t="0" r="r" b="b"/>
                  <a:pathLst>
                    <a:path w="877">
                      <a:moveTo>
                        <a:pt x="877" y="0"/>
                      </a:moveTo>
                      <a:lnTo>
                        <a:pt x="835" y="0"/>
                      </a:lnTo>
                      <a:moveTo>
                        <a:pt x="804" y="0"/>
                      </a:moveTo>
                      <a:lnTo>
                        <a:pt x="762" y="0"/>
                      </a:lnTo>
                      <a:moveTo>
                        <a:pt x="731" y="0"/>
                      </a:moveTo>
                      <a:lnTo>
                        <a:pt x="689" y="0"/>
                      </a:lnTo>
                      <a:moveTo>
                        <a:pt x="668" y="0"/>
                      </a:moveTo>
                      <a:lnTo>
                        <a:pt x="626" y="0"/>
                      </a:lnTo>
                      <a:moveTo>
                        <a:pt x="595" y="0"/>
                      </a:moveTo>
                      <a:lnTo>
                        <a:pt x="553" y="0"/>
                      </a:lnTo>
                      <a:moveTo>
                        <a:pt x="522" y="0"/>
                      </a:moveTo>
                      <a:lnTo>
                        <a:pt x="480" y="0"/>
                      </a:lnTo>
                      <a:moveTo>
                        <a:pt x="459" y="0"/>
                      </a:moveTo>
                      <a:lnTo>
                        <a:pt x="418" y="0"/>
                      </a:lnTo>
                      <a:moveTo>
                        <a:pt x="386" y="0"/>
                      </a:moveTo>
                      <a:lnTo>
                        <a:pt x="345" y="0"/>
                      </a:lnTo>
                      <a:moveTo>
                        <a:pt x="313" y="0"/>
                      </a:moveTo>
                      <a:lnTo>
                        <a:pt x="272" y="0"/>
                      </a:lnTo>
                      <a:moveTo>
                        <a:pt x="251" y="0"/>
                      </a:moveTo>
                      <a:lnTo>
                        <a:pt x="209" y="0"/>
                      </a:lnTo>
                      <a:moveTo>
                        <a:pt x="178" y="0"/>
                      </a:moveTo>
                      <a:lnTo>
                        <a:pt x="136" y="0"/>
                      </a:lnTo>
                      <a:moveTo>
                        <a:pt x="105" y="0"/>
                      </a:moveTo>
                      <a:lnTo>
                        <a:pt x="63" y="0"/>
                      </a:lnTo>
                      <a:moveTo>
                        <a:pt x="42" y="0"/>
                      </a:move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2531" name="Group 147"/>
                <p:cNvGrpSpPr>
                  <a:grpSpLocks/>
                </p:cNvGrpSpPr>
                <p:nvPr/>
              </p:nvGrpSpPr>
              <p:grpSpPr bwMode="auto">
                <a:xfrm>
                  <a:off x="1882" y="1964"/>
                  <a:ext cx="73" cy="74"/>
                  <a:chOff x="1882" y="1964"/>
                  <a:chExt cx="73" cy="74"/>
                </a:xfrm>
              </p:grpSpPr>
              <p:sp>
                <p:nvSpPr>
                  <p:cNvPr id="272532" name="Oval 148"/>
                  <p:cNvSpPr>
                    <a:spLocks noChangeArrowheads="1"/>
                  </p:cNvSpPr>
                  <p:nvPr/>
                </p:nvSpPr>
                <p:spPr bwMode="auto">
                  <a:xfrm>
                    <a:off x="1882" y="1964"/>
                    <a:ext cx="73" cy="7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533" name="Oval 149"/>
                  <p:cNvSpPr>
                    <a:spLocks noChangeArrowheads="1"/>
                  </p:cNvSpPr>
                  <p:nvPr/>
                </p:nvSpPr>
                <p:spPr bwMode="auto">
                  <a:xfrm>
                    <a:off x="1897" y="1980"/>
                    <a:ext cx="42"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72534" name="Rectangle 150"/>
              <p:cNvSpPr>
                <a:spLocks noChangeArrowheads="1"/>
              </p:cNvSpPr>
              <p:nvPr/>
            </p:nvSpPr>
            <p:spPr bwMode="auto">
              <a:xfrm>
                <a:off x="1945" y="1865"/>
                <a:ext cx="11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0000"/>
                    </a:solidFill>
                  </a:rPr>
                  <a:t>C </a:t>
                </a:r>
                <a:endParaRPr lang="en-US" altLang="en-US" sz="2400" b="1">
                  <a:latin typeface="Times New Roman" panose="02020603050405020304" pitchFamily="18" charset="0"/>
                </a:endParaRPr>
              </a:p>
            </p:txBody>
          </p:sp>
        </p:grpSp>
        <p:grpSp>
          <p:nvGrpSpPr>
            <p:cNvPr id="272535" name="Group 151"/>
            <p:cNvGrpSpPr>
              <a:grpSpLocks/>
            </p:cNvGrpSpPr>
            <p:nvPr/>
          </p:nvGrpSpPr>
          <p:grpSpPr bwMode="auto">
            <a:xfrm>
              <a:off x="1695450" y="3770313"/>
              <a:ext cx="2028825" cy="1227137"/>
              <a:chOff x="1068" y="2375"/>
              <a:chExt cx="1278" cy="773"/>
            </a:xfrm>
          </p:grpSpPr>
          <p:grpSp>
            <p:nvGrpSpPr>
              <p:cNvPr id="272536" name="Group 152"/>
              <p:cNvGrpSpPr>
                <a:grpSpLocks/>
              </p:cNvGrpSpPr>
              <p:nvPr/>
            </p:nvGrpSpPr>
            <p:grpSpPr bwMode="auto">
              <a:xfrm>
                <a:off x="1068" y="2488"/>
                <a:ext cx="1147" cy="660"/>
                <a:chOff x="1068" y="2488"/>
                <a:chExt cx="1147" cy="660"/>
              </a:xfrm>
            </p:grpSpPr>
            <p:sp>
              <p:nvSpPr>
                <p:cNvPr id="272537" name="Freeform 153"/>
                <p:cNvSpPr>
                  <a:spLocks noEditPoints="1"/>
                </p:cNvSpPr>
                <p:nvPr/>
              </p:nvSpPr>
              <p:spPr bwMode="auto">
                <a:xfrm>
                  <a:off x="2174" y="2551"/>
                  <a:ext cx="1" cy="597"/>
                </a:xfrm>
                <a:custGeom>
                  <a:avLst/>
                  <a:gdLst>
                    <a:gd name="T0" fmla="*/ 597 h 597"/>
                    <a:gd name="T1" fmla="*/ 555 h 597"/>
                    <a:gd name="T2" fmla="*/ 534 h 597"/>
                    <a:gd name="T3" fmla="*/ 492 h 597"/>
                    <a:gd name="T4" fmla="*/ 461 h 597"/>
                    <a:gd name="T5" fmla="*/ 419 h 597"/>
                    <a:gd name="T6" fmla="*/ 388 h 597"/>
                    <a:gd name="T7" fmla="*/ 346 h 597"/>
                    <a:gd name="T8" fmla="*/ 325 h 597"/>
                    <a:gd name="T9" fmla="*/ 283 h 597"/>
                    <a:gd name="T10" fmla="*/ 251 h 597"/>
                    <a:gd name="T11" fmla="*/ 210 h 597"/>
                    <a:gd name="T12" fmla="*/ 178 h 597"/>
                    <a:gd name="T13" fmla="*/ 136 h 597"/>
                    <a:gd name="T14" fmla="*/ 115 h 597"/>
                    <a:gd name="T15" fmla="*/ 73 h 597"/>
                    <a:gd name="T16" fmla="*/ 42 h 597"/>
                    <a:gd name="T17" fmla="*/ 0 h 59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Lst>
                  <a:rect l="0" t="0" r="r" b="b"/>
                  <a:pathLst>
                    <a:path h="597">
                      <a:moveTo>
                        <a:pt x="0" y="597"/>
                      </a:moveTo>
                      <a:lnTo>
                        <a:pt x="0" y="555"/>
                      </a:lnTo>
                      <a:moveTo>
                        <a:pt x="0" y="534"/>
                      </a:moveTo>
                      <a:lnTo>
                        <a:pt x="0" y="492"/>
                      </a:lnTo>
                      <a:moveTo>
                        <a:pt x="0" y="461"/>
                      </a:moveTo>
                      <a:lnTo>
                        <a:pt x="0" y="419"/>
                      </a:lnTo>
                      <a:moveTo>
                        <a:pt x="0" y="388"/>
                      </a:moveTo>
                      <a:lnTo>
                        <a:pt x="0" y="346"/>
                      </a:lnTo>
                      <a:moveTo>
                        <a:pt x="0" y="325"/>
                      </a:moveTo>
                      <a:lnTo>
                        <a:pt x="0" y="283"/>
                      </a:lnTo>
                      <a:moveTo>
                        <a:pt x="0" y="251"/>
                      </a:moveTo>
                      <a:lnTo>
                        <a:pt x="0" y="210"/>
                      </a:lnTo>
                      <a:moveTo>
                        <a:pt x="0" y="178"/>
                      </a:moveTo>
                      <a:lnTo>
                        <a:pt x="0" y="136"/>
                      </a:lnTo>
                      <a:moveTo>
                        <a:pt x="0" y="115"/>
                      </a:moveTo>
                      <a:lnTo>
                        <a:pt x="0" y="73"/>
                      </a:lnTo>
                      <a:moveTo>
                        <a:pt x="0" y="42"/>
                      </a:move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538" name="Freeform 154"/>
                <p:cNvSpPr>
                  <a:spLocks noEditPoints="1"/>
                </p:cNvSpPr>
                <p:nvPr/>
              </p:nvSpPr>
              <p:spPr bwMode="auto">
                <a:xfrm>
                  <a:off x="1068" y="2520"/>
                  <a:ext cx="1085" cy="1"/>
                </a:xfrm>
                <a:custGeom>
                  <a:avLst/>
                  <a:gdLst>
                    <a:gd name="T0" fmla="*/ 1085 w 1085"/>
                    <a:gd name="T1" fmla="*/ 1043 w 1085"/>
                    <a:gd name="T2" fmla="*/ 1022 w 1085"/>
                    <a:gd name="T3" fmla="*/ 980 w 1085"/>
                    <a:gd name="T4" fmla="*/ 949 w 1085"/>
                    <a:gd name="T5" fmla="*/ 907 w 1085"/>
                    <a:gd name="T6" fmla="*/ 876 w 1085"/>
                    <a:gd name="T7" fmla="*/ 834 w 1085"/>
                    <a:gd name="T8" fmla="*/ 814 w 1085"/>
                    <a:gd name="T9" fmla="*/ 772 w 1085"/>
                    <a:gd name="T10" fmla="*/ 740 w 1085"/>
                    <a:gd name="T11" fmla="*/ 699 w 1085"/>
                    <a:gd name="T12" fmla="*/ 667 w 1085"/>
                    <a:gd name="T13" fmla="*/ 626 w 1085"/>
                    <a:gd name="T14" fmla="*/ 605 w 1085"/>
                    <a:gd name="T15" fmla="*/ 563 w 1085"/>
                    <a:gd name="T16" fmla="*/ 532 w 1085"/>
                    <a:gd name="T17" fmla="*/ 490 w 1085"/>
                    <a:gd name="T18" fmla="*/ 459 w 1085"/>
                    <a:gd name="T19" fmla="*/ 417 w 1085"/>
                    <a:gd name="T20" fmla="*/ 396 w 1085"/>
                    <a:gd name="T21" fmla="*/ 354 w 1085"/>
                    <a:gd name="T22" fmla="*/ 323 w 1085"/>
                    <a:gd name="T23" fmla="*/ 281 w 1085"/>
                    <a:gd name="T24" fmla="*/ 250 w 1085"/>
                    <a:gd name="T25" fmla="*/ 208 w 1085"/>
                    <a:gd name="T26" fmla="*/ 188 w 1085"/>
                    <a:gd name="T27" fmla="*/ 146 w 1085"/>
                    <a:gd name="T28" fmla="*/ 115 w 1085"/>
                    <a:gd name="T29" fmla="*/ 73 w 1085"/>
                    <a:gd name="T30" fmla="*/ 42 w 1085"/>
                    <a:gd name="T31" fmla="*/ 0 w 108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Lst>
                  <a:rect l="0" t="0" r="r" b="b"/>
                  <a:pathLst>
                    <a:path w="1085">
                      <a:moveTo>
                        <a:pt x="1085" y="0"/>
                      </a:moveTo>
                      <a:lnTo>
                        <a:pt x="1043" y="0"/>
                      </a:lnTo>
                      <a:moveTo>
                        <a:pt x="1022" y="0"/>
                      </a:moveTo>
                      <a:lnTo>
                        <a:pt x="980" y="0"/>
                      </a:lnTo>
                      <a:moveTo>
                        <a:pt x="949" y="0"/>
                      </a:moveTo>
                      <a:lnTo>
                        <a:pt x="907" y="0"/>
                      </a:lnTo>
                      <a:moveTo>
                        <a:pt x="876" y="0"/>
                      </a:moveTo>
                      <a:lnTo>
                        <a:pt x="834" y="0"/>
                      </a:lnTo>
                      <a:moveTo>
                        <a:pt x="814" y="0"/>
                      </a:moveTo>
                      <a:lnTo>
                        <a:pt x="772" y="0"/>
                      </a:lnTo>
                      <a:moveTo>
                        <a:pt x="740" y="0"/>
                      </a:moveTo>
                      <a:lnTo>
                        <a:pt x="699" y="0"/>
                      </a:lnTo>
                      <a:moveTo>
                        <a:pt x="667" y="0"/>
                      </a:moveTo>
                      <a:lnTo>
                        <a:pt x="626" y="0"/>
                      </a:lnTo>
                      <a:moveTo>
                        <a:pt x="605" y="0"/>
                      </a:moveTo>
                      <a:lnTo>
                        <a:pt x="563" y="0"/>
                      </a:lnTo>
                      <a:moveTo>
                        <a:pt x="532" y="0"/>
                      </a:moveTo>
                      <a:lnTo>
                        <a:pt x="490" y="0"/>
                      </a:lnTo>
                      <a:moveTo>
                        <a:pt x="459" y="0"/>
                      </a:moveTo>
                      <a:lnTo>
                        <a:pt x="417" y="0"/>
                      </a:lnTo>
                      <a:moveTo>
                        <a:pt x="396" y="0"/>
                      </a:moveTo>
                      <a:lnTo>
                        <a:pt x="354" y="0"/>
                      </a:lnTo>
                      <a:moveTo>
                        <a:pt x="323" y="0"/>
                      </a:moveTo>
                      <a:lnTo>
                        <a:pt x="281" y="0"/>
                      </a:lnTo>
                      <a:moveTo>
                        <a:pt x="250" y="0"/>
                      </a:moveTo>
                      <a:lnTo>
                        <a:pt x="208" y="0"/>
                      </a:lnTo>
                      <a:moveTo>
                        <a:pt x="188" y="0"/>
                      </a:moveTo>
                      <a:lnTo>
                        <a:pt x="146" y="0"/>
                      </a:lnTo>
                      <a:moveTo>
                        <a:pt x="115" y="0"/>
                      </a:moveTo>
                      <a:lnTo>
                        <a:pt x="73" y="0"/>
                      </a:lnTo>
                      <a:moveTo>
                        <a:pt x="42" y="0"/>
                      </a:move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2539" name="Group 155"/>
                <p:cNvGrpSpPr>
                  <a:grpSpLocks/>
                </p:cNvGrpSpPr>
                <p:nvPr/>
              </p:nvGrpSpPr>
              <p:grpSpPr bwMode="auto">
                <a:xfrm>
                  <a:off x="2142" y="2488"/>
                  <a:ext cx="73" cy="73"/>
                  <a:chOff x="2142" y="2488"/>
                  <a:chExt cx="73" cy="73"/>
                </a:xfrm>
              </p:grpSpPr>
              <p:sp>
                <p:nvSpPr>
                  <p:cNvPr id="272540" name="Oval 156"/>
                  <p:cNvSpPr>
                    <a:spLocks noChangeArrowheads="1"/>
                  </p:cNvSpPr>
                  <p:nvPr/>
                </p:nvSpPr>
                <p:spPr bwMode="auto">
                  <a:xfrm>
                    <a:off x="2142" y="2488"/>
                    <a:ext cx="73" cy="7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541" name="Oval 157"/>
                  <p:cNvSpPr>
                    <a:spLocks noChangeArrowheads="1"/>
                  </p:cNvSpPr>
                  <p:nvPr/>
                </p:nvSpPr>
                <p:spPr bwMode="auto">
                  <a:xfrm>
                    <a:off x="2158" y="2503"/>
                    <a:ext cx="41"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72542" name="Rectangle 158"/>
              <p:cNvSpPr>
                <a:spLocks noChangeArrowheads="1"/>
              </p:cNvSpPr>
              <p:nvPr/>
            </p:nvSpPr>
            <p:spPr bwMode="auto">
              <a:xfrm>
                <a:off x="2234" y="2375"/>
                <a:ext cx="11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000000"/>
                    </a:solidFill>
                  </a:rPr>
                  <a:t>A </a:t>
                </a:r>
                <a:endParaRPr lang="en-US" altLang="en-US" sz="2400" b="1">
                  <a:latin typeface="Times New Roman" panose="02020603050405020304" pitchFamily="18" charset="0"/>
                </a:endParaRPr>
              </a:p>
            </p:txBody>
          </p:sp>
        </p:grpSp>
        <p:grpSp>
          <p:nvGrpSpPr>
            <p:cNvPr id="272543" name="Group 159"/>
            <p:cNvGrpSpPr>
              <a:grpSpLocks/>
            </p:cNvGrpSpPr>
            <p:nvPr/>
          </p:nvGrpSpPr>
          <p:grpSpPr bwMode="auto">
            <a:xfrm>
              <a:off x="1662113" y="3376613"/>
              <a:ext cx="1844675" cy="1620837"/>
              <a:chOff x="1047" y="2127"/>
              <a:chExt cx="1162" cy="1021"/>
            </a:xfrm>
          </p:grpSpPr>
          <p:grpSp>
            <p:nvGrpSpPr>
              <p:cNvPr id="272544" name="Group 160"/>
              <p:cNvGrpSpPr>
                <a:grpSpLocks/>
              </p:cNvGrpSpPr>
              <p:nvPr/>
            </p:nvGrpSpPr>
            <p:grpSpPr bwMode="auto">
              <a:xfrm>
                <a:off x="1047" y="2237"/>
                <a:ext cx="1043" cy="911"/>
                <a:chOff x="1047" y="2237"/>
                <a:chExt cx="1043" cy="911"/>
              </a:xfrm>
            </p:grpSpPr>
            <p:sp>
              <p:nvSpPr>
                <p:cNvPr id="272545" name="Freeform 161"/>
                <p:cNvSpPr>
                  <a:spLocks noEditPoints="1"/>
                </p:cNvSpPr>
                <p:nvPr/>
              </p:nvSpPr>
              <p:spPr bwMode="auto">
                <a:xfrm>
                  <a:off x="2048" y="2279"/>
                  <a:ext cx="1" cy="869"/>
                </a:xfrm>
                <a:custGeom>
                  <a:avLst/>
                  <a:gdLst>
                    <a:gd name="T0" fmla="*/ 869 h 869"/>
                    <a:gd name="T1" fmla="*/ 827 h 869"/>
                    <a:gd name="T2" fmla="*/ 806 h 869"/>
                    <a:gd name="T3" fmla="*/ 764 h 869"/>
                    <a:gd name="T4" fmla="*/ 733 h 869"/>
                    <a:gd name="T5" fmla="*/ 691 h 869"/>
                    <a:gd name="T6" fmla="*/ 660 h 869"/>
                    <a:gd name="T7" fmla="*/ 618 h 869"/>
                    <a:gd name="T8" fmla="*/ 597 h 869"/>
                    <a:gd name="T9" fmla="*/ 555 h 869"/>
                    <a:gd name="T10" fmla="*/ 523 h 869"/>
                    <a:gd name="T11" fmla="*/ 482 h 869"/>
                    <a:gd name="T12" fmla="*/ 450 h 869"/>
                    <a:gd name="T13" fmla="*/ 408 h 869"/>
                    <a:gd name="T14" fmla="*/ 387 h 869"/>
                    <a:gd name="T15" fmla="*/ 345 h 869"/>
                    <a:gd name="T16" fmla="*/ 314 h 869"/>
                    <a:gd name="T17" fmla="*/ 272 h 869"/>
                    <a:gd name="T18" fmla="*/ 241 h 869"/>
                    <a:gd name="T19" fmla="*/ 199 h 869"/>
                    <a:gd name="T20" fmla="*/ 178 h 869"/>
                    <a:gd name="T21" fmla="*/ 136 h 869"/>
                    <a:gd name="T22" fmla="*/ 104 h 869"/>
                    <a:gd name="T23" fmla="*/ 62 h 869"/>
                    <a:gd name="T24" fmla="*/ 31 h 869"/>
                    <a:gd name="T25" fmla="*/ 0 h 86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Lst>
                  <a:rect l="0" t="0" r="r" b="b"/>
                  <a:pathLst>
                    <a:path h="869">
                      <a:moveTo>
                        <a:pt x="0" y="869"/>
                      </a:moveTo>
                      <a:lnTo>
                        <a:pt x="0" y="827"/>
                      </a:lnTo>
                      <a:moveTo>
                        <a:pt x="0" y="806"/>
                      </a:moveTo>
                      <a:lnTo>
                        <a:pt x="0" y="764"/>
                      </a:lnTo>
                      <a:moveTo>
                        <a:pt x="0" y="733"/>
                      </a:moveTo>
                      <a:lnTo>
                        <a:pt x="0" y="691"/>
                      </a:lnTo>
                      <a:moveTo>
                        <a:pt x="0" y="660"/>
                      </a:moveTo>
                      <a:lnTo>
                        <a:pt x="0" y="618"/>
                      </a:lnTo>
                      <a:moveTo>
                        <a:pt x="0" y="597"/>
                      </a:moveTo>
                      <a:lnTo>
                        <a:pt x="0" y="555"/>
                      </a:lnTo>
                      <a:moveTo>
                        <a:pt x="0" y="523"/>
                      </a:moveTo>
                      <a:lnTo>
                        <a:pt x="0" y="482"/>
                      </a:lnTo>
                      <a:moveTo>
                        <a:pt x="0" y="450"/>
                      </a:moveTo>
                      <a:lnTo>
                        <a:pt x="0" y="408"/>
                      </a:lnTo>
                      <a:moveTo>
                        <a:pt x="0" y="387"/>
                      </a:moveTo>
                      <a:lnTo>
                        <a:pt x="0" y="345"/>
                      </a:lnTo>
                      <a:moveTo>
                        <a:pt x="0" y="314"/>
                      </a:moveTo>
                      <a:lnTo>
                        <a:pt x="0" y="272"/>
                      </a:lnTo>
                      <a:moveTo>
                        <a:pt x="0" y="241"/>
                      </a:moveTo>
                      <a:lnTo>
                        <a:pt x="0" y="199"/>
                      </a:lnTo>
                      <a:moveTo>
                        <a:pt x="0" y="178"/>
                      </a:moveTo>
                      <a:lnTo>
                        <a:pt x="0" y="136"/>
                      </a:lnTo>
                      <a:moveTo>
                        <a:pt x="0" y="104"/>
                      </a:moveTo>
                      <a:lnTo>
                        <a:pt x="0" y="62"/>
                      </a:lnTo>
                      <a:moveTo>
                        <a:pt x="0" y="31"/>
                      </a:moveTo>
                      <a:lnTo>
                        <a:pt x="0" y="0"/>
                      </a:lnTo>
                    </a:path>
                  </a:pathLst>
                </a:custGeom>
                <a:noFill/>
                <a:ln w="15875">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546" name="Freeform 162"/>
                <p:cNvSpPr>
                  <a:spLocks noEditPoints="1"/>
                </p:cNvSpPr>
                <p:nvPr/>
              </p:nvSpPr>
              <p:spPr bwMode="auto">
                <a:xfrm>
                  <a:off x="1047" y="2268"/>
                  <a:ext cx="1001" cy="1"/>
                </a:xfrm>
                <a:custGeom>
                  <a:avLst/>
                  <a:gdLst>
                    <a:gd name="T0" fmla="*/ 1001 w 1001"/>
                    <a:gd name="T1" fmla="*/ 960 w 1001"/>
                    <a:gd name="T2" fmla="*/ 939 w 1001"/>
                    <a:gd name="T3" fmla="*/ 897 w 1001"/>
                    <a:gd name="T4" fmla="*/ 866 w 1001"/>
                    <a:gd name="T5" fmla="*/ 824 w 1001"/>
                    <a:gd name="T6" fmla="*/ 793 w 1001"/>
                    <a:gd name="T7" fmla="*/ 751 w 1001"/>
                    <a:gd name="T8" fmla="*/ 730 w 1001"/>
                    <a:gd name="T9" fmla="*/ 688 w 1001"/>
                    <a:gd name="T10" fmla="*/ 657 w 1001"/>
                    <a:gd name="T11" fmla="*/ 615 w 1001"/>
                    <a:gd name="T12" fmla="*/ 584 w 1001"/>
                    <a:gd name="T13" fmla="*/ 542 w 1001"/>
                    <a:gd name="T14" fmla="*/ 522 w 1001"/>
                    <a:gd name="T15" fmla="*/ 480 w 1001"/>
                    <a:gd name="T16" fmla="*/ 449 w 1001"/>
                    <a:gd name="T17" fmla="*/ 407 w 1001"/>
                    <a:gd name="T18" fmla="*/ 375 w 1001"/>
                    <a:gd name="T19" fmla="*/ 334 w 1001"/>
                    <a:gd name="T20" fmla="*/ 313 w 1001"/>
                    <a:gd name="T21" fmla="*/ 271 w 1001"/>
                    <a:gd name="T22" fmla="*/ 240 w 1001"/>
                    <a:gd name="T23" fmla="*/ 198 w 1001"/>
                    <a:gd name="T24" fmla="*/ 167 w 1001"/>
                    <a:gd name="T25" fmla="*/ 125 w 1001"/>
                    <a:gd name="T26" fmla="*/ 104 w 1001"/>
                    <a:gd name="T27" fmla="*/ 63 w 1001"/>
                    <a:gd name="T28" fmla="*/ 31 w 1001"/>
                    <a:gd name="T29" fmla="*/ 0 w 100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Lst>
                  <a:rect l="0" t="0" r="r" b="b"/>
                  <a:pathLst>
                    <a:path w="1001">
                      <a:moveTo>
                        <a:pt x="1001" y="0"/>
                      </a:moveTo>
                      <a:lnTo>
                        <a:pt x="960" y="0"/>
                      </a:lnTo>
                      <a:moveTo>
                        <a:pt x="939" y="0"/>
                      </a:moveTo>
                      <a:lnTo>
                        <a:pt x="897" y="0"/>
                      </a:lnTo>
                      <a:moveTo>
                        <a:pt x="866" y="0"/>
                      </a:moveTo>
                      <a:lnTo>
                        <a:pt x="824" y="0"/>
                      </a:lnTo>
                      <a:moveTo>
                        <a:pt x="793" y="0"/>
                      </a:moveTo>
                      <a:lnTo>
                        <a:pt x="751" y="0"/>
                      </a:lnTo>
                      <a:moveTo>
                        <a:pt x="730" y="0"/>
                      </a:moveTo>
                      <a:lnTo>
                        <a:pt x="688" y="0"/>
                      </a:lnTo>
                      <a:moveTo>
                        <a:pt x="657" y="0"/>
                      </a:moveTo>
                      <a:lnTo>
                        <a:pt x="615" y="0"/>
                      </a:lnTo>
                      <a:moveTo>
                        <a:pt x="584" y="0"/>
                      </a:moveTo>
                      <a:lnTo>
                        <a:pt x="542" y="0"/>
                      </a:lnTo>
                      <a:moveTo>
                        <a:pt x="522" y="0"/>
                      </a:moveTo>
                      <a:lnTo>
                        <a:pt x="480" y="0"/>
                      </a:lnTo>
                      <a:moveTo>
                        <a:pt x="449" y="0"/>
                      </a:moveTo>
                      <a:lnTo>
                        <a:pt x="407" y="0"/>
                      </a:lnTo>
                      <a:moveTo>
                        <a:pt x="375" y="0"/>
                      </a:moveTo>
                      <a:lnTo>
                        <a:pt x="334" y="0"/>
                      </a:lnTo>
                      <a:moveTo>
                        <a:pt x="313" y="0"/>
                      </a:moveTo>
                      <a:lnTo>
                        <a:pt x="271" y="0"/>
                      </a:lnTo>
                      <a:moveTo>
                        <a:pt x="240" y="0"/>
                      </a:moveTo>
                      <a:lnTo>
                        <a:pt x="198" y="0"/>
                      </a:lnTo>
                      <a:moveTo>
                        <a:pt x="167" y="0"/>
                      </a:moveTo>
                      <a:lnTo>
                        <a:pt x="125" y="0"/>
                      </a:lnTo>
                      <a:moveTo>
                        <a:pt x="104" y="0"/>
                      </a:moveTo>
                      <a:lnTo>
                        <a:pt x="63" y="0"/>
                      </a:lnTo>
                      <a:moveTo>
                        <a:pt x="31" y="0"/>
                      </a:moveTo>
                      <a:lnTo>
                        <a:pt x="0" y="0"/>
                      </a:lnTo>
                    </a:path>
                  </a:pathLst>
                </a:custGeom>
                <a:noFill/>
                <a:ln w="15875">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2547" name="Group 163"/>
                <p:cNvGrpSpPr>
                  <a:grpSpLocks/>
                </p:cNvGrpSpPr>
                <p:nvPr/>
              </p:nvGrpSpPr>
              <p:grpSpPr bwMode="auto">
                <a:xfrm>
                  <a:off x="2017" y="2237"/>
                  <a:ext cx="73" cy="73"/>
                  <a:chOff x="2017" y="2237"/>
                  <a:chExt cx="73" cy="73"/>
                </a:xfrm>
              </p:grpSpPr>
              <p:sp>
                <p:nvSpPr>
                  <p:cNvPr id="272548" name="Oval 164"/>
                  <p:cNvSpPr>
                    <a:spLocks noChangeArrowheads="1"/>
                  </p:cNvSpPr>
                  <p:nvPr/>
                </p:nvSpPr>
                <p:spPr bwMode="auto">
                  <a:xfrm>
                    <a:off x="2017" y="2237"/>
                    <a:ext cx="73" cy="7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549" name="Oval 165"/>
                  <p:cNvSpPr>
                    <a:spLocks noChangeArrowheads="1"/>
                  </p:cNvSpPr>
                  <p:nvPr/>
                </p:nvSpPr>
                <p:spPr bwMode="auto">
                  <a:xfrm>
                    <a:off x="2033" y="2252"/>
                    <a:ext cx="42" cy="42"/>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72550" name="Rectangle 166"/>
              <p:cNvSpPr>
                <a:spLocks noChangeArrowheads="1"/>
              </p:cNvSpPr>
              <p:nvPr/>
            </p:nvSpPr>
            <p:spPr bwMode="auto">
              <a:xfrm>
                <a:off x="2097" y="2127"/>
                <a:ext cx="11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i="1">
                    <a:solidFill>
                      <a:srgbClr val="FF1919"/>
                    </a:solidFill>
                  </a:rPr>
                  <a:t>B </a:t>
                </a:r>
                <a:endParaRPr lang="en-US" altLang="en-US" sz="2400" b="1">
                  <a:latin typeface="Times New Roman" panose="02020603050405020304" pitchFamily="18" charset="0"/>
                </a:endParaRPr>
              </a:p>
            </p:txBody>
          </p:sp>
        </p:gr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ltLang="en-US"/>
              <a:t>Actual Resource Prices in the Twentieth Century</a:t>
            </a:r>
          </a:p>
        </p:txBody>
      </p:sp>
      <p:sp>
        <p:nvSpPr>
          <p:cNvPr id="273411" name="Rectangle 3"/>
          <p:cNvSpPr>
            <a:spLocks noGrp="1" noChangeArrowheads="1"/>
          </p:cNvSpPr>
          <p:nvPr>
            <p:ph type="body" idx="1"/>
          </p:nvPr>
        </p:nvSpPr>
        <p:spPr/>
        <p:txBody>
          <a:bodyPr/>
          <a:lstStyle/>
          <a:p>
            <a:pPr lvl="1"/>
            <a:r>
              <a:rPr lang="en-US" altLang="en-US"/>
              <a:t>In fact, the real prices of natural resources have grown much slower than the rate of interest, if at all.</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4</a:t>
            </a:r>
            <a:r>
              <a:rPr lang="en-US" altLang="en-US"/>
              <a:t> </a:t>
            </a:r>
            <a:r>
              <a:rPr lang="en-US" altLang="en-US">
                <a:solidFill>
                  <a:srgbClr val="010000"/>
                </a:solidFill>
              </a:rPr>
              <a:t>Real Prices of Lead, Zinc, and Copper, 1900-2003</a:t>
            </a:r>
          </a:p>
        </p:txBody>
      </p:sp>
      <p:sp>
        <p:nvSpPr>
          <p:cNvPr id="274436" name="Line 4"/>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4437"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4439" name="Freeform 7"/>
          <p:cNvSpPr>
            <a:spLocks/>
          </p:cNvSpPr>
          <p:nvPr/>
        </p:nvSpPr>
        <p:spPr bwMode="auto">
          <a:xfrm>
            <a:off x="7105650" y="1589088"/>
            <a:ext cx="1588" cy="4765675"/>
          </a:xfrm>
          <a:custGeom>
            <a:avLst/>
            <a:gdLst>
              <a:gd name="T0" fmla="*/ 0 h 3002"/>
              <a:gd name="T1" fmla="*/ 3002 h 3002"/>
              <a:gd name="T2" fmla="*/ 0 h 3002"/>
            </a:gdLst>
            <a:ahLst/>
            <a:cxnLst>
              <a:cxn ang="0">
                <a:pos x="0" y="T0"/>
              </a:cxn>
              <a:cxn ang="0">
                <a:pos x="0" y="T1"/>
              </a:cxn>
              <a:cxn ang="0">
                <a:pos x="0" y="T2"/>
              </a:cxn>
            </a:cxnLst>
            <a:rect l="0" t="0" r="r" b="b"/>
            <a:pathLst>
              <a:path h="3002">
                <a:moveTo>
                  <a:pt x="0" y="0"/>
                </a:moveTo>
                <a:lnTo>
                  <a:pt x="0" y="30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0" name="Freeform 8"/>
          <p:cNvSpPr>
            <a:spLocks/>
          </p:cNvSpPr>
          <p:nvPr/>
        </p:nvSpPr>
        <p:spPr bwMode="auto">
          <a:xfrm>
            <a:off x="7323138" y="1589088"/>
            <a:ext cx="1587" cy="4765675"/>
          </a:xfrm>
          <a:custGeom>
            <a:avLst/>
            <a:gdLst>
              <a:gd name="T0" fmla="*/ 0 h 3002"/>
              <a:gd name="T1" fmla="*/ 3002 h 3002"/>
              <a:gd name="T2" fmla="*/ 0 h 3002"/>
            </a:gdLst>
            <a:ahLst/>
            <a:cxnLst>
              <a:cxn ang="0">
                <a:pos x="0" y="T0"/>
              </a:cxn>
              <a:cxn ang="0">
                <a:pos x="0" y="T1"/>
              </a:cxn>
              <a:cxn ang="0">
                <a:pos x="0" y="T2"/>
              </a:cxn>
            </a:cxnLst>
            <a:rect l="0" t="0" r="r" b="b"/>
            <a:pathLst>
              <a:path h="3002">
                <a:moveTo>
                  <a:pt x="0" y="0"/>
                </a:moveTo>
                <a:lnTo>
                  <a:pt x="0" y="30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1" name="Freeform 9"/>
          <p:cNvSpPr>
            <a:spLocks/>
          </p:cNvSpPr>
          <p:nvPr/>
        </p:nvSpPr>
        <p:spPr bwMode="auto">
          <a:xfrm>
            <a:off x="7754938" y="1589088"/>
            <a:ext cx="1587" cy="4765675"/>
          </a:xfrm>
          <a:custGeom>
            <a:avLst/>
            <a:gdLst>
              <a:gd name="T0" fmla="*/ 0 h 3002"/>
              <a:gd name="T1" fmla="*/ 3002 h 3002"/>
              <a:gd name="T2" fmla="*/ 0 h 3002"/>
            </a:gdLst>
            <a:ahLst/>
            <a:cxnLst>
              <a:cxn ang="0">
                <a:pos x="0" y="T0"/>
              </a:cxn>
              <a:cxn ang="0">
                <a:pos x="0" y="T1"/>
              </a:cxn>
              <a:cxn ang="0">
                <a:pos x="0" y="T2"/>
              </a:cxn>
            </a:cxnLst>
            <a:rect l="0" t="0" r="r" b="b"/>
            <a:pathLst>
              <a:path h="3002">
                <a:moveTo>
                  <a:pt x="0" y="0"/>
                </a:moveTo>
                <a:lnTo>
                  <a:pt x="0" y="30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2" name="Freeform 10"/>
          <p:cNvSpPr>
            <a:spLocks/>
          </p:cNvSpPr>
          <p:nvPr/>
        </p:nvSpPr>
        <p:spPr bwMode="auto">
          <a:xfrm>
            <a:off x="7972425" y="1589088"/>
            <a:ext cx="1588" cy="4765675"/>
          </a:xfrm>
          <a:custGeom>
            <a:avLst/>
            <a:gdLst>
              <a:gd name="T0" fmla="*/ 0 h 3002"/>
              <a:gd name="T1" fmla="*/ 3002 h 3002"/>
              <a:gd name="T2" fmla="*/ 0 h 3002"/>
            </a:gdLst>
            <a:ahLst/>
            <a:cxnLst>
              <a:cxn ang="0">
                <a:pos x="0" y="T0"/>
              </a:cxn>
              <a:cxn ang="0">
                <a:pos x="0" y="T1"/>
              </a:cxn>
              <a:cxn ang="0">
                <a:pos x="0" y="T2"/>
              </a:cxn>
            </a:cxnLst>
            <a:rect l="0" t="0" r="r" b="b"/>
            <a:pathLst>
              <a:path h="3002">
                <a:moveTo>
                  <a:pt x="0" y="0"/>
                </a:moveTo>
                <a:lnTo>
                  <a:pt x="0" y="30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3" name="Freeform 11"/>
          <p:cNvSpPr>
            <a:spLocks/>
          </p:cNvSpPr>
          <p:nvPr/>
        </p:nvSpPr>
        <p:spPr bwMode="auto">
          <a:xfrm>
            <a:off x="8404225" y="1589088"/>
            <a:ext cx="1588" cy="4765675"/>
          </a:xfrm>
          <a:custGeom>
            <a:avLst/>
            <a:gdLst>
              <a:gd name="T0" fmla="*/ 0 h 3002"/>
              <a:gd name="T1" fmla="*/ 3002 h 3002"/>
              <a:gd name="T2" fmla="*/ 0 h 3002"/>
            </a:gdLst>
            <a:ahLst/>
            <a:cxnLst>
              <a:cxn ang="0">
                <a:pos x="0" y="T0"/>
              </a:cxn>
              <a:cxn ang="0">
                <a:pos x="0" y="T1"/>
              </a:cxn>
              <a:cxn ang="0">
                <a:pos x="0" y="T2"/>
              </a:cxn>
            </a:cxnLst>
            <a:rect l="0" t="0" r="r" b="b"/>
            <a:pathLst>
              <a:path h="3002">
                <a:moveTo>
                  <a:pt x="0" y="0"/>
                </a:moveTo>
                <a:lnTo>
                  <a:pt x="0" y="30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44" name="Line 12"/>
          <p:cNvSpPr>
            <a:spLocks noChangeShapeType="1"/>
          </p:cNvSpPr>
          <p:nvPr/>
        </p:nvSpPr>
        <p:spPr bwMode="auto">
          <a:xfrm>
            <a:off x="4184650" y="2997200"/>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4445" name="Line 13"/>
          <p:cNvSpPr>
            <a:spLocks noChangeShapeType="1"/>
          </p:cNvSpPr>
          <p:nvPr/>
        </p:nvSpPr>
        <p:spPr bwMode="auto">
          <a:xfrm>
            <a:off x="4184650" y="2997200"/>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4446" name="AutoShape 14"/>
          <p:cNvSpPr>
            <a:spLocks noChangeAspect="1" noChangeArrowheads="1" noTextEdit="1"/>
          </p:cNvSpPr>
          <p:nvPr/>
        </p:nvSpPr>
        <p:spPr bwMode="auto">
          <a:xfrm>
            <a:off x="228600" y="1589088"/>
            <a:ext cx="8763000"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4447" name="Rectangle 15" descr="image" title="image"/>
          <p:cNvSpPr>
            <a:spLocks noChangeArrowheads="1"/>
          </p:cNvSpPr>
          <p:nvPr/>
        </p:nvSpPr>
        <p:spPr bwMode="auto">
          <a:xfrm>
            <a:off x="228600" y="1595438"/>
            <a:ext cx="8769350" cy="5068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4448" name="Freeform 16"/>
          <p:cNvSpPr>
            <a:spLocks noEditPoints="1"/>
          </p:cNvSpPr>
          <p:nvPr/>
        </p:nvSpPr>
        <p:spPr bwMode="auto">
          <a:xfrm>
            <a:off x="273050" y="1627188"/>
            <a:ext cx="8599488" cy="4973637"/>
          </a:xfrm>
          <a:custGeom>
            <a:avLst/>
            <a:gdLst>
              <a:gd name="T0" fmla="*/ 4131 w 5417"/>
              <a:gd name="T1" fmla="*/ 3133 h 3133"/>
              <a:gd name="T2" fmla="*/ 3988 w 5417"/>
              <a:gd name="T3" fmla="*/ 3133 h 3133"/>
              <a:gd name="T4" fmla="*/ 3846 w 5417"/>
              <a:gd name="T5" fmla="*/ 3133 h 3133"/>
              <a:gd name="T6" fmla="*/ 3704 w 5417"/>
              <a:gd name="T7" fmla="*/ 3133 h 3133"/>
              <a:gd name="T8" fmla="*/ 3561 w 5417"/>
              <a:gd name="T9" fmla="*/ 3133 h 3133"/>
              <a:gd name="T10" fmla="*/ 3419 w 5417"/>
              <a:gd name="T11" fmla="*/ 3133 h 3133"/>
              <a:gd name="T12" fmla="*/ 3276 w 5417"/>
              <a:gd name="T13" fmla="*/ 3133 h 3133"/>
              <a:gd name="T14" fmla="*/ 3134 w 5417"/>
              <a:gd name="T15" fmla="*/ 3133 h 3133"/>
              <a:gd name="T16" fmla="*/ 2991 w 5417"/>
              <a:gd name="T17" fmla="*/ 3133 h 3133"/>
              <a:gd name="T18" fmla="*/ 2849 w 5417"/>
              <a:gd name="T19" fmla="*/ 3133 h 3133"/>
              <a:gd name="T20" fmla="*/ 2706 w 5417"/>
              <a:gd name="T21" fmla="*/ 3133 h 3133"/>
              <a:gd name="T22" fmla="*/ 2564 w 5417"/>
              <a:gd name="T23" fmla="*/ 3133 h 3133"/>
              <a:gd name="T24" fmla="*/ 2421 w 5417"/>
              <a:gd name="T25" fmla="*/ 3133 h 3133"/>
              <a:gd name="T26" fmla="*/ 2279 w 5417"/>
              <a:gd name="T27" fmla="*/ 3133 h 3133"/>
              <a:gd name="T28" fmla="*/ 2137 w 5417"/>
              <a:gd name="T29" fmla="*/ 3133 h 3133"/>
              <a:gd name="T30" fmla="*/ 1994 w 5417"/>
              <a:gd name="T31" fmla="*/ 3133 h 3133"/>
              <a:gd name="T32" fmla="*/ 1852 w 5417"/>
              <a:gd name="T33" fmla="*/ 3133 h 3133"/>
              <a:gd name="T34" fmla="*/ 1709 w 5417"/>
              <a:gd name="T35" fmla="*/ 3133 h 3133"/>
              <a:gd name="T36" fmla="*/ 1567 w 5417"/>
              <a:gd name="T37" fmla="*/ 3133 h 3133"/>
              <a:gd name="T38" fmla="*/ 1424 w 5417"/>
              <a:gd name="T39" fmla="*/ 3133 h 3133"/>
              <a:gd name="T40" fmla="*/ 1282 w 5417"/>
              <a:gd name="T41" fmla="*/ 3133 h 3133"/>
              <a:gd name="T42" fmla="*/ 1139 w 5417"/>
              <a:gd name="T43" fmla="*/ 3133 h 3133"/>
              <a:gd name="T44" fmla="*/ 858 w 5417"/>
              <a:gd name="T45" fmla="*/ 3133 h 3133"/>
              <a:gd name="T46" fmla="*/ 997 w 5417"/>
              <a:gd name="T47" fmla="*/ 3133 h 3133"/>
              <a:gd name="T48" fmla="*/ 712 w 5417"/>
              <a:gd name="T49" fmla="*/ 3133 h 3133"/>
              <a:gd name="T50" fmla="*/ 570 w 5417"/>
              <a:gd name="T51" fmla="*/ 3133 h 3133"/>
              <a:gd name="T52" fmla="*/ 427 w 5417"/>
              <a:gd name="T53" fmla="*/ 3133 h 3133"/>
              <a:gd name="T54" fmla="*/ 285 w 5417"/>
              <a:gd name="T55" fmla="*/ 3133 h 3133"/>
              <a:gd name="T56" fmla="*/ 142 w 5417"/>
              <a:gd name="T57" fmla="*/ 3133 h 3133"/>
              <a:gd name="T58" fmla="*/ 5413 w 5417"/>
              <a:gd name="T59" fmla="*/ 142 h 3133"/>
              <a:gd name="T60" fmla="*/ 5413 w 5417"/>
              <a:gd name="T61" fmla="*/ 285 h 3133"/>
              <a:gd name="T62" fmla="*/ 5413 w 5417"/>
              <a:gd name="T63" fmla="*/ 427 h 3133"/>
              <a:gd name="T64" fmla="*/ 5413 w 5417"/>
              <a:gd name="T65" fmla="*/ 569 h 3133"/>
              <a:gd name="T66" fmla="*/ 5413 w 5417"/>
              <a:gd name="T67" fmla="*/ 712 h 3133"/>
              <a:gd name="T68" fmla="*/ 5413 w 5417"/>
              <a:gd name="T69" fmla="*/ 854 h 3133"/>
              <a:gd name="T70" fmla="*/ 5413 w 5417"/>
              <a:gd name="T71" fmla="*/ 997 h 3133"/>
              <a:gd name="T72" fmla="*/ 5413 w 5417"/>
              <a:gd name="T73" fmla="*/ 1139 h 3133"/>
              <a:gd name="T74" fmla="*/ 5413 w 5417"/>
              <a:gd name="T75" fmla="*/ 1282 h 3133"/>
              <a:gd name="T76" fmla="*/ 5413 w 5417"/>
              <a:gd name="T77" fmla="*/ 1424 h 3133"/>
              <a:gd name="T78" fmla="*/ 5413 w 5417"/>
              <a:gd name="T79" fmla="*/ 1567 h 3133"/>
              <a:gd name="T80" fmla="*/ 5413 w 5417"/>
              <a:gd name="T81" fmla="*/ 1709 h 3133"/>
              <a:gd name="T82" fmla="*/ 5413 w 5417"/>
              <a:gd name="T83" fmla="*/ 1851 h 3133"/>
              <a:gd name="T84" fmla="*/ 5413 w 5417"/>
              <a:gd name="T85" fmla="*/ 1994 h 3133"/>
              <a:gd name="T86" fmla="*/ 5413 w 5417"/>
              <a:gd name="T87" fmla="*/ 2136 h 3133"/>
              <a:gd name="T88" fmla="*/ 5413 w 5417"/>
              <a:gd name="T89" fmla="*/ 2279 h 3133"/>
              <a:gd name="T90" fmla="*/ 5413 w 5417"/>
              <a:gd name="T91" fmla="*/ 2421 h 3133"/>
              <a:gd name="T92" fmla="*/ 5413 w 5417"/>
              <a:gd name="T93" fmla="*/ 2564 h 3133"/>
              <a:gd name="T94" fmla="*/ 5413 w 5417"/>
              <a:gd name="T95" fmla="*/ 2706 h 3133"/>
              <a:gd name="T96" fmla="*/ 5417 w 5417"/>
              <a:gd name="T97" fmla="*/ 2845 h 3133"/>
              <a:gd name="T98" fmla="*/ 5413 w 5417"/>
              <a:gd name="T99" fmla="*/ 2991 h 3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17" h="3133">
                <a:moveTo>
                  <a:pt x="4131" y="0"/>
                </a:moveTo>
                <a:lnTo>
                  <a:pt x="4131" y="3133"/>
                </a:lnTo>
                <a:moveTo>
                  <a:pt x="3988" y="0"/>
                </a:moveTo>
                <a:lnTo>
                  <a:pt x="3988" y="3133"/>
                </a:lnTo>
                <a:moveTo>
                  <a:pt x="3846" y="0"/>
                </a:moveTo>
                <a:lnTo>
                  <a:pt x="3846" y="3133"/>
                </a:lnTo>
                <a:moveTo>
                  <a:pt x="3704" y="0"/>
                </a:moveTo>
                <a:lnTo>
                  <a:pt x="3704" y="3133"/>
                </a:lnTo>
                <a:moveTo>
                  <a:pt x="3561" y="0"/>
                </a:moveTo>
                <a:lnTo>
                  <a:pt x="3561" y="3133"/>
                </a:lnTo>
                <a:moveTo>
                  <a:pt x="3419" y="0"/>
                </a:moveTo>
                <a:lnTo>
                  <a:pt x="3419" y="3133"/>
                </a:lnTo>
                <a:moveTo>
                  <a:pt x="3276" y="0"/>
                </a:moveTo>
                <a:lnTo>
                  <a:pt x="3276" y="3133"/>
                </a:lnTo>
                <a:moveTo>
                  <a:pt x="3134" y="0"/>
                </a:moveTo>
                <a:lnTo>
                  <a:pt x="3134" y="3133"/>
                </a:lnTo>
                <a:moveTo>
                  <a:pt x="2991" y="0"/>
                </a:moveTo>
                <a:lnTo>
                  <a:pt x="2991" y="3133"/>
                </a:lnTo>
                <a:moveTo>
                  <a:pt x="2849" y="0"/>
                </a:moveTo>
                <a:lnTo>
                  <a:pt x="2849" y="3133"/>
                </a:lnTo>
                <a:moveTo>
                  <a:pt x="2706" y="0"/>
                </a:moveTo>
                <a:lnTo>
                  <a:pt x="2706" y="3133"/>
                </a:lnTo>
                <a:moveTo>
                  <a:pt x="2564" y="0"/>
                </a:moveTo>
                <a:lnTo>
                  <a:pt x="2564" y="3133"/>
                </a:lnTo>
                <a:moveTo>
                  <a:pt x="2421" y="0"/>
                </a:moveTo>
                <a:lnTo>
                  <a:pt x="2421" y="3133"/>
                </a:lnTo>
                <a:moveTo>
                  <a:pt x="2279" y="0"/>
                </a:moveTo>
                <a:lnTo>
                  <a:pt x="2279" y="3133"/>
                </a:lnTo>
                <a:moveTo>
                  <a:pt x="2137" y="0"/>
                </a:moveTo>
                <a:lnTo>
                  <a:pt x="2137" y="3133"/>
                </a:lnTo>
                <a:moveTo>
                  <a:pt x="1994" y="0"/>
                </a:moveTo>
                <a:lnTo>
                  <a:pt x="1994" y="3133"/>
                </a:lnTo>
                <a:moveTo>
                  <a:pt x="1852" y="0"/>
                </a:moveTo>
                <a:lnTo>
                  <a:pt x="1852" y="3133"/>
                </a:lnTo>
                <a:moveTo>
                  <a:pt x="1709" y="0"/>
                </a:moveTo>
                <a:lnTo>
                  <a:pt x="1709" y="3133"/>
                </a:lnTo>
                <a:moveTo>
                  <a:pt x="1567" y="0"/>
                </a:moveTo>
                <a:lnTo>
                  <a:pt x="1567" y="3133"/>
                </a:lnTo>
                <a:moveTo>
                  <a:pt x="1424" y="0"/>
                </a:moveTo>
                <a:lnTo>
                  <a:pt x="1424" y="3133"/>
                </a:lnTo>
                <a:moveTo>
                  <a:pt x="1282" y="0"/>
                </a:moveTo>
                <a:lnTo>
                  <a:pt x="1282" y="3133"/>
                </a:lnTo>
                <a:moveTo>
                  <a:pt x="1139" y="0"/>
                </a:moveTo>
                <a:lnTo>
                  <a:pt x="1139" y="3133"/>
                </a:lnTo>
                <a:moveTo>
                  <a:pt x="858" y="0"/>
                </a:moveTo>
                <a:lnTo>
                  <a:pt x="858" y="3133"/>
                </a:lnTo>
                <a:moveTo>
                  <a:pt x="997" y="0"/>
                </a:moveTo>
                <a:lnTo>
                  <a:pt x="997" y="3133"/>
                </a:lnTo>
                <a:moveTo>
                  <a:pt x="712" y="0"/>
                </a:moveTo>
                <a:lnTo>
                  <a:pt x="712" y="3133"/>
                </a:lnTo>
                <a:moveTo>
                  <a:pt x="570" y="0"/>
                </a:moveTo>
                <a:lnTo>
                  <a:pt x="570" y="3133"/>
                </a:lnTo>
                <a:moveTo>
                  <a:pt x="427" y="0"/>
                </a:moveTo>
                <a:lnTo>
                  <a:pt x="427" y="3133"/>
                </a:lnTo>
                <a:moveTo>
                  <a:pt x="285" y="0"/>
                </a:moveTo>
                <a:lnTo>
                  <a:pt x="285" y="3133"/>
                </a:lnTo>
                <a:moveTo>
                  <a:pt x="142" y="0"/>
                </a:moveTo>
                <a:lnTo>
                  <a:pt x="142" y="3133"/>
                </a:lnTo>
                <a:moveTo>
                  <a:pt x="0" y="142"/>
                </a:moveTo>
                <a:lnTo>
                  <a:pt x="5413" y="142"/>
                </a:lnTo>
                <a:moveTo>
                  <a:pt x="0" y="285"/>
                </a:moveTo>
                <a:lnTo>
                  <a:pt x="5413" y="285"/>
                </a:lnTo>
                <a:moveTo>
                  <a:pt x="0" y="427"/>
                </a:moveTo>
                <a:lnTo>
                  <a:pt x="5413" y="427"/>
                </a:lnTo>
                <a:moveTo>
                  <a:pt x="0" y="569"/>
                </a:moveTo>
                <a:lnTo>
                  <a:pt x="5413" y="569"/>
                </a:lnTo>
                <a:moveTo>
                  <a:pt x="0" y="712"/>
                </a:moveTo>
                <a:lnTo>
                  <a:pt x="5413" y="712"/>
                </a:lnTo>
                <a:moveTo>
                  <a:pt x="0" y="854"/>
                </a:moveTo>
                <a:lnTo>
                  <a:pt x="5413" y="854"/>
                </a:lnTo>
                <a:moveTo>
                  <a:pt x="0" y="997"/>
                </a:moveTo>
                <a:lnTo>
                  <a:pt x="5413" y="997"/>
                </a:lnTo>
                <a:moveTo>
                  <a:pt x="0" y="1139"/>
                </a:moveTo>
                <a:lnTo>
                  <a:pt x="5413" y="1139"/>
                </a:lnTo>
                <a:moveTo>
                  <a:pt x="0" y="1282"/>
                </a:moveTo>
                <a:lnTo>
                  <a:pt x="5413" y="1282"/>
                </a:lnTo>
                <a:moveTo>
                  <a:pt x="0" y="1424"/>
                </a:moveTo>
                <a:lnTo>
                  <a:pt x="5413" y="1424"/>
                </a:lnTo>
                <a:moveTo>
                  <a:pt x="0" y="1567"/>
                </a:moveTo>
                <a:lnTo>
                  <a:pt x="5413" y="1567"/>
                </a:lnTo>
                <a:moveTo>
                  <a:pt x="0" y="1709"/>
                </a:moveTo>
                <a:lnTo>
                  <a:pt x="5413" y="1709"/>
                </a:lnTo>
                <a:moveTo>
                  <a:pt x="0" y="1851"/>
                </a:moveTo>
                <a:lnTo>
                  <a:pt x="5413" y="1851"/>
                </a:lnTo>
                <a:moveTo>
                  <a:pt x="0" y="1994"/>
                </a:moveTo>
                <a:lnTo>
                  <a:pt x="5413" y="1994"/>
                </a:lnTo>
                <a:moveTo>
                  <a:pt x="0" y="2136"/>
                </a:moveTo>
                <a:lnTo>
                  <a:pt x="5413" y="2136"/>
                </a:lnTo>
                <a:moveTo>
                  <a:pt x="0" y="2279"/>
                </a:moveTo>
                <a:lnTo>
                  <a:pt x="5413" y="2279"/>
                </a:lnTo>
                <a:moveTo>
                  <a:pt x="0" y="2421"/>
                </a:moveTo>
                <a:lnTo>
                  <a:pt x="5413" y="2421"/>
                </a:lnTo>
                <a:moveTo>
                  <a:pt x="0" y="2564"/>
                </a:moveTo>
                <a:lnTo>
                  <a:pt x="5413" y="2564"/>
                </a:lnTo>
                <a:moveTo>
                  <a:pt x="0" y="2706"/>
                </a:moveTo>
                <a:lnTo>
                  <a:pt x="5413" y="2706"/>
                </a:lnTo>
                <a:moveTo>
                  <a:pt x="87" y="2849"/>
                </a:moveTo>
                <a:lnTo>
                  <a:pt x="5417" y="2845"/>
                </a:lnTo>
                <a:moveTo>
                  <a:pt x="0" y="2991"/>
                </a:moveTo>
                <a:lnTo>
                  <a:pt x="5413" y="2991"/>
                </a:lnTo>
              </a:path>
            </a:pathLst>
          </a:custGeom>
          <a:noFill/>
          <a:ln w="12700" cap="flat">
            <a:solidFill>
              <a:srgbClr val="AAE1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49" name="Freeform 17"/>
          <p:cNvSpPr>
            <a:spLocks/>
          </p:cNvSpPr>
          <p:nvPr/>
        </p:nvSpPr>
        <p:spPr bwMode="auto">
          <a:xfrm>
            <a:off x="7056438" y="1652588"/>
            <a:ext cx="1587" cy="4973637"/>
          </a:xfrm>
          <a:custGeom>
            <a:avLst/>
            <a:gdLst>
              <a:gd name="T0" fmla="*/ 0 h 3133"/>
              <a:gd name="T1" fmla="*/ 3133 h 3133"/>
              <a:gd name="T2" fmla="*/ 0 h 3133"/>
            </a:gdLst>
            <a:ahLst/>
            <a:cxnLst>
              <a:cxn ang="0">
                <a:pos x="0" y="T0"/>
              </a:cxn>
              <a:cxn ang="0">
                <a:pos x="0" y="T1"/>
              </a:cxn>
              <a:cxn ang="0">
                <a:pos x="0" y="T2"/>
              </a:cxn>
            </a:cxnLst>
            <a:rect l="0" t="0" r="r" b="b"/>
            <a:pathLst>
              <a:path h="3133">
                <a:moveTo>
                  <a:pt x="0" y="0"/>
                </a:moveTo>
                <a:lnTo>
                  <a:pt x="0" y="31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0" name="Line 18"/>
          <p:cNvSpPr>
            <a:spLocks noChangeShapeType="1"/>
          </p:cNvSpPr>
          <p:nvPr/>
        </p:nvSpPr>
        <p:spPr bwMode="auto">
          <a:xfrm>
            <a:off x="7056438" y="1652588"/>
            <a:ext cx="1587" cy="4973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1" name="Line 19"/>
          <p:cNvSpPr>
            <a:spLocks noChangeShapeType="1"/>
          </p:cNvSpPr>
          <p:nvPr/>
        </p:nvSpPr>
        <p:spPr bwMode="auto">
          <a:xfrm>
            <a:off x="7056438" y="1652588"/>
            <a:ext cx="1587" cy="4973637"/>
          </a:xfrm>
          <a:prstGeom prst="line">
            <a:avLst/>
          </a:prstGeom>
          <a:noFill/>
          <a:ln w="12700">
            <a:solidFill>
              <a:srgbClr val="AAE1F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4452" name="Freeform 20"/>
          <p:cNvSpPr>
            <a:spLocks/>
          </p:cNvSpPr>
          <p:nvPr/>
        </p:nvSpPr>
        <p:spPr bwMode="auto">
          <a:xfrm>
            <a:off x="7283450" y="1627188"/>
            <a:ext cx="1588" cy="4973637"/>
          </a:xfrm>
          <a:custGeom>
            <a:avLst/>
            <a:gdLst>
              <a:gd name="T0" fmla="*/ 0 h 3133"/>
              <a:gd name="T1" fmla="*/ 3133 h 3133"/>
              <a:gd name="T2" fmla="*/ 0 h 3133"/>
            </a:gdLst>
            <a:ahLst/>
            <a:cxnLst>
              <a:cxn ang="0">
                <a:pos x="0" y="T0"/>
              </a:cxn>
              <a:cxn ang="0">
                <a:pos x="0" y="T1"/>
              </a:cxn>
              <a:cxn ang="0">
                <a:pos x="0" y="T2"/>
              </a:cxn>
            </a:cxnLst>
            <a:rect l="0" t="0" r="r" b="b"/>
            <a:pathLst>
              <a:path h="3133">
                <a:moveTo>
                  <a:pt x="0" y="0"/>
                </a:moveTo>
                <a:lnTo>
                  <a:pt x="0" y="31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3" name="Line 21"/>
          <p:cNvSpPr>
            <a:spLocks noChangeShapeType="1"/>
          </p:cNvSpPr>
          <p:nvPr/>
        </p:nvSpPr>
        <p:spPr bwMode="auto">
          <a:xfrm>
            <a:off x="7283450" y="1627188"/>
            <a:ext cx="1588" cy="4973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4" name="Line 22"/>
          <p:cNvSpPr>
            <a:spLocks noChangeShapeType="1"/>
          </p:cNvSpPr>
          <p:nvPr/>
        </p:nvSpPr>
        <p:spPr bwMode="auto">
          <a:xfrm>
            <a:off x="7283450" y="1627188"/>
            <a:ext cx="1588" cy="4973637"/>
          </a:xfrm>
          <a:prstGeom prst="line">
            <a:avLst/>
          </a:prstGeom>
          <a:noFill/>
          <a:ln w="12700">
            <a:solidFill>
              <a:srgbClr val="AAE1F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4455" name="Freeform 23"/>
          <p:cNvSpPr>
            <a:spLocks/>
          </p:cNvSpPr>
          <p:nvPr/>
        </p:nvSpPr>
        <p:spPr bwMode="auto">
          <a:xfrm>
            <a:off x="7508875" y="1627188"/>
            <a:ext cx="1588" cy="4973637"/>
          </a:xfrm>
          <a:custGeom>
            <a:avLst/>
            <a:gdLst>
              <a:gd name="T0" fmla="*/ 0 h 3133"/>
              <a:gd name="T1" fmla="*/ 3133 h 3133"/>
              <a:gd name="T2" fmla="*/ 0 h 3133"/>
            </a:gdLst>
            <a:ahLst/>
            <a:cxnLst>
              <a:cxn ang="0">
                <a:pos x="0" y="T0"/>
              </a:cxn>
              <a:cxn ang="0">
                <a:pos x="0" y="T1"/>
              </a:cxn>
              <a:cxn ang="0">
                <a:pos x="0" y="T2"/>
              </a:cxn>
            </a:cxnLst>
            <a:rect l="0" t="0" r="r" b="b"/>
            <a:pathLst>
              <a:path h="3133">
                <a:moveTo>
                  <a:pt x="0" y="0"/>
                </a:moveTo>
                <a:lnTo>
                  <a:pt x="0" y="31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6" name="Line 24"/>
          <p:cNvSpPr>
            <a:spLocks noChangeShapeType="1"/>
          </p:cNvSpPr>
          <p:nvPr/>
        </p:nvSpPr>
        <p:spPr bwMode="auto">
          <a:xfrm>
            <a:off x="7508875" y="1627188"/>
            <a:ext cx="1588" cy="4973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7" name="Line 25"/>
          <p:cNvSpPr>
            <a:spLocks noChangeShapeType="1"/>
          </p:cNvSpPr>
          <p:nvPr/>
        </p:nvSpPr>
        <p:spPr bwMode="auto">
          <a:xfrm>
            <a:off x="7508875" y="1627188"/>
            <a:ext cx="1588" cy="4973637"/>
          </a:xfrm>
          <a:prstGeom prst="line">
            <a:avLst/>
          </a:prstGeom>
          <a:noFill/>
          <a:ln w="12700">
            <a:solidFill>
              <a:srgbClr val="AAE1F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4458" name="Freeform 26"/>
          <p:cNvSpPr>
            <a:spLocks/>
          </p:cNvSpPr>
          <p:nvPr/>
        </p:nvSpPr>
        <p:spPr bwMode="auto">
          <a:xfrm>
            <a:off x="7735888" y="1627188"/>
            <a:ext cx="1587" cy="4973637"/>
          </a:xfrm>
          <a:custGeom>
            <a:avLst/>
            <a:gdLst>
              <a:gd name="T0" fmla="*/ 0 h 3133"/>
              <a:gd name="T1" fmla="*/ 3133 h 3133"/>
              <a:gd name="T2" fmla="*/ 0 h 3133"/>
            </a:gdLst>
            <a:ahLst/>
            <a:cxnLst>
              <a:cxn ang="0">
                <a:pos x="0" y="T0"/>
              </a:cxn>
              <a:cxn ang="0">
                <a:pos x="0" y="T1"/>
              </a:cxn>
              <a:cxn ang="0">
                <a:pos x="0" y="T2"/>
              </a:cxn>
            </a:cxnLst>
            <a:rect l="0" t="0" r="r" b="b"/>
            <a:pathLst>
              <a:path h="3133">
                <a:moveTo>
                  <a:pt x="0" y="0"/>
                </a:moveTo>
                <a:lnTo>
                  <a:pt x="0" y="31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59" name="Line 27"/>
          <p:cNvSpPr>
            <a:spLocks noChangeShapeType="1"/>
          </p:cNvSpPr>
          <p:nvPr/>
        </p:nvSpPr>
        <p:spPr bwMode="auto">
          <a:xfrm>
            <a:off x="7735888" y="1627188"/>
            <a:ext cx="1587" cy="4973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0" name="Line 28"/>
          <p:cNvSpPr>
            <a:spLocks noChangeShapeType="1"/>
          </p:cNvSpPr>
          <p:nvPr/>
        </p:nvSpPr>
        <p:spPr bwMode="auto">
          <a:xfrm>
            <a:off x="7735888" y="1627188"/>
            <a:ext cx="1587" cy="4973637"/>
          </a:xfrm>
          <a:prstGeom prst="line">
            <a:avLst/>
          </a:prstGeom>
          <a:noFill/>
          <a:ln w="12700">
            <a:solidFill>
              <a:srgbClr val="AAE1F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4461" name="Freeform 29"/>
          <p:cNvSpPr>
            <a:spLocks/>
          </p:cNvSpPr>
          <p:nvPr/>
        </p:nvSpPr>
        <p:spPr bwMode="auto">
          <a:xfrm>
            <a:off x="7961313" y="1627188"/>
            <a:ext cx="1587" cy="4973637"/>
          </a:xfrm>
          <a:custGeom>
            <a:avLst/>
            <a:gdLst>
              <a:gd name="T0" fmla="*/ 0 h 3133"/>
              <a:gd name="T1" fmla="*/ 3133 h 3133"/>
              <a:gd name="T2" fmla="*/ 0 h 3133"/>
            </a:gdLst>
            <a:ahLst/>
            <a:cxnLst>
              <a:cxn ang="0">
                <a:pos x="0" y="T0"/>
              </a:cxn>
              <a:cxn ang="0">
                <a:pos x="0" y="T1"/>
              </a:cxn>
              <a:cxn ang="0">
                <a:pos x="0" y="T2"/>
              </a:cxn>
            </a:cxnLst>
            <a:rect l="0" t="0" r="r" b="b"/>
            <a:pathLst>
              <a:path h="3133">
                <a:moveTo>
                  <a:pt x="0" y="0"/>
                </a:moveTo>
                <a:lnTo>
                  <a:pt x="0" y="31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2" name="Line 30"/>
          <p:cNvSpPr>
            <a:spLocks noChangeShapeType="1"/>
          </p:cNvSpPr>
          <p:nvPr/>
        </p:nvSpPr>
        <p:spPr bwMode="auto">
          <a:xfrm>
            <a:off x="7961313" y="1627188"/>
            <a:ext cx="1587" cy="4973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3" name="Line 31"/>
          <p:cNvSpPr>
            <a:spLocks noChangeShapeType="1"/>
          </p:cNvSpPr>
          <p:nvPr/>
        </p:nvSpPr>
        <p:spPr bwMode="auto">
          <a:xfrm>
            <a:off x="7961313" y="1627188"/>
            <a:ext cx="1587" cy="4973637"/>
          </a:xfrm>
          <a:prstGeom prst="line">
            <a:avLst/>
          </a:prstGeom>
          <a:noFill/>
          <a:ln w="12700">
            <a:solidFill>
              <a:srgbClr val="AAE1F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4464" name="Freeform 32"/>
          <p:cNvSpPr>
            <a:spLocks/>
          </p:cNvSpPr>
          <p:nvPr/>
        </p:nvSpPr>
        <p:spPr bwMode="auto">
          <a:xfrm>
            <a:off x="8188325" y="1627188"/>
            <a:ext cx="1588" cy="4973637"/>
          </a:xfrm>
          <a:custGeom>
            <a:avLst/>
            <a:gdLst>
              <a:gd name="T0" fmla="*/ 0 h 3133"/>
              <a:gd name="T1" fmla="*/ 3133 h 3133"/>
              <a:gd name="T2" fmla="*/ 0 h 3133"/>
            </a:gdLst>
            <a:ahLst/>
            <a:cxnLst>
              <a:cxn ang="0">
                <a:pos x="0" y="T0"/>
              </a:cxn>
              <a:cxn ang="0">
                <a:pos x="0" y="T1"/>
              </a:cxn>
              <a:cxn ang="0">
                <a:pos x="0" y="T2"/>
              </a:cxn>
            </a:cxnLst>
            <a:rect l="0" t="0" r="r" b="b"/>
            <a:pathLst>
              <a:path h="3133">
                <a:moveTo>
                  <a:pt x="0" y="0"/>
                </a:moveTo>
                <a:lnTo>
                  <a:pt x="0" y="31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5" name="Line 33"/>
          <p:cNvSpPr>
            <a:spLocks noChangeShapeType="1"/>
          </p:cNvSpPr>
          <p:nvPr/>
        </p:nvSpPr>
        <p:spPr bwMode="auto">
          <a:xfrm>
            <a:off x="8188325" y="1627188"/>
            <a:ext cx="1588" cy="4973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6" name="Line 34"/>
          <p:cNvSpPr>
            <a:spLocks noChangeShapeType="1"/>
          </p:cNvSpPr>
          <p:nvPr/>
        </p:nvSpPr>
        <p:spPr bwMode="auto">
          <a:xfrm>
            <a:off x="8188325" y="1627188"/>
            <a:ext cx="1588" cy="4973637"/>
          </a:xfrm>
          <a:prstGeom prst="line">
            <a:avLst/>
          </a:prstGeom>
          <a:noFill/>
          <a:ln w="12700">
            <a:solidFill>
              <a:srgbClr val="AAE1F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4467" name="Freeform 35"/>
          <p:cNvSpPr>
            <a:spLocks/>
          </p:cNvSpPr>
          <p:nvPr/>
        </p:nvSpPr>
        <p:spPr bwMode="auto">
          <a:xfrm>
            <a:off x="8407400" y="1627188"/>
            <a:ext cx="1588" cy="4973637"/>
          </a:xfrm>
          <a:custGeom>
            <a:avLst/>
            <a:gdLst>
              <a:gd name="T0" fmla="*/ 0 h 3133"/>
              <a:gd name="T1" fmla="*/ 3133 h 3133"/>
              <a:gd name="T2" fmla="*/ 0 h 3133"/>
            </a:gdLst>
            <a:ahLst/>
            <a:cxnLst>
              <a:cxn ang="0">
                <a:pos x="0" y="T0"/>
              </a:cxn>
              <a:cxn ang="0">
                <a:pos x="0" y="T1"/>
              </a:cxn>
              <a:cxn ang="0">
                <a:pos x="0" y="T2"/>
              </a:cxn>
            </a:cxnLst>
            <a:rect l="0" t="0" r="r" b="b"/>
            <a:pathLst>
              <a:path h="3133">
                <a:moveTo>
                  <a:pt x="0" y="0"/>
                </a:moveTo>
                <a:lnTo>
                  <a:pt x="0" y="31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8" name="Line 36"/>
          <p:cNvSpPr>
            <a:spLocks noChangeShapeType="1"/>
          </p:cNvSpPr>
          <p:nvPr/>
        </p:nvSpPr>
        <p:spPr bwMode="auto">
          <a:xfrm>
            <a:off x="8407400" y="1627188"/>
            <a:ext cx="1588" cy="4973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69" name="Line 37"/>
          <p:cNvSpPr>
            <a:spLocks noChangeShapeType="1"/>
          </p:cNvSpPr>
          <p:nvPr/>
        </p:nvSpPr>
        <p:spPr bwMode="auto">
          <a:xfrm>
            <a:off x="8407400" y="1627188"/>
            <a:ext cx="1588" cy="4973637"/>
          </a:xfrm>
          <a:prstGeom prst="line">
            <a:avLst/>
          </a:prstGeom>
          <a:noFill/>
          <a:ln w="12700">
            <a:solidFill>
              <a:srgbClr val="AAE1F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4470" name="Freeform 38"/>
          <p:cNvSpPr>
            <a:spLocks/>
          </p:cNvSpPr>
          <p:nvPr/>
        </p:nvSpPr>
        <p:spPr bwMode="auto">
          <a:xfrm>
            <a:off x="8640763" y="1627188"/>
            <a:ext cx="1587" cy="4973637"/>
          </a:xfrm>
          <a:custGeom>
            <a:avLst/>
            <a:gdLst>
              <a:gd name="T0" fmla="*/ 0 h 3133"/>
              <a:gd name="T1" fmla="*/ 3133 h 3133"/>
              <a:gd name="T2" fmla="*/ 0 h 3133"/>
            </a:gdLst>
            <a:ahLst/>
            <a:cxnLst>
              <a:cxn ang="0">
                <a:pos x="0" y="T0"/>
              </a:cxn>
              <a:cxn ang="0">
                <a:pos x="0" y="T1"/>
              </a:cxn>
              <a:cxn ang="0">
                <a:pos x="0" y="T2"/>
              </a:cxn>
            </a:cxnLst>
            <a:rect l="0" t="0" r="r" b="b"/>
            <a:pathLst>
              <a:path h="3133">
                <a:moveTo>
                  <a:pt x="0" y="0"/>
                </a:moveTo>
                <a:lnTo>
                  <a:pt x="0" y="313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1" name="Line 39"/>
          <p:cNvSpPr>
            <a:spLocks noChangeShapeType="1"/>
          </p:cNvSpPr>
          <p:nvPr/>
        </p:nvSpPr>
        <p:spPr bwMode="auto">
          <a:xfrm>
            <a:off x="8640763" y="1627188"/>
            <a:ext cx="1587" cy="49736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472" name="Freeform 40"/>
          <p:cNvSpPr>
            <a:spLocks noEditPoints="1"/>
          </p:cNvSpPr>
          <p:nvPr/>
        </p:nvSpPr>
        <p:spPr bwMode="auto">
          <a:xfrm>
            <a:off x="273050" y="1627188"/>
            <a:ext cx="8599488" cy="4973637"/>
          </a:xfrm>
          <a:custGeom>
            <a:avLst/>
            <a:gdLst>
              <a:gd name="T0" fmla="*/ 5417 w 5417"/>
              <a:gd name="T1" fmla="*/ 3133 h 3133"/>
              <a:gd name="T2" fmla="*/ 5417 w 5417"/>
              <a:gd name="T3" fmla="*/ 3133 h 3133"/>
              <a:gd name="T4" fmla="*/ 0 w 5417"/>
              <a:gd name="T5" fmla="*/ 3133 h 3133"/>
              <a:gd name="T6" fmla="*/ 5417 w 5417"/>
              <a:gd name="T7" fmla="*/ 3133 h 3133"/>
              <a:gd name="T8" fmla="*/ 5417 w 5417"/>
              <a:gd name="T9" fmla="*/ 0 h 3133"/>
              <a:gd name="T10" fmla="*/ 0 w 5417"/>
              <a:gd name="T11" fmla="*/ 0 h 3133"/>
              <a:gd name="T12" fmla="*/ 0 w 5417"/>
              <a:gd name="T13" fmla="*/ 3133 h 3133"/>
              <a:gd name="T14" fmla="*/ 5271 w 5417"/>
              <a:gd name="T15" fmla="*/ 0 h 3133"/>
              <a:gd name="T16" fmla="*/ 5271 w 5417"/>
              <a:gd name="T17" fmla="*/ 3133 h 3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17" h="3133">
                <a:moveTo>
                  <a:pt x="5417" y="3133"/>
                </a:moveTo>
                <a:lnTo>
                  <a:pt x="5417" y="3133"/>
                </a:lnTo>
                <a:moveTo>
                  <a:pt x="0" y="3133"/>
                </a:moveTo>
                <a:lnTo>
                  <a:pt x="5417" y="3133"/>
                </a:lnTo>
                <a:lnTo>
                  <a:pt x="5417" y="0"/>
                </a:lnTo>
                <a:lnTo>
                  <a:pt x="0" y="0"/>
                </a:lnTo>
                <a:lnTo>
                  <a:pt x="0" y="3133"/>
                </a:lnTo>
                <a:moveTo>
                  <a:pt x="5271" y="0"/>
                </a:moveTo>
                <a:lnTo>
                  <a:pt x="5271" y="3133"/>
                </a:lnTo>
              </a:path>
            </a:pathLst>
          </a:custGeom>
          <a:noFill/>
          <a:ln w="12700" cap="flat">
            <a:solidFill>
              <a:srgbClr val="AAE1F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73" name="Freeform 41"/>
          <p:cNvSpPr>
            <a:spLocks/>
          </p:cNvSpPr>
          <p:nvPr/>
        </p:nvSpPr>
        <p:spPr bwMode="auto">
          <a:xfrm>
            <a:off x="1409700" y="4981575"/>
            <a:ext cx="7154863" cy="735013"/>
          </a:xfrm>
          <a:custGeom>
            <a:avLst/>
            <a:gdLst>
              <a:gd name="T0" fmla="*/ 0 w 4507"/>
              <a:gd name="T1" fmla="*/ 91 h 463"/>
              <a:gd name="T2" fmla="*/ 218 w 4507"/>
              <a:gd name="T3" fmla="*/ 87 h 463"/>
              <a:gd name="T4" fmla="*/ 439 w 4507"/>
              <a:gd name="T5" fmla="*/ 205 h 463"/>
              <a:gd name="T6" fmla="*/ 657 w 4507"/>
              <a:gd name="T7" fmla="*/ 174 h 463"/>
              <a:gd name="T8" fmla="*/ 878 w 4507"/>
              <a:gd name="T9" fmla="*/ 296 h 463"/>
              <a:gd name="T10" fmla="*/ 1100 w 4507"/>
              <a:gd name="T11" fmla="*/ 15 h 463"/>
              <a:gd name="T12" fmla="*/ 1318 w 4507"/>
              <a:gd name="T13" fmla="*/ 205 h 463"/>
              <a:gd name="T14" fmla="*/ 1543 w 4507"/>
              <a:gd name="T15" fmla="*/ 320 h 463"/>
              <a:gd name="T16" fmla="*/ 1765 w 4507"/>
              <a:gd name="T17" fmla="*/ 182 h 463"/>
              <a:gd name="T18" fmla="*/ 1986 w 4507"/>
              <a:gd name="T19" fmla="*/ 225 h 463"/>
              <a:gd name="T20" fmla="*/ 2212 w 4507"/>
              <a:gd name="T21" fmla="*/ 39 h 463"/>
              <a:gd name="T22" fmla="*/ 2426 w 4507"/>
              <a:gd name="T23" fmla="*/ 0 h 463"/>
              <a:gd name="T24" fmla="*/ 2647 w 4507"/>
              <a:gd name="T25" fmla="*/ 190 h 463"/>
              <a:gd name="T26" fmla="*/ 2869 w 4507"/>
              <a:gd name="T27" fmla="*/ 27 h 463"/>
              <a:gd name="T28" fmla="*/ 3090 w 4507"/>
              <a:gd name="T29" fmla="*/ 126 h 463"/>
              <a:gd name="T30" fmla="*/ 3316 w 4507"/>
              <a:gd name="T31" fmla="*/ 209 h 463"/>
              <a:gd name="T32" fmla="*/ 3534 w 4507"/>
              <a:gd name="T33" fmla="*/ 51 h 463"/>
              <a:gd name="T34" fmla="*/ 3755 w 4507"/>
              <a:gd name="T35" fmla="*/ 463 h 463"/>
              <a:gd name="T36" fmla="*/ 3977 w 4507"/>
              <a:gd name="T37" fmla="*/ 170 h 463"/>
              <a:gd name="T38" fmla="*/ 4190 w 4507"/>
              <a:gd name="T39" fmla="*/ 253 h 463"/>
              <a:gd name="T40" fmla="*/ 4238 w 4507"/>
              <a:gd name="T41" fmla="*/ 186 h 463"/>
              <a:gd name="T42" fmla="*/ 4285 w 4507"/>
              <a:gd name="T43" fmla="*/ 213 h 463"/>
              <a:gd name="T44" fmla="*/ 4329 w 4507"/>
              <a:gd name="T45" fmla="*/ 213 h 463"/>
              <a:gd name="T46" fmla="*/ 4408 w 4507"/>
              <a:gd name="T47" fmla="*/ 257 h 463"/>
              <a:gd name="T48" fmla="*/ 4464 w 4507"/>
              <a:gd name="T49" fmla="*/ 269 h 463"/>
              <a:gd name="T50" fmla="*/ 4507 w 4507"/>
              <a:gd name="T51"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07" h="463">
                <a:moveTo>
                  <a:pt x="0" y="91"/>
                </a:moveTo>
                <a:lnTo>
                  <a:pt x="218" y="87"/>
                </a:lnTo>
                <a:lnTo>
                  <a:pt x="439" y="205"/>
                </a:lnTo>
                <a:lnTo>
                  <a:pt x="657" y="174"/>
                </a:lnTo>
                <a:lnTo>
                  <a:pt x="878" y="296"/>
                </a:lnTo>
                <a:lnTo>
                  <a:pt x="1100" y="15"/>
                </a:lnTo>
                <a:lnTo>
                  <a:pt x="1318" y="205"/>
                </a:lnTo>
                <a:lnTo>
                  <a:pt x="1543" y="320"/>
                </a:lnTo>
                <a:lnTo>
                  <a:pt x="1765" y="182"/>
                </a:lnTo>
                <a:lnTo>
                  <a:pt x="1986" y="225"/>
                </a:lnTo>
                <a:lnTo>
                  <a:pt x="2212" y="39"/>
                </a:lnTo>
                <a:lnTo>
                  <a:pt x="2426" y="0"/>
                </a:lnTo>
                <a:lnTo>
                  <a:pt x="2647" y="190"/>
                </a:lnTo>
                <a:lnTo>
                  <a:pt x="2869" y="27"/>
                </a:lnTo>
                <a:lnTo>
                  <a:pt x="3090" y="126"/>
                </a:lnTo>
                <a:lnTo>
                  <a:pt x="3316" y="209"/>
                </a:lnTo>
                <a:lnTo>
                  <a:pt x="3534" y="51"/>
                </a:lnTo>
                <a:lnTo>
                  <a:pt x="3755" y="463"/>
                </a:lnTo>
                <a:lnTo>
                  <a:pt x="3977" y="170"/>
                </a:lnTo>
                <a:lnTo>
                  <a:pt x="4190" y="253"/>
                </a:lnTo>
                <a:lnTo>
                  <a:pt x="4238" y="186"/>
                </a:lnTo>
                <a:lnTo>
                  <a:pt x="4285" y="213"/>
                </a:lnTo>
                <a:lnTo>
                  <a:pt x="4329" y="213"/>
                </a:lnTo>
                <a:lnTo>
                  <a:pt x="4408" y="257"/>
                </a:lnTo>
                <a:lnTo>
                  <a:pt x="4464" y="269"/>
                </a:lnTo>
                <a:lnTo>
                  <a:pt x="4507" y="253"/>
                </a:lnTo>
              </a:path>
            </a:pathLst>
          </a:custGeom>
          <a:noFill/>
          <a:ln w="365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4474" name="Group 42"/>
          <p:cNvGrpSpPr>
            <a:grpSpLocks/>
          </p:cNvGrpSpPr>
          <p:nvPr/>
        </p:nvGrpSpPr>
        <p:grpSpPr bwMode="auto">
          <a:xfrm>
            <a:off x="1409700" y="4981575"/>
            <a:ext cx="7224713" cy="735013"/>
            <a:chOff x="888" y="3138"/>
            <a:chExt cx="4551" cy="463"/>
          </a:xfrm>
        </p:grpSpPr>
        <p:sp>
          <p:nvSpPr>
            <p:cNvPr id="274475" name="Rectangle 43"/>
            <p:cNvSpPr>
              <a:spLocks noChangeArrowheads="1"/>
            </p:cNvSpPr>
            <p:nvPr/>
          </p:nvSpPr>
          <p:spPr bwMode="auto">
            <a:xfrm>
              <a:off x="4069" y="3446"/>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EF402F"/>
                  </a:solidFill>
                </a:rPr>
                <a:t>Lead</a:t>
              </a:r>
              <a:endParaRPr lang="en-US" altLang="en-US" sz="2400"/>
            </a:p>
          </p:txBody>
        </p:sp>
        <p:sp>
          <p:nvSpPr>
            <p:cNvPr id="274476" name="Freeform 44"/>
            <p:cNvSpPr>
              <a:spLocks/>
            </p:cNvSpPr>
            <p:nvPr/>
          </p:nvSpPr>
          <p:spPr bwMode="auto">
            <a:xfrm>
              <a:off x="888" y="3138"/>
              <a:ext cx="4551" cy="463"/>
            </a:xfrm>
            <a:custGeom>
              <a:avLst/>
              <a:gdLst>
                <a:gd name="T0" fmla="*/ 0 w 4551"/>
                <a:gd name="T1" fmla="*/ 91 h 463"/>
                <a:gd name="T2" fmla="*/ 218 w 4551"/>
                <a:gd name="T3" fmla="*/ 87 h 463"/>
                <a:gd name="T4" fmla="*/ 439 w 4551"/>
                <a:gd name="T5" fmla="*/ 205 h 463"/>
                <a:gd name="T6" fmla="*/ 657 w 4551"/>
                <a:gd name="T7" fmla="*/ 174 h 463"/>
                <a:gd name="T8" fmla="*/ 878 w 4551"/>
                <a:gd name="T9" fmla="*/ 296 h 463"/>
                <a:gd name="T10" fmla="*/ 1100 w 4551"/>
                <a:gd name="T11" fmla="*/ 15 h 463"/>
                <a:gd name="T12" fmla="*/ 1318 w 4551"/>
                <a:gd name="T13" fmla="*/ 205 h 463"/>
                <a:gd name="T14" fmla="*/ 1543 w 4551"/>
                <a:gd name="T15" fmla="*/ 320 h 463"/>
                <a:gd name="T16" fmla="*/ 1765 w 4551"/>
                <a:gd name="T17" fmla="*/ 182 h 463"/>
                <a:gd name="T18" fmla="*/ 1986 w 4551"/>
                <a:gd name="T19" fmla="*/ 225 h 463"/>
                <a:gd name="T20" fmla="*/ 2212 w 4551"/>
                <a:gd name="T21" fmla="*/ 39 h 463"/>
                <a:gd name="T22" fmla="*/ 2426 w 4551"/>
                <a:gd name="T23" fmla="*/ 0 h 463"/>
                <a:gd name="T24" fmla="*/ 2647 w 4551"/>
                <a:gd name="T25" fmla="*/ 190 h 463"/>
                <a:gd name="T26" fmla="*/ 2869 w 4551"/>
                <a:gd name="T27" fmla="*/ 27 h 463"/>
                <a:gd name="T28" fmla="*/ 3090 w 4551"/>
                <a:gd name="T29" fmla="*/ 126 h 463"/>
                <a:gd name="T30" fmla="*/ 3316 w 4551"/>
                <a:gd name="T31" fmla="*/ 209 h 463"/>
                <a:gd name="T32" fmla="*/ 3534 w 4551"/>
                <a:gd name="T33" fmla="*/ 51 h 463"/>
                <a:gd name="T34" fmla="*/ 3755 w 4551"/>
                <a:gd name="T35" fmla="*/ 463 h 463"/>
                <a:gd name="T36" fmla="*/ 3977 w 4551"/>
                <a:gd name="T37" fmla="*/ 170 h 463"/>
                <a:gd name="T38" fmla="*/ 4190 w 4551"/>
                <a:gd name="T39" fmla="*/ 253 h 463"/>
                <a:gd name="T40" fmla="*/ 4238 w 4551"/>
                <a:gd name="T41" fmla="*/ 186 h 463"/>
                <a:gd name="T42" fmla="*/ 4285 w 4551"/>
                <a:gd name="T43" fmla="*/ 213 h 463"/>
                <a:gd name="T44" fmla="*/ 4329 w 4551"/>
                <a:gd name="T45" fmla="*/ 213 h 463"/>
                <a:gd name="T46" fmla="*/ 4408 w 4551"/>
                <a:gd name="T47" fmla="*/ 257 h 463"/>
                <a:gd name="T48" fmla="*/ 4464 w 4551"/>
                <a:gd name="T49" fmla="*/ 269 h 463"/>
                <a:gd name="T50" fmla="*/ 4511 w 4551"/>
                <a:gd name="T51" fmla="*/ 249 h 463"/>
                <a:gd name="T52" fmla="*/ 4551 w 4551"/>
                <a:gd name="T53" fmla="*/ 28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51" h="463">
                  <a:moveTo>
                    <a:pt x="0" y="91"/>
                  </a:moveTo>
                  <a:lnTo>
                    <a:pt x="218" y="87"/>
                  </a:lnTo>
                  <a:lnTo>
                    <a:pt x="439" y="205"/>
                  </a:lnTo>
                  <a:lnTo>
                    <a:pt x="657" y="174"/>
                  </a:lnTo>
                  <a:lnTo>
                    <a:pt x="878" y="296"/>
                  </a:lnTo>
                  <a:lnTo>
                    <a:pt x="1100" y="15"/>
                  </a:lnTo>
                  <a:lnTo>
                    <a:pt x="1318" y="205"/>
                  </a:lnTo>
                  <a:lnTo>
                    <a:pt x="1543" y="320"/>
                  </a:lnTo>
                  <a:lnTo>
                    <a:pt x="1765" y="182"/>
                  </a:lnTo>
                  <a:lnTo>
                    <a:pt x="1986" y="225"/>
                  </a:lnTo>
                  <a:lnTo>
                    <a:pt x="2212" y="39"/>
                  </a:lnTo>
                  <a:lnTo>
                    <a:pt x="2426" y="0"/>
                  </a:lnTo>
                  <a:lnTo>
                    <a:pt x="2647" y="190"/>
                  </a:lnTo>
                  <a:lnTo>
                    <a:pt x="2869" y="27"/>
                  </a:lnTo>
                  <a:lnTo>
                    <a:pt x="3090" y="126"/>
                  </a:lnTo>
                  <a:lnTo>
                    <a:pt x="3316" y="209"/>
                  </a:lnTo>
                  <a:lnTo>
                    <a:pt x="3534" y="51"/>
                  </a:lnTo>
                  <a:lnTo>
                    <a:pt x="3755" y="463"/>
                  </a:lnTo>
                  <a:lnTo>
                    <a:pt x="3977" y="170"/>
                  </a:lnTo>
                  <a:lnTo>
                    <a:pt x="4190" y="253"/>
                  </a:lnTo>
                  <a:lnTo>
                    <a:pt x="4238" y="186"/>
                  </a:lnTo>
                  <a:lnTo>
                    <a:pt x="4285" y="213"/>
                  </a:lnTo>
                  <a:lnTo>
                    <a:pt x="4329" y="213"/>
                  </a:lnTo>
                  <a:lnTo>
                    <a:pt x="4408" y="257"/>
                  </a:lnTo>
                  <a:lnTo>
                    <a:pt x="4464" y="269"/>
                  </a:lnTo>
                  <a:lnTo>
                    <a:pt x="4511" y="249"/>
                  </a:lnTo>
                  <a:lnTo>
                    <a:pt x="4551" y="288"/>
                  </a:lnTo>
                </a:path>
              </a:pathLst>
            </a:custGeom>
            <a:noFill/>
            <a:ln w="49213" cap="flat">
              <a:solidFill>
                <a:srgbClr val="EF402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4477" name="Freeform 45"/>
          <p:cNvSpPr>
            <a:spLocks/>
          </p:cNvSpPr>
          <p:nvPr/>
        </p:nvSpPr>
        <p:spPr bwMode="auto">
          <a:xfrm>
            <a:off x="1409700" y="2298700"/>
            <a:ext cx="7123113" cy="2544763"/>
          </a:xfrm>
          <a:custGeom>
            <a:avLst/>
            <a:gdLst>
              <a:gd name="T0" fmla="*/ 0 w 4487"/>
              <a:gd name="T1" fmla="*/ 0 h 1603"/>
              <a:gd name="T2" fmla="*/ 4 w 4487"/>
              <a:gd name="T3" fmla="*/ 0 h 1603"/>
              <a:gd name="T4" fmla="*/ 222 w 4487"/>
              <a:gd name="T5" fmla="*/ 234 h 1603"/>
              <a:gd name="T6" fmla="*/ 435 w 4487"/>
              <a:gd name="T7" fmla="*/ 914 h 1603"/>
              <a:gd name="T8" fmla="*/ 661 w 4487"/>
              <a:gd name="T9" fmla="*/ 352 h 1603"/>
              <a:gd name="T10" fmla="*/ 874 w 4487"/>
              <a:gd name="T11" fmla="*/ 1488 h 1603"/>
              <a:gd name="T12" fmla="*/ 1096 w 4487"/>
              <a:gd name="T13" fmla="*/ 1286 h 1603"/>
              <a:gd name="T14" fmla="*/ 1326 w 4487"/>
              <a:gd name="T15" fmla="*/ 1167 h 1603"/>
              <a:gd name="T16" fmla="*/ 1539 w 4487"/>
              <a:gd name="T17" fmla="*/ 1516 h 1603"/>
              <a:gd name="T18" fmla="*/ 1761 w 4487"/>
              <a:gd name="T19" fmla="*/ 1219 h 1603"/>
              <a:gd name="T20" fmla="*/ 1990 w 4487"/>
              <a:gd name="T21" fmla="*/ 1488 h 1603"/>
              <a:gd name="T22" fmla="*/ 2204 w 4487"/>
              <a:gd name="T23" fmla="*/ 1286 h 1603"/>
              <a:gd name="T24" fmla="*/ 2426 w 4487"/>
              <a:gd name="T25" fmla="*/ 598 h 1603"/>
              <a:gd name="T26" fmla="*/ 2651 w 4487"/>
              <a:gd name="T27" fmla="*/ 981 h 1603"/>
              <a:gd name="T28" fmla="*/ 2861 w 4487"/>
              <a:gd name="T29" fmla="*/ 855 h 1603"/>
              <a:gd name="T30" fmla="*/ 3090 w 4487"/>
              <a:gd name="T31" fmla="*/ 178 h 1603"/>
              <a:gd name="T32" fmla="*/ 3304 w 4487"/>
              <a:gd name="T33" fmla="*/ 855 h 1603"/>
              <a:gd name="T34" fmla="*/ 3526 w 4487"/>
              <a:gd name="T35" fmla="*/ 819 h 1603"/>
              <a:gd name="T36" fmla="*/ 3755 w 4487"/>
              <a:gd name="T37" fmla="*/ 1500 h 1603"/>
              <a:gd name="T38" fmla="*/ 3977 w 4487"/>
              <a:gd name="T39" fmla="*/ 914 h 1603"/>
              <a:gd name="T40" fmla="*/ 4194 w 4487"/>
              <a:gd name="T41" fmla="*/ 843 h 1603"/>
              <a:gd name="T42" fmla="*/ 4234 w 4487"/>
              <a:gd name="T43" fmla="*/ 1207 h 1603"/>
              <a:gd name="T44" fmla="*/ 4281 w 4487"/>
              <a:gd name="T45" fmla="*/ 1231 h 1603"/>
              <a:gd name="T46" fmla="*/ 4329 w 4487"/>
              <a:gd name="T47" fmla="*/ 1519 h 1603"/>
              <a:gd name="T48" fmla="*/ 4372 w 4487"/>
              <a:gd name="T49" fmla="*/ 1559 h 1603"/>
              <a:gd name="T50" fmla="*/ 4416 w 4487"/>
              <a:gd name="T51" fmla="*/ 1480 h 1603"/>
              <a:gd name="T52" fmla="*/ 4460 w 4487"/>
              <a:gd name="T53" fmla="*/ 1603 h 1603"/>
              <a:gd name="T54" fmla="*/ 4487 w 4487"/>
              <a:gd name="T55" fmla="*/ 1603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87" h="1603">
                <a:moveTo>
                  <a:pt x="0" y="0"/>
                </a:moveTo>
                <a:lnTo>
                  <a:pt x="4" y="0"/>
                </a:lnTo>
                <a:lnTo>
                  <a:pt x="222" y="234"/>
                </a:lnTo>
                <a:lnTo>
                  <a:pt x="435" y="914"/>
                </a:lnTo>
                <a:lnTo>
                  <a:pt x="661" y="352"/>
                </a:lnTo>
                <a:lnTo>
                  <a:pt x="874" y="1488"/>
                </a:lnTo>
                <a:lnTo>
                  <a:pt x="1096" y="1286"/>
                </a:lnTo>
                <a:lnTo>
                  <a:pt x="1326" y="1167"/>
                </a:lnTo>
                <a:lnTo>
                  <a:pt x="1539" y="1516"/>
                </a:lnTo>
                <a:lnTo>
                  <a:pt x="1761" y="1219"/>
                </a:lnTo>
                <a:lnTo>
                  <a:pt x="1990" y="1488"/>
                </a:lnTo>
                <a:lnTo>
                  <a:pt x="2204" y="1286"/>
                </a:lnTo>
                <a:lnTo>
                  <a:pt x="2426" y="598"/>
                </a:lnTo>
                <a:lnTo>
                  <a:pt x="2651" y="981"/>
                </a:lnTo>
                <a:lnTo>
                  <a:pt x="2861" y="855"/>
                </a:lnTo>
                <a:lnTo>
                  <a:pt x="3090" y="178"/>
                </a:lnTo>
                <a:lnTo>
                  <a:pt x="3304" y="855"/>
                </a:lnTo>
                <a:lnTo>
                  <a:pt x="3526" y="819"/>
                </a:lnTo>
                <a:lnTo>
                  <a:pt x="3755" y="1500"/>
                </a:lnTo>
                <a:lnTo>
                  <a:pt x="3977" y="914"/>
                </a:lnTo>
                <a:lnTo>
                  <a:pt x="4194" y="843"/>
                </a:lnTo>
                <a:lnTo>
                  <a:pt x="4234" y="1207"/>
                </a:lnTo>
                <a:lnTo>
                  <a:pt x="4281" y="1231"/>
                </a:lnTo>
                <a:lnTo>
                  <a:pt x="4329" y="1519"/>
                </a:lnTo>
                <a:lnTo>
                  <a:pt x="4372" y="1559"/>
                </a:lnTo>
                <a:lnTo>
                  <a:pt x="4416" y="1480"/>
                </a:lnTo>
                <a:lnTo>
                  <a:pt x="4460" y="1603"/>
                </a:lnTo>
                <a:lnTo>
                  <a:pt x="4487" y="1603"/>
                </a:lnTo>
              </a:path>
            </a:pathLst>
          </a:custGeom>
          <a:noFill/>
          <a:ln w="365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4478" name="Group 46"/>
          <p:cNvGrpSpPr>
            <a:grpSpLocks/>
          </p:cNvGrpSpPr>
          <p:nvPr/>
        </p:nvGrpSpPr>
        <p:grpSpPr bwMode="auto">
          <a:xfrm>
            <a:off x="1409700" y="2298700"/>
            <a:ext cx="7224713" cy="2544763"/>
            <a:chOff x="888" y="1448"/>
            <a:chExt cx="4551" cy="1603"/>
          </a:xfrm>
        </p:grpSpPr>
        <p:sp>
          <p:nvSpPr>
            <p:cNvPr id="274479" name="Rectangle 47"/>
            <p:cNvSpPr>
              <a:spLocks noChangeArrowheads="1"/>
            </p:cNvSpPr>
            <p:nvPr/>
          </p:nvSpPr>
          <p:spPr bwMode="auto">
            <a:xfrm>
              <a:off x="4278" y="2013"/>
              <a:ext cx="4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739DD2"/>
                  </a:solidFill>
                </a:rPr>
                <a:t>Copper</a:t>
              </a:r>
              <a:endParaRPr lang="en-US" altLang="en-US" sz="2400"/>
            </a:p>
          </p:txBody>
        </p:sp>
        <p:sp>
          <p:nvSpPr>
            <p:cNvPr id="274480" name="Freeform 48"/>
            <p:cNvSpPr>
              <a:spLocks/>
            </p:cNvSpPr>
            <p:nvPr/>
          </p:nvSpPr>
          <p:spPr bwMode="auto">
            <a:xfrm>
              <a:off x="888" y="1448"/>
              <a:ext cx="4551" cy="1603"/>
            </a:xfrm>
            <a:custGeom>
              <a:avLst/>
              <a:gdLst>
                <a:gd name="T0" fmla="*/ 0 w 4551"/>
                <a:gd name="T1" fmla="*/ 0 h 1603"/>
                <a:gd name="T2" fmla="*/ 4 w 4551"/>
                <a:gd name="T3" fmla="*/ 0 h 1603"/>
                <a:gd name="T4" fmla="*/ 222 w 4551"/>
                <a:gd name="T5" fmla="*/ 234 h 1603"/>
                <a:gd name="T6" fmla="*/ 435 w 4551"/>
                <a:gd name="T7" fmla="*/ 914 h 1603"/>
                <a:gd name="T8" fmla="*/ 661 w 4551"/>
                <a:gd name="T9" fmla="*/ 352 h 1603"/>
                <a:gd name="T10" fmla="*/ 874 w 4551"/>
                <a:gd name="T11" fmla="*/ 1488 h 1603"/>
                <a:gd name="T12" fmla="*/ 1096 w 4551"/>
                <a:gd name="T13" fmla="*/ 1286 h 1603"/>
                <a:gd name="T14" fmla="*/ 1326 w 4551"/>
                <a:gd name="T15" fmla="*/ 1167 h 1603"/>
                <a:gd name="T16" fmla="*/ 1539 w 4551"/>
                <a:gd name="T17" fmla="*/ 1516 h 1603"/>
                <a:gd name="T18" fmla="*/ 1761 w 4551"/>
                <a:gd name="T19" fmla="*/ 1219 h 1603"/>
                <a:gd name="T20" fmla="*/ 1990 w 4551"/>
                <a:gd name="T21" fmla="*/ 1488 h 1603"/>
                <a:gd name="T22" fmla="*/ 2204 w 4551"/>
                <a:gd name="T23" fmla="*/ 1286 h 1603"/>
                <a:gd name="T24" fmla="*/ 2426 w 4551"/>
                <a:gd name="T25" fmla="*/ 598 h 1603"/>
                <a:gd name="T26" fmla="*/ 2651 w 4551"/>
                <a:gd name="T27" fmla="*/ 981 h 1603"/>
                <a:gd name="T28" fmla="*/ 2861 w 4551"/>
                <a:gd name="T29" fmla="*/ 855 h 1603"/>
                <a:gd name="T30" fmla="*/ 3090 w 4551"/>
                <a:gd name="T31" fmla="*/ 178 h 1603"/>
                <a:gd name="T32" fmla="*/ 3304 w 4551"/>
                <a:gd name="T33" fmla="*/ 855 h 1603"/>
                <a:gd name="T34" fmla="*/ 3526 w 4551"/>
                <a:gd name="T35" fmla="*/ 819 h 1603"/>
                <a:gd name="T36" fmla="*/ 3755 w 4551"/>
                <a:gd name="T37" fmla="*/ 1500 h 1603"/>
                <a:gd name="T38" fmla="*/ 3977 w 4551"/>
                <a:gd name="T39" fmla="*/ 914 h 1603"/>
                <a:gd name="T40" fmla="*/ 4194 w 4551"/>
                <a:gd name="T41" fmla="*/ 843 h 1603"/>
                <a:gd name="T42" fmla="*/ 4234 w 4551"/>
                <a:gd name="T43" fmla="*/ 1207 h 1603"/>
                <a:gd name="T44" fmla="*/ 4281 w 4551"/>
                <a:gd name="T45" fmla="*/ 1231 h 1603"/>
                <a:gd name="T46" fmla="*/ 4329 w 4551"/>
                <a:gd name="T47" fmla="*/ 1519 h 1603"/>
                <a:gd name="T48" fmla="*/ 4372 w 4551"/>
                <a:gd name="T49" fmla="*/ 1559 h 1603"/>
                <a:gd name="T50" fmla="*/ 4416 w 4551"/>
                <a:gd name="T51" fmla="*/ 1480 h 1603"/>
                <a:gd name="T52" fmla="*/ 4460 w 4551"/>
                <a:gd name="T53" fmla="*/ 1603 h 1603"/>
                <a:gd name="T54" fmla="*/ 4507 w 4551"/>
                <a:gd name="T55" fmla="*/ 1603 h 1603"/>
                <a:gd name="T56" fmla="*/ 4551 w 4551"/>
                <a:gd name="T57" fmla="*/ 1547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51" h="1603">
                  <a:moveTo>
                    <a:pt x="0" y="0"/>
                  </a:moveTo>
                  <a:lnTo>
                    <a:pt x="4" y="0"/>
                  </a:lnTo>
                  <a:lnTo>
                    <a:pt x="222" y="234"/>
                  </a:lnTo>
                  <a:lnTo>
                    <a:pt x="435" y="914"/>
                  </a:lnTo>
                  <a:lnTo>
                    <a:pt x="661" y="352"/>
                  </a:lnTo>
                  <a:lnTo>
                    <a:pt x="874" y="1488"/>
                  </a:lnTo>
                  <a:lnTo>
                    <a:pt x="1096" y="1286"/>
                  </a:lnTo>
                  <a:lnTo>
                    <a:pt x="1326" y="1167"/>
                  </a:lnTo>
                  <a:lnTo>
                    <a:pt x="1539" y="1516"/>
                  </a:lnTo>
                  <a:lnTo>
                    <a:pt x="1761" y="1219"/>
                  </a:lnTo>
                  <a:lnTo>
                    <a:pt x="1990" y="1488"/>
                  </a:lnTo>
                  <a:lnTo>
                    <a:pt x="2204" y="1286"/>
                  </a:lnTo>
                  <a:lnTo>
                    <a:pt x="2426" y="598"/>
                  </a:lnTo>
                  <a:lnTo>
                    <a:pt x="2651" y="981"/>
                  </a:lnTo>
                  <a:lnTo>
                    <a:pt x="2861" y="855"/>
                  </a:lnTo>
                  <a:lnTo>
                    <a:pt x="3090" y="178"/>
                  </a:lnTo>
                  <a:lnTo>
                    <a:pt x="3304" y="855"/>
                  </a:lnTo>
                  <a:lnTo>
                    <a:pt x="3526" y="819"/>
                  </a:lnTo>
                  <a:lnTo>
                    <a:pt x="3755" y="1500"/>
                  </a:lnTo>
                  <a:lnTo>
                    <a:pt x="3977" y="914"/>
                  </a:lnTo>
                  <a:lnTo>
                    <a:pt x="4194" y="843"/>
                  </a:lnTo>
                  <a:lnTo>
                    <a:pt x="4234" y="1207"/>
                  </a:lnTo>
                  <a:lnTo>
                    <a:pt x="4281" y="1231"/>
                  </a:lnTo>
                  <a:lnTo>
                    <a:pt x="4329" y="1519"/>
                  </a:lnTo>
                  <a:lnTo>
                    <a:pt x="4372" y="1559"/>
                  </a:lnTo>
                  <a:lnTo>
                    <a:pt x="4416" y="1480"/>
                  </a:lnTo>
                  <a:lnTo>
                    <a:pt x="4460" y="1603"/>
                  </a:lnTo>
                  <a:lnTo>
                    <a:pt x="4507" y="1603"/>
                  </a:lnTo>
                  <a:lnTo>
                    <a:pt x="4551" y="1547"/>
                  </a:lnTo>
                </a:path>
              </a:pathLst>
            </a:custGeom>
            <a:noFill/>
            <a:ln w="49213" cap="flat">
              <a:solidFill>
                <a:srgbClr val="739DD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4481" name="Freeform 49"/>
          <p:cNvSpPr>
            <a:spLocks/>
          </p:cNvSpPr>
          <p:nvPr/>
        </p:nvSpPr>
        <p:spPr bwMode="auto">
          <a:xfrm>
            <a:off x="1409700" y="3416300"/>
            <a:ext cx="7148513" cy="2035175"/>
          </a:xfrm>
          <a:custGeom>
            <a:avLst/>
            <a:gdLst>
              <a:gd name="T0" fmla="*/ 0 w 4503"/>
              <a:gd name="T1" fmla="*/ 1073 h 1282"/>
              <a:gd name="T2" fmla="*/ 222 w 4503"/>
              <a:gd name="T3" fmla="*/ 895 h 1282"/>
              <a:gd name="T4" fmla="*/ 435 w 4503"/>
              <a:gd name="T5" fmla="*/ 1049 h 1282"/>
              <a:gd name="T6" fmla="*/ 657 w 4503"/>
              <a:gd name="T7" fmla="*/ 0 h 1282"/>
              <a:gd name="T8" fmla="*/ 886 w 4503"/>
              <a:gd name="T9" fmla="*/ 1282 h 1282"/>
              <a:gd name="T10" fmla="*/ 1096 w 4503"/>
              <a:gd name="T11" fmla="*/ 1081 h 1282"/>
              <a:gd name="T12" fmla="*/ 1318 w 4503"/>
              <a:gd name="T13" fmla="*/ 1247 h 1282"/>
              <a:gd name="T14" fmla="*/ 1531 w 4503"/>
              <a:gd name="T15" fmla="*/ 1235 h 1282"/>
              <a:gd name="T16" fmla="*/ 1761 w 4503"/>
              <a:gd name="T17" fmla="*/ 1017 h 1282"/>
              <a:gd name="T18" fmla="*/ 1990 w 4503"/>
              <a:gd name="T19" fmla="*/ 1033 h 1282"/>
              <a:gd name="T20" fmla="*/ 2204 w 4503"/>
              <a:gd name="T21" fmla="*/ 958 h 1282"/>
              <a:gd name="T22" fmla="*/ 2422 w 4503"/>
              <a:gd name="T23" fmla="*/ 1089 h 1282"/>
              <a:gd name="T24" fmla="*/ 2643 w 4503"/>
              <a:gd name="T25" fmla="*/ 1112 h 1282"/>
              <a:gd name="T26" fmla="*/ 2873 w 4503"/>
              <a:gd name="T27" fmla="*/ 1057 h 1282"/>
              <a:gd name="T28" fmla="*/ 3086 w 4503"/>
              <a:gd name="T29" fmla="*/ 1104 h 1282"/>
              <a:gd name="T30" fmla="*/ 3312 w 4503"/>
              <a:gd name="T31" fmla="*/ 760 h 1282"/>
              <a:gd name="T32" fmla="*/ 3526 w 4503"/>
              <a:gd name="T33" fmla="*/ 1128 h 1282"/>
              <a:gd name="T34" fmla="*/ 3755 w 4503"/>
              <a:gd name="T35" fmla="*/ 1160 h 1282"/>
              <a:gd name="T36" fmla="*/ 3977 w 4503"/>
              <a:gd name="T37" fmla="*/ 800 h 1282"/>
              <a:gd name="T38" fmla="*/ 4234 w 4503"/>
              <a:gd name="T39" fmla="*/ 1124 h 1282"/>
              <a:gd name="T40" fmla="*/ 4281 w 4503"/>
              <a:gd name="T41" fmla="*/ 1005 h 1282"/>
              <a:gd name="T42" fmla="*/ 4329 w 4503"/>
              <a:gd name="T43" fmla="*/ 1128 h 1282"/>
              <a:gd name="T44" fmla="*/ 4376 w 4503"/>
              <a:gd name="T45" fmla="*/ 1112 h 1282"/>
              <a:gd name="T46" fmla="*/ 4420 w 4503"/>
              <a:gd name="T47" fmla="*/ 1120 h 1282"/>
              <a:gd name="T48" fmla="*/ 4460 w 4503"/>
              <a:gd name="T49" fmla="*/ 1247 h 1282"/>
              <a:gd name="T50" fmla="*/ 4503 w 4503"/>
              <a:gd name="T51"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03" h="1282">
                <a:moveTo>
                  <a:pt x="0" y="1073"/>
                </a:moveTo>
                <a:lnTo>
                  <a:pt x="222" y="895"/>
                </a:lnTo>
                <a:lnTo>
                  <a:pt x="435" y="1049"/>
                </a:lnTo>
                <a:lnTo>
                  <a:pt x="657" y="0"/>
                </a:lnTo>
                <a:lnTo>
                  <a:pt x="886" y="1282"/>
                </a:lnTo>
                <a:lnTo>
                  <a:pt x="1096" y="1081"/>
                </a:lnTo>
                <a:lnTo>
                  <a:pt x="1318" y="1247"/>
                </a:lnTo>
                <a:lnTo>
                  <a:pt x="1531" y="1235"/>
                </a:lnTo>
                <a:lnTo>
                  <a:pt x="1761" y="1017"/>
                </a:lnTo>
                <a:lnTo>
                  <a:pt x="1990" y="1033"/>
                </a:lnTo>
                <a:lnTo>
                  <a:pt x="2204" y="958"/>
                </a:lnTo>
                <a:lnTo>
                  <a:pt x="2422" y="1089"/>
                </a:lnTo>
                <a:lnTo>
                  <a:pt x="2643" y="1112"/>
                </a:lnTo>
                <a:lnTo>
                  <a:pt x="2873" y="1057"/>
                </a:lnTo>
                <a:lnTo>
                  <a:pt x="3086" y="1104"/>
                </a:lnTo>
                <a:lnTo>
                  <a:pt x="3312" y="760"/>
                </a:lnTo>
                <a:lnTo>
                  <a:pt x="3526" y="1128"/>
                </a:lnTo>
                <a:lnTo>
                  <a:pt x="3755" y="1160"/>
                </a:lnTo>
                <a:lnTo>
                  <a:pt x="3977" y="800"/>
                </a:lnTo>
                <a:lnTo>
                  <a:pt x="4234" y="1124"/>
                </a:lnTo>
                <a:lnTo>
                  <a:pt x="4281" y="1005"/>
                </a:lnTo>
                <a:lnTo>
                  <a:pt x="4329" y="1128"/>
                </a:lnTo>
                <a:lnTo>
                  <a:pt x="4376" y="1112"/>
                </a:lnTo>
                <a:lnTo>
                  <a:pt x="4420" y="1120"/>
                </a:lnTo>
                <a:lnTo>
                  <a:pt x="4460" y="1247"/>
                </a:lnTo>
                <a:lnTo>
                  <a:pt x="4503" y="1282"/>
                </a:lnTo>
              </a:path>
            </a:pathLst>
          </a:custGeom>
          <a:noFill/>
          <a:ln w="365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4482" name="Group 50"/>
          <p:cNvGrpSpPr>
            <a:grpSpLocks/>
          </p:cNvGrpSpPr>
          <p:nvPr/>
        </p:nvGrpSpPr>
        <p:grpSpPr bwMode="auto">
          <a:xfrm>
            <a:off x="1409700" y="3416300"/>
            <a:ext cx="7224713" cy="2073275"/>
            <a:chOff x="888" y="2152"/>
            <a:chExt cx="4551" cy="1306"/>
          </a:xfrm>
        </p:grpSpPr>
        <p:sp>
          <p:nvSpPr>
            <p:cNvPr id="274483" name="Freeform 51"/>
            <p:cNvSpPr>
              <a:spLocks/>
            </p:cNvSpPr>
            <p:nvPr/>
          </p:nvSpPr>
          <p:spPr bwMode="auto">
            <a:xfrm>
              <a:off x="888" y="2152"/>
              <a:ext cx="4551" cy="1306"/>
            </a:xfrm>
            <a:custGeom>
              <a:avLst/>
              <a:gdLst>
                <a:gd name="T0" fmla="*/ 0 w 4551"/>
                <a:gd name="T1" fmla="*/ 1073 h 1306"/>
                <a:gd name="T2" fmla="*/ 222 w 4551"/>
                <a:gd name="T3" fmla="*/ 895 h 1306"/>
                <a:gd name="T4" fmla="*/ 435 w 4551"/>
                <a:gd name="T5" fmla="*/ 1049 h 1306"/>
                <a:gd name="T6" fmla="*/ 657 w 4551"/>
                <a:gd name="T7" fmla="*/ 0 h 1306"/>
                <a:gd name="T8" fmla="*/ 886 w 4551"/>
                <a:gd name="T9" fmla="*/ 1282 h 1306"/>
                <a:gd name="T10" fmla="*/ 1096 w 4551"/>
                <a:gd name="T11" fmla="*/ 1081 h 1306"/>
                <a:gd name="T12" fmla="*/ 1318 w 4551"/>
                <a:gd name="T13" fmla="*/ 1247 h 1306"/>
                <a:gd name="T14" fmla="*/ 1531 w 4551"/>
                <a:gd name="T15" fmla="*/ 1235 h 1306"/>
                <a:gd name="T16" fmla="*/ 1761 w 4551"/>
                <a:gd name="T17" fmla="*/ 1017 h 1306"/>
                <a:gd name="T18" fmla="*/ 1990 w 4551"/>
                <a:gd name="T19" fmla="*/ 1033 h 1306"/>
                <a:gd name="T20" fmla="*/ 2204 w 4551"/>
                <a:gd name="T21" fmla="*/ 958 h 1306"/>
                <a:gd name="T22" fmla="*/ 2422 w 4551"/>
                <a:gd name="T23" fmla="*/ 1089 h 1306"/>
                <a:gd name="T24" fmla="*/ 2643 w 4551"/>
                <a:gd name="T25" fmla="*/ 1112 h 1306"/>
                <a:gd name="T26" fmla="*/ 2873 w 4551"/>
                <a:gd name="T27" fmla="*/ 1057 h 1306"/>
                <a:gd name="T28" fmla="*/ 3086 w 4551"/>
                <a:gd name="T29" fmla="*/ 1104 h 1306"/>
                <a:gd name="T30" fmla="*/ 3312 w 4551"/>
                <a:gd name="T31" fmla="*/ 760 h 1306"/>
                <a:gd name="T32" fmla="*/ 3526 w 4551"/>
                <a:gd name="T33" fmla="*/ 1128 h 1306"/>
                <a:gd name="T34" fmla="*/ 3755 w 4551"/>
                <a:gd name="T35" fmla="*/ 1160 h 1306"/>
                <a:gd name="T36" fmla="*/ 3977 w 4551"/>
                <a:gd name="T37" fmla="*/ 800 h 1306"/>
                <a:gd name="T38" fmla="*/ 4234 w 4551"/>
                <a:gd name="T39" fmla="*/ 1124 h 1306"/>
                <a:gd name="T40" fmla="*/ 4281 w 4551"/>
                <a:gd name="T41" fmla="*/ 1005 h 1306"/>
                <a:gd name="T42" fmla="*/ 4329 w 4551"/>
                <a:gd name="T43" fmla="*/ 1128 h 1306"/>
                <a:gd name="T44" fmla="*/ 4376 w 4551"/>
                <a:gd name="T45" fmla="*/ 1112 h 1306"/>
                <a:gd name="T46" fmla="*/ 4420 w 4551"/>
                <a:gd name="T47" fmla="*/ 1120 h 1306"/>
                <a:gd name="T48" fmla="*/ 4460 w 4551"/>
                <a:gd name="T49" fmla="*/ 1247 h 1306"/>
                <a:gd name="T50" fmla="*/ 4507 w 4551"/>
                <a:gd name="T51" fmla="*/ 1278 h 1306"/>
                <a:gd name="T52" fmla="*/ 4551 w 4551"/>
                <a:gd name="T53"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51" h="1306">
                  <a:moveTo>
                    <a:pt x="0" y="1073"/>
                  </a:moveTo>
                  <a:lnTo>
                    <a:pt x="222" y="895"/>
                  </a:lnTo>
                  <a:lnTo>
                    <a:pt x="435" y="1049"/>
                  </a:lnTo>
                  <a:lnTo>
                    <a:pt x="657" y="0"/>
                  </a:lnTo>
                  <a:lnTo>
                    <a:pt x="886" y="1282"/>
                  </a:lnTo>
                  <a:lnTo>
                    <a:pt x="1096" y="1081"/>
                  </a:lnTo>
                  <a:lnTo>
                    <a:pt x="1318" y="1247"/>
                  </a:lnTo>
                  <a:lnTo>
                    <a:pt x="1531" y="1235"/>
                  </a:lnTo>
                  <a:lnTo>
                    <a:pt x="1761" y="1017"/>
                  </a:lnTo>
                  <a:lnTo>
                    <a:pt x="1990" y="1033"/>
                  </a:lnTo>
                  <a:lnTo>
                    <a:pt x="2204" y="958"/>
                  </a:lnTo>
                  <a:lnTo>
                    <a:pt x="2422" y="1089"/>
                  </a:lnTo>
                  <a:lnTo>
                    <a:pt x="2643" y="1112"/>
                  </a:lnTo>
                  <a:lnTo>
                    <a:pt x="2873" y="1057"/>
                  </a:lnTo>
                  <a:lnTo>
                    <a:pt x="3086" y="1104"/>
                  </a:lnTo>
                  <a:lnTo>
                    <a:pt x="3312" y="760"/>
                  </a:lnTo>
                  <a:lnTo>
                    <a:pt x="3526" y="1128"/>
                  </a:lnTo>
                  <a:lnTo>
                    <a:pt x="3755" y="1160"/>
                  </a:lnTo>
                  <a:lnTo>
                    <a:pt x="3977" y="800"/>
                  </a:lnTo>
                  <a:lnTo>
                    <a:pt x="4234" y="1124"/>
                  </a:lnTo>
                  <a:lnTo>
                    <a:pt x="4281" y="1005"/>
                  </a:lnTo>
                  <a:lnTo>
                    <a:pt x="4329" y="1128"/>
                  </a:lnTo>
                  <a:lnTo>
                    <a:pt x="4376" y="1112"/>
                  </a:lnTo>
                  <a:lnTo>
                    <a:pt x="4420" y="1120"/>
                  </a:lnTo>
                  <a:lnTo>
                    <a:pt x="4460" y="1247"/>
                  </a:lnTo>
                  <a:lnTo>
                    <a:pt x="4507" y="1278"/>
                  </a:lnTo>
                  <a:lnTo>
                    <a:pt x="4551" y="1306"/>
                  </a:lnTo>
                </a:path>
              </a:pathLst>
            </a:custGeom>
            <a:noFill/>
            <a:ln w="49213" cap="flat">
              <a:solidFill>
                <a:srgbClr val="005AA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84" name="Rectangle 52"/>
            <p:cNvSpPr>
              <a:spLocks noChangeArrowheads="1"/>
            </p:cNvSpPr>
            <p:nvPr/>
          </p:nvSpPr>
          <p:spPr bwMode="auto">
            <a:xfrm>
              <a:off x="3810" y="2877"/>
              <a:ext cx="2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005AAA"/>
                  </a:solidFill>
                </a:rPr>
                <a:t>Zinc</a:t>
              </a:r>
              <a:endParaRPr lang="en-US" altLang="en-US" sz="2400"/>
            </a:p>
          </p:txBody>
        </p:sp>
      </p:grpSp>
      <p:sp>
        <p:nvSpPr>
          <p:cNvPr id="274485" name="Rectangle 53"/>
          <p:cNvSpPr>
            <a:spLocks noChangeArrowheads="1"/>
          </p:cNvSpPr>
          <p:nvPr/>
        </p:nvSpPr>
        <p:spPr bwMode="auto">
          <a:xfrm>
            <a:off x="5372100" y="6161088"/>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1960</a:t>
            </a:r>
            <a:endParaRPr lang="en-US" altLang="en-US" sz="2400"/>
          </a:p>
        </p:txBody>
      </p:sp>
      <p:sp>
        <p:nvSpPr>
          <p:cNvPr id="274486" name="Rectangle 54"/>
          <p:cNvSpPr>
            <a:spLocks noChangeArrowheads="1"/>
          </p:cNvSpPr>
          <p:nvPr/>
        </p:nvSpPr>
        <p:spPr bwMode="auto">
          <a:xfrm>
            <a:off x="5041900"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487" name="Rectangle 55"/>
          <p:cNvSpPr>
            <a:spLocks noChangeArrowheads="1"/>
          </p:cNvSpPr>
          <p:nvPr/>
        </p:nvSpPr>
        <p:spPr bwMode="auto">
          <a:xfrm>
            <a:off x="4921250"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5</a:t>
            </a:r>
            <a:endParaRPr lang="en-US" altLang="en-US" sz="2400"/>
          </a:p>
        </p:txBody>
      </p:sp>
      <p:sp>
        <p:nvSpPr>
          <p:cNvPr id="274488" name="Rectangle 56"/>
          <p:cNvSpPr>
            <a:spLocks noChangeArrowheads="1"/>
          </p:cNvSpPr>
          <p:nvPr/>
        </p:nvSpPr>
        <p:spPr bwMode="auto">
          <a:xfrm>
            <a:off x="4800600"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9</a:t>
            </a:r>
            <a:endParaRPr lang="en-US" altLang="en-US" sz="2400"/>
          </a:p>
        </p:txBody>
      </p:sp>
      <p:sp>
        <p:nvSpPr>
          <p:cNvPr id="274489" name="Rectangle 57"/>
          <p:cNvSpPr>
            <a:spLocks noChangeArrowheads="1"/>
          </p:cNvSpPr>
          <p:nvPr/>
        </p:nvSpPr>
        <p:spPr bwMode="auto">
          <a:xfrm>
            <a:off x="4679950"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a:t>
            </a:r>
            <a:endParaRPr lang="en-US" altLang="en-US" sz="2400"/>
          </a:p>
        </p:txBody>
      </p:sp>
      <p:sp>
        <p:nvSpPr>
          <p:cNvPr id="274490" name="Rectangle 58"/>
          <p:cNvSpPr>
            <a:spLocks noChangeArrowheads="1"/>
          </p:cNvSpPr>
          <p:nvPr/>
        </p:nvSpPr>
        <p:spPr bwMode="auto">
          <a:xfrm>
            <a:off x="222726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491" name="Rectangle 59"/>
          <p:cNvSpPr>
            <a:spLocks noChangeArrowheads="1"/>
          </p:cNvSpPr>
          <p:nvPr/>
        </p:nvSpPr>
        <p:spPr bwMode="auto">
          <a:xfrm>
            <a:off x="210661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a:t>
            </a:r>
            <a:endParaRPr lang="en-US" altLang="en-US" sz="2400"/>
          </a:p>
        </p:txBody>
      </p:sp>
      <p:sp>
        <p:nvSpPr>
          <p:cNvPr id="274492" name="Rectangle 60"/>
          <p:cNvSpPr>
            <a:spLocks noChangeArrowheads="1"/>
          </p:cNvSpPr>
          <p:nvPr/>
        </p:nvSpPr>
        <p:spPr bwMode="auto">
          <a:xfrm>
            <a:off x="198596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9</a:t>
            </a:r>
            <a:endParaRPr lang="en-US" altLang="en-US" sz="2400"/>
          </a:p>
        </p:txBody>
      </p:sp>
      <p:sp>
        <p:nvSpPr>
          <p:cNvPr id="274493" name="Rectangle 61"/>
          <p:cNvSpPr>
            <a:spLocks noChangeArrowheads="1"/>
          </p:cNvSpPr>
          <p:nvPr/>
        </p:nvSpPr>
        <p:spPr bwMode="auto">
          <a:xfrm>
            <a:off x="186531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a:t>
            </a:r>
            <a:endParaRPr lang="en-US" altLang="en-US" sz="2400"/>
          </a:p>
        </p:txBody>
      </p:sp>
      <p:sp>
        <p:nvSpPr>
          <p:cNvPr id="274494" name="Rectangle 62"/>
          <p:cNvSpPr>
            <a:spLocks noChangeArrowheads="1"/>
          </p:cNvSpPr>
          <p:nvPr/>
        </p:nvSpPr>
        <p:spPr bwMode="auto">
          <a:xfrm>
            <a:off x="152241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495" name="Rectangle 63"/>
          <p:cNvSpPr>
            <a:spLocks noChangeArrowheads="1"/>
          </p:cNvSpPr>
          <p:nvPr/>
        </p:nvSpPr>
        <p:spPr bwMode="auto">
          <a:xfrm>
            <a:off x="140176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496" name="Rectangle 64"/>
          <p:cNvSpPr>
            <a:spLocks noChangeArrowheads="1"/>
          </p:cNvSpPr>
          <p:nvPr/>
        </p:nvSpPr>
        <p:spPr bwMode="auto">
          <a:xfrm>
            <a:off x="128111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9</a:t>
            </a:r>
            <a:endParaRPr lang="en-US" altLang="en-US" sz="2400"/>
          </a:p>
        </p:txBody>
      </p:sp>
      <p:sp>
        <p:nvSpPr>
          <p:cNvPr id="274497" name="Rectangle 65"/>
          <p:cNvSpPr>
            <a:spLocks noChangeArrowheads="1"/>
          </p:cNvSpPr>
          <p:nvPr/>
        </p:nvSpPr>
        <p:spPr bwMode="auto">
          <a:xfrm>
            <a:off x="116046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a:t>
            </a:r>
            <a:endParaRPr lang="en-US" altLang="en-US" sz="2400"/>
          </a:p>
        </p:txBody>
      </p:sp>
      <p:sp>
        <p:nvSpPr>
          <p:cNvPr id="274498" name="Rectangle 66"/>
          <p:cNvSpPr>
            <a:spLocks noChangeArrowheads="1"/>
          </p:cNvSpPr>
          <p:nvPr/>
        </p:nvSpPr>
        <p:spPr bwMode="auto">
          <a:xfrm>
            <a:off x="782637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499" name="Rectangle 67"/>
          <p:cNvSpPr>
            <a:spLocks noChangeArrowheads="1"/>
          </p:cNvSpPr>
          <p:nvPr/>
        </p:nvSpPr>
        <p:spPr bwMode="auto">
          <a:xfrm>
            <a:off x="770572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9</a:t>
            </a:r>
            <a:endParaRPr lang="en-US" altLang="en-US" sz="2400"/>
          </a:p>
        </p:txBody>
      </p:sp>
      <p:sp>
        <p:nvSpPr>
          <p:cNvPr id="274500" name="Rectangle 68"/>
          <p:cNvSpPr>
            <a:spLocks noChangeArrowheads="1"/>
          </p:cNvSpPr>
          <p:nvPr/>
        </p:nvSpPr>
        <p:spPr bwMode="auto">
          <a:xfrm>
            <a:off x="758507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9</a:t>
            </a:r>
            <a:endParaRPr lang="en-US" altLang="en-US" sz="2400"/>
          </a:p>
        </p:txBody>
      </p:sp>
      <p:sp>
        <p:nvSpPr>
          <p:cNvPr id="274501" name="Rectangle 69"/>
          <p:cNvSpPr>
            <a:spLocks noChangeArrowheads="1"/>
          </p:cNvSpPr>
          <p:nvPr/>
        </p:nvSpPr>
        <p:spPr bwMode="auto">
          <a:xfrm>
            <a:off x="746442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a:t>
            </a:r>
            <a:endParaRPr lang="en-US" altLang="en-US" sz="2400"/>
          </a:p>
        </p:txBody>
      </p:sp>
      <p:sp>
        <p:nvSpPr>
          <p:cNvPr id="274502" name="Rectangle 70"/>
          <p:cNvSpPr>
            <a:spLocks noChangeArrowheads="1"/>
          </p:cNvSpPr>
          <p:nvPr/>
        </p:nvSpPr>
        <p:spPr bwMode="auto">
          <a:xfrm>
            <a:off x="714692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503" name="Rectangle 71"/>
          <p:cNvSpPr>
            <a:spLocks noChangeArrowheads="1"/>
          </p:cNvSpPr>
          <p:nvPr/>
        </p:nvSpPr>
        <p:spPr bwMode="auto">
          <a:xfrm>
            <a:off x="702627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8</a:t>
            </a:r>
            <a:endParaRPr lang="en-US" altLang="en-US" sz="2400"/>
          </a:p>
        </p:txBody>
      </p:sp>
      <p:sp>
        <p:nvSpPr>
          <p:cNvPr id="274504" name="Rectangle 72"/>
          <p:cNvSpPr>
            <a:spLocks noChangeArrowheads="1"/>
          </p:cNvSpPr>
          <p:nvPr/>
        </p:nvSpPr>
        <p:spPr bwMode="auto">
          <a:xfrm>
            <a:off x="690562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9</a:t>
            </a:r>
            <a:endParaRPr lang="en-US" altLang="en-US" sz="2400"/>
          </a:p>
        </p:txBody>
      </p:sp>
      <p:sp>
        <p:nvSpPr>
          <p:cNvPr id="274505" name="Rectangle 73"/>
          <p:cNvSpPr>
            <a:spLocks noChangeArrowheads="1"/>
          </p:cNvSpPr>
          <p:nvPr/>
        </p:nvSpPr>
        <p:spPr bwMode="auto">
          <a:xfrm>
            <a:off x="678497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a:t>
            </a:r>
            <a:endParaRPr lang="en-US" altLang="en-US" sz="2400"/>
          </a:p>
        </p:txBody>
      </p:sp>
      <p:sp>
        <p:nvSpPr>
          <p:cNvPr id="274506" name="Rectangle 74"/>
          <p:cNvSpPr>
            <a:spLocks noChangeArrowheads="1"/>
          </p:cNvSpPr>
          <p:nvPr/>
        </p:nvSpPr>
        <p:spPr bwMode="auto">
          <a:xfrm>
            <a:off x="643731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507" name="Rectangle 75"/>
          <p:cNvSpPr>
            <a:spLocks noChangeArrowheads="1"/>
          </p:cNvSpPr>
          <p:nvPr/>
        </p:nvSpPr>
        <p:spPr bwMode="auto">
          <a:xfrm>
            <a:off x="631666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7</a:t>
            </a:r>
            <a:endParaRPr lang="en-US" altLang="en-US" sz="2400"/>
          </a:p>
        </p:txBody>
      </p:sp>
      <p:sp>
        <p:nvSpPr>
          <p:cNvPr id="274508" name="Rectangle 76"/>
          <p:cNvSpPr>
            <a:spLocks noChangeArrowheads="1"/>
          </p:cNvSpPr>
          <p:nvPr/>
        </p:nvSpPr>
        <p:spPr bwMode="auto">
          <a:xfrm>
            <a:off x="619601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9</a:t>
            </a:r>
            <a:endParaRPr lang="en-US" altLang="en-US" sz="2400"/>
          </a:p>
        </p:txBody>
      </p:sp>
      <p:sp>
        <p:nvSpPr>
          <p:cNvPr id="274509" name="Rectangle 77"/>
          <p:cNvSpPr>
            <a:spLocks noChangeArrowheads="1"/>
          </p:cNvSpPr>
          <p:nvPr/>
        </p:nvSpPr>
        <p:spPr bwMode="auto">
          <a:xfrm>
            <a:off x="607536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a:t>
            </a:r>
            <a:endParaRPr lang="en-US" altLang="en-US" sz="2400"/>
          </a:p>
        </p:txBody>
      </p:sp>
      <p:sp>
        <p:nvSpPr>
          <p:cNvPr id="274510" name="Rectangle 78"/>
          <p:cNvSpPr>
            <a:spLocks noChangeArrowheads="1"/>
          </p:cNvSpPr>
          <p:nvPr/>
        </p:nvSpPr>
        <p:spPr bwMode="auto">
          <a:xfrm>
            <a:off x="293052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511" name="Rectangle 79"/>
          <p:cNvSpPr>
            <a:spLocks noChangeArrowheads="1"/>
          </p:cNvSpPr>
          <p:nvPr/>
        </p:nvSpPr>
        <p:spPr bwMode="auto">
          <a:xfrm>
            <a:off x="280987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2</a:t>
            </a:r>
            <a:endParaRPr lang="en-US" altLang="en-US" sz="2400"/>
          </a:p>
        </p:txBody>
      </p:sp>
      <p:sp>
        <p:nvSpPr>
          <p:cNvPr id="274512" name="Rectangle 80"/>
          <p:cNvSpPr>
            <a:spLocks noChangeArrowheads="1"/>
          </p:cNvSpPr>
          <p:nvPr/>
        </p:nvSpPr>
        <p:spPr bwMode="auto">
          <a:xfrm>
            <a:off x="268922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9</a:t>
            </a:r>
            <a:endParaRPr lang="en-US" altLang="en-US" sz="2400"/>
          </a:p>
        </p:txBody>
      </p:sp>
      <p:sp>
        <p:nvSpPr>
          <p:cNvPr id="274513" name="Rectangle 81"/>
          <p:cNvSpPr>
            <a:spLocks noChangeArrowheads="1"/>
          </p:cNvSpPr>
          <p:nvPr/>
        </p:nvSpPr>
        <p:spPr bwMode="auto">
          <a:xfrm>
            <a:off x="256857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a:t>
            </a:r>
            <a:endParaRPr lang="en-US" altLang="en-US" sz="2400"/>
          </a:p>
        </p:txBody>
      </p:sp>
      <p:sp>
        <p:nvSpPr>
          <p:cNvPr id="274514" name="Rectangle 82"/>
          <p:cNvSpPr>
            <a:spLocks noChangeArrowheads="1"/>
          </p:cNvSpPr>
          <p:nvPr/>
        </p:nvSpPr>
        <p:spPr bwMode="auto">
          <a:xfrm>
            <a:off x="3976688" y="6161088"/>
            <a:ext cx="450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1940</a:t>
            </a:r>
            <a:endParaRPr lang="en-US" altLang="en-US" sz="2400"/>
          </a:p>
        </p:txBody>
      </p:sp>
      <p:sp>
        <p:nvSpPr>
          <p:cNvPr id="274515" name="Rectangle 83"/>
          <p:cNvSpPr>
            <a:spLocks noChangeArrowheads="1"/>
          </p:cNvSpPr>
          <p:nvPr/>
        </p:nvSpPr>
        <p:spPr bwMode="auto">
          <a:xfrm>
            <a:off x="874236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3</a:t>
            </a:r>
            <a:endParaRPr lang="en-US" altLang="en-US" sz="2400"/>
          </a:p>
        </p:txBody>
      </p:sp>
      <p:sp>
        <p:nvSpPr>
          <p:cNvPr id="274516" name="Rectangle 84"/>
          <p:cNvSpPr>
            <a:spLocks noChangeArrowheads="1"/>
          </p:cNvSpPr>
          <p:nvPr/>
        </p:nvSpPr>
        <p:spPr bwMode="auto">
          <a:xfrm>
            <a:off x="862171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517" name="Rectangle 85"/>
          <p:cNvSpPr>
            <a:spLocks noChangeArrowheads="1"/>
          </p:cNvSpPr>
          <p:nvPr/>
        </p:nvSpPr>
        <p:spPr bwMode="auto">
          <a:xfrm>
            <a:off x="850106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518" name="Rectangle 86"/>
          <p:cNvSpPr>
            <a:spLocks noChangeArrowheads="1"/>
          </p:cNvSpPr>
          <p:nvPr/>
        </p:nvSpPr>
        <p:spPr bwMode="auto">
          <a:xfrm>
            <a:off x="8380413"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2</a:t>
            </a:r>
            <a:endParaRPr lang="en-US" altLang="en-US" sz="2400"/>
          </a:p>
        </p:txBody>
      </p:sp>
      <p:sp>
        <p:nvSpPr>
          <p:cNvPr id="274519" name="Rectangle 87"/>
          <p:cNvSpPr>
            <a:spLocks noChangeArrowheads="1"/>
          </p:cNvSpPr>
          <p:nvPr/>
        </p:nvSpPr>
        <p:spPr bwMode="auto">
          <a:xfrm>
            <a:off x="3633788"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520" name="Rectangle 88"/>
          <p:cNvSpPr>
            <a:spLocks noChangeArrowheads="1"/>
          </p:cNvSpPr>
          <p:nvPr/>
        </p:nvSpPr>
        <p:spPr bwMode="auto">
          <a:xfrm>
            <a:off x="3513138"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3</a:t>
            </a:r>
            <a:endParaRPr lang="en-US" altLang="en-US" sz="2400"/>
          </a:p>
        </p:txBody>
      </p:sp>
      <p:sp>
        <p:nvSpPr>
          <p:cNvPr id="274521" name="Rectangle 89"/>
          <p:cNvSpPr>
            <a:spLocks noChangeArrowheads="1"/>
          </p:cNvSpPr>
          <p:nvPr/>
        </p:nvSpPr>
        <p:spPr bwMode="auto">
          <a:xfrm>
            <a:off x="3392488" y="6161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9</a:t>
            </a:r>
            <a:endParaRPr lang="en-US" altLang="en-US" sz="2400"/>
          </a:p>
        </p:txBody>
      </p:sp>
      <p:sp>
        <p:nvSpPr>
          <p:cNvPr id="274522" name="Rectangle 90"/>
          <p:cNvSpPr>
            <a:spLocks noChangeArrowheads="1"/>
          </p:cNvSpPr>
          <p:nvPr/>
        </p:nvSpPr>
        <p:spPr bwMode="auto">
          <a:xfrm>
            <a:off x="3273425" y="61610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a:t>
            </a:r>
            <a:endParaRPr lang="en-US" altLang="en-US" sz="2400"/>
          </a:p>
        </p:txBody>
      </p:sp>
      <p:sp>
        <p:nvSpPr>
          <p:cNvPr id="274523" name="Rectangle 91"/>
          <p:cNvSpPr>
            <a:spLocks noChangeArrowheads="1"/>
          </p:cNvSpPr>
          <p:nvPr/>
        </p:nvSpPr>
        <p:spPr bwMode="auto">
          <a:xfrm>
            <a:off x="955675" y="2871788"/>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140</a:t>
            </a:r>
            <a:endParaRPr lang="en-US" altLang="en-US" sz="2400"/>
          </a:p>
        </p:txBody>
      </p:sp>
      <p:sp>
        <p:nvSpPr>
          <p:cNvPr id="274524" name="Rectangle 92"/>
          <p:cNvSpPr>
            <a:spLocks noChangeArrowheads="1"/>
          </p:cNvSpPr>
          <p:nvPr/>
        </p:nvSpPr>
        <p:spPr bwMode="auto">
          <a:xfrm>
            <a:off x="955675" y="3325813"/>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120</a:t>
            </a:r>
            <a:endParaRPr lang="en-US" altLang="en-US" sz="2400"/>
          </a:p>
        </p:txBody>
      </p:sp>
      <p:sp>
        <p:nvSpPr>
          <p:cNvPr id="274525" name="Rectangle 93"/>
          <p:cNvSpPr>
            <a:spLocks noChangeArrowheads="1"/>
          </p:cNvSpPr>
          <p:nvPr/>
        </p:nvSpPr>
        <p:spPr bwMode="auto">
          <a:xfrm>
            <a:off x="955675" y="3779838"/>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100</a:t>
            </a:r>
            <a:endParaRPr lang="en-US" altLang="en-US" sz="2400"/>
          </a:p>
        </p:txBody>
      </p:sp>
      <p:sp>
        <p:nvSpPr>
          <p:cNvPr id="274526" name="Rectangle 94"/>
          <p:cNvSpPr>
            <a:spLocks noChangeArrowheads="1"/>
          </p:cNvSpPr>
          <p:nvPr/>
        </p:nvSpPr>
        <p:spPr bwMode="auto">
          <a:xfrm>
            <a:off x="1076325" y="42338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80</a:t>
            </a:r>
            <a:endParaRPr lang="en-US" altLang="en-US" sz="2400"/>
          </a:p>
        </p:txBody>
      </p:sp>
      <p:sp>
        <p:nvSpPr>
          <p:cNvPr id="274527" name="Rectangle 95"/>
          <p:cNvSpPr>
            <a:spLocks noChangeArrowheads="1"/>
          </p:cNvSpPr>
          <p:nvPr/>
        </p:nvSpPr>
        <p:spPr bwMode="auto">
          <a:xfrm>
            <a:off x="1076325" y="46799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60</a:t>
            </a:r>
            <a:endParaRPr lang="en-US" altLang="en-US" sz="2400"/>
          </a:p>
        </p:txBody>
      </p:sp>
      <p:sp>
        <p:nvSpPr>
          <p:cNvPr id="274528" name="Rectangle 96"/>
          <p:cNvSpPr>
            <a:spLocks noChangeArrowheads="1"/>
          </p:cNvSpPr>
          <p:nvPr/>
        </p:nvSpPr>
        <p:spPr bwMode="auto">
          <a:xfrm>
            <a:off x="1076325" y="513397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40</a:t>
            </a:r>
            <a:endParaRPr lang="en-US" altLang="en-US" sz="2400"/>
          </a:p>
        </p:txBody>
      </p:sp>
      <p:sp>
        <p:nvSpPr>
          <p:cNvPr id="274529" name="Rectangle 97"/>
          <p:cNvSpPr>
            <a:spLocks noChangeArrowheads="1"/>
          </p:cNvSpPr>
          <p:nvPr/>
        </p:nvSpPr>
        <p:spPr bwMode="auto">
          <a:xfrm>
            <a:off x="1076325" y="55832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20</a:t>
            </a:r>
            <a:endParaRPr lang="en-US" altLang="en-US" sz="2400"/>
          </a:p>
        </p:txBody>
      </p:sp>
      <p:sp>
        <p:nvSpPr>
          <p:cNvPr id="274530" name="Rectangle 98"/>
          <p:cNvSpPr>
            <a:spLocks noChangeArrowheads="1"/>
          </p:cNvSpPr>
          <p:nvPr/>
        </p:nvSpPr>
        <p:spPr bwMode="auto">
          <a:xfrm>
            <a:off x="1196975" y="596265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0</a:t>
            </a:r>
            <a:endParaRPr lang="en-US" altLang="en-US" sz="2400"/>
          </a:p>
        </p:txBody>
      </p:sp>
      <p:sp>
        <p:nvSpPr>
          <p:cNvPr id="274531" name="Rectangle 99"/>
          <p:cNvSpPr>
            <a:spLocks noChangeArrowheads="1"/>
          </p:cNvSpPr>
          <p:nvPr/>
        </p:nvSpPr>
        <p:spPr bwMode="auto">
          <a:xfrm>
            <a:off x="955675" y="1968500"/>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180</a:t>
            </a:r>
            <a:endParaRPr lang="en-US" altLang="en-US" sz="2400"/>
          </a:p>
        </p:txBody>
      </p:sp>
      <p:sp>
        <p:nvSpPr>
          <p:cNvPr id="274532" name="Rectangle 100"/>
          <p:cNvSpPr>
            <a:spLocks noChangeArrowheads="1"/>
          </p:cNvSpPr>
          <p:nvPr/>
        </p:nvSpPr>
        <p:spPr bwMode="auto">
          <a:xfrm>
            <a:off x="955675" y="2417763"/>
            <a:ext cx="338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160</a:t>
            </a:r>
            <a:endParaRPr lang="en-US" altLang="en-US" sz="2400"/>
          </a:p>
        </p:txBody>
      </p:sp>
      <p:sp>
        <p:nvSpPr>
          <p:cNvPr id="274533" name="Rectangle 101"/>
          <p:cNvSpPr>
            <a:spLocks noChangeArrowheads="1"/>
          </p:cNvSpPr>
          <p:nvPr/>
        </p:nvSpPr>
        <p:spPr bwMode="auto">
          <a:xfrm>
            <a:off x="711200" y="6116638"/>
            <a:ext cx="158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231F20"/>
                </a:solidFill>
              </a:rPr>
              <a:t>Price per Pound (in Constant 1982 Cents)</a:t>
            </a:r>
            <a:endParaRPr lang="en-US" altLang="en-US" sz="2400"/>
          </a:p>
        </p:txBody>
      </p:sp>
      <p:sp>
        <p:nvSpPr>
          <p:cNvPr id="274534" name="Freeform 102"/>
          <p:cNvSpPr>
            <a:spLocks noEditPoints="1"/>
          </p:cNvSpPr>
          <p:nvPr/>
        </p:nvSpPr>
        <p:spPr bwMode="auto">
          <a:xfrm>
            <a:off x="1403350" y="2079625"/>
            <a:ext cx="7312025" cy="4070350"/>
          </a:xfrm>
          <a:custGeom>
            <a:avLst/>
            <a:gdLst>
              <a:gd name="T0" fmla="*/ 0 w 4606"/>
              <a:gd name="T1" fmla="*/ 0 h 2564"/>
              <a:gd name="T2" fmla="*/ 95 w 4606"/>
              <a:gd name="T3" fmla="*/ 0 h 2564"/>
              <a:gd name="T4" fmla="*/ 0 w 4606"/>
              <a:gd name="T5" fmla="*/ 284 h 2564"/>
              <a:gd name="T6" fmla="*/ 95 w 4606"/>
              <a:gd name="T7" fmla="*/ 284 h 2564"/>
              <a:gd name="T8" fmla="*/ 0 w 4606"/>
              <a:gd name="T9" fmla="*/ 569 h 2564"/>
              <a:gd name="T10" fmla="*/ 95 w 4606"/>
              <a:gd name="T11" fmla="*/ 569 h 2564"/>
              <a:gd name="T12" fmla="*/ 4 w 4606"/>
              <a:gd name="T13" fmla="*/ 850 h 2564"/>
              <a:gd name="T14" fmla="*/ 99 w 4606"/>
              <a:gd name="T15" fmla="*/ 850 h 2564"/>
              <a:gd name="T16" fmla="*/ 0 w 4606"/>
              <a:gd name="T17" fmla="*/ 1135 h 2564"/>
              <a:gd name="T18" fmla="*/ 95 w 4606"/>
              <a:gd name="T19" fmla="*/ 1135 h 2564"/>
              <a:gd name="T20" fmla="*/ 0 w 4606"/>
              <a:gd name="T21" fmla="*/ 1420 h 2564"/>
              <a:gd name="T22" fmla="*/ 95 w 4606"/>
              <a:gd name="T23" fmla="*/ 1420 h 2564"/>
              <a:gd name="T24" fmla="*/ 0 w 4606"/>
              <a:gd name="T25" fmla="*/ 1705 h 2564"/>
              <a:gd name="T26" fmla="*/ 95 w 4606"/>
              <a:gd name="T27" fmla="*/ 1705 h 2564"/>
              <a:gd name="T28" fmla="*/ 0 w 4606"/>
              <a:gd name="T29" fmla="*/ 1990 h 2564"/>
              <a:gd name="T30" fmla="*/ 95 w 4606"/>
              <a:gd name="T31" fmla="*/ 1990 h 2564"/>
              <a:gd name="T32" fmla="*/ 0 w 4606"/>
              <a:gd name="T33" fmla="*/ 2275 h 2564"/>
              <a:gd name="T34" fmla="*/ 95 w 4606"/>
              <a:gd name="T35" fmla="*/ 2275 h 2564"/>
              <a:gd name="T36" fmla="*/ 2208 w 4606"/>
              <a:gd name="T37" fmla="*/ 2469 h 2564"/>
              <a:gd name="T38" fmla="*/ 2208 w 4606"/>
              <a:gd name="T39" fmla="*/ 2560 h 2564"/>
              <a:gd name="T40" fmla="*/ 4555 w 4606"/>
              <a:gd name="T41" fmla="*/ 2469 h 2564"/>
              <a:gd name="T42" fmla="*/ 4555 w 4606"/>
              <a:gd name="T43" fmla="*/ 2560 h 2564"/>
              <a:gd name="T44" fmla="*/ 3961 w 4606"/>
              <a:gd name="T45" fmla="*/ 2469 h 2564"/>
              <a:gd name="T46" fmla="*/ 3961 w 4606"/>
              <a:gd name="T47" fmla="*/ 2564 h 2564"/>
              <a:gd name="T48" fmla="*/ 3530 w 4606"/>
              <a:gd name="T49" fmla="*/ 2469 h 2564"/>
              <a:gd name="T50" fmla="*/ 3530 w 4606"/>
              <a:gd name="T51" fmla="*/ 2560 h 2564"/>
              <a:gd name="T52" fmla="*/ 2647 w 4606"/>
              <a:gd name="T53" fmla="*/ 2469 h 2564"/>
              <a:gd name="T54" fmla="*/ 2647 w 4606"/>
              <a:gd name="T55" fmla="*/ 2560 h 2564"/>
              <a:gd name="T56" fmla="*/ 3090 w 4606"/>
              <a:gd name="T57" fmla="*/ 2469 h 2564"/>
              <a:gd name="T58" fmla="*/ 3090 w 4606"/>
              <a:gd name="T59" fmla="*/ 2560 h 2564"/>
              <a:gd name="T60" fmla="*/ 1326 w 4606"/>
              <a:gd name="T61" fmla="*/ 2469 h 2564"/>
              <a:gd name="T62" fmla="*/ 1326 w 4606"/>
              <a:gd name="T63" fmla="*/ 2560 h 2564"/>
              <a:gd name="T64" fmla="*/ 1765 w 4606"/>
              <a:gd name="T65" fmla="*/ 2469 h 2564"/>
              <a:gd name="T66" fmla="*/ 1765 w 4606"/>
              <a:gd name="T67" fmla="*/ 2560 h 2564"/>
              <a:gd name="T68" fmla="*/ 443 w 4606"/>
              <a:gd name="T69" fmla="*/ 2469 h 2564"/>
              <a:gd name="T70" fmla="*/ 443 w 4606"/>
              <a:gd name="T71" fmla="*/ 2560 h 2564"/>
              <a:gd name="T72" fmla="*/ 882 w 4606"/>
              <a:gd name="T73" fmla="*/ 2469 h 2564"/>
              <a:gd name="T74" fmla="*/ 882 w 4606"/>
              <a:gd name="T75" fmla="*/ 2560 h 2564"/>
              <a:gd name="T76" fmla="*/ 0 w 4606"/>
              <a:gd name="T77" fmla="*/ 0 h 2564"/>
              <a:gd name="T78" fmla="*/ 0 w 4606"/>
              <a:gd name="T79" fmla="*/ 2560 h 2564"/>
              <a:gd name="T80" fmla="*/ 4606 w 4606"/>
              <a:gd name="T81" fmla="*/ 2560 h 2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06" h="2564">
                <a:moveTo>
                  <a:pt x="0" y="0"/>
                </a:moveTo>
                <a:lnTo>
                  <a:pt x="95" y="0"/>
                </a:lnTo>
                <a:moveTo>
                  <a:pt x="0" y="284"/>
                </a:moveTo>
                <a:lnTo>
                  <a:pt x="95" y="284"/>
                </a:lnTo>
                <a:moveTo>
                  <a:pt x="0" y="569"/>
                </a:moveTo>
                <a:lnTo>
                  <a:pt x="95" y="569"/>
                </a:lnTo>
                <a:moveTo>
                  <a:pt x="4" y="850"/>
                </a:moveTo>
                <a:lnTo>
                  <a:pt x="99" y="850"/>
                </a:lnTo>
                <a:moveTo>
                  <a:pt x="0" y="1135"/>
                </a:moveTo>
                <a:lnTo>
                  <a:pt x="95" y="1135"/>
                </a:lnTo>
                <a:moveTo>
                  <a:pt x="0" y="1420"/>
                </a:moveTo>
                <a:lnTo>
                  <a:pt x="95" y="1420"/>
                </a:lnTo>
                <a:moveTo>
                  <a:pt x="0" y="1705"/>
                </a:moveTo>
                <a:lnTo>
                  <a:pt x="95" y="1705"/>
                </a:lnTo>
                <a:moveTo>
                  <a:pt x="0" y="1990"/>
                </a:moveTo>
                <a:lnTo>
                  <a:pt x="95" y="1990"/>
                </a:lnTo>
                <a:moveTo>
                  <a:pt x="0" y="2275"/>
                </a:moveTo>
                <a:lnTo>
                  <a:pt x="95" y="2275"/>
                </a:lnTo>
                <a:moveTo>
                  <a:pt x="2208" y="2469"/>
                </a:moveTo>
                <a:lnTo>
                  <a:pt x="2208" y="2560"/>
                </a:lnTo>
                <a:moveTo>
                  <a:pt x="4555" y="2469"/>
                </a:moveTo>
                <a:lnTo>
                  <a:pt x="4555" y="2560"/>
                </a:lnTo>
                <a:moveTo>
                  <a:pt x="3961" y="2469"/>
                </a:moveTo>
                <a:lnTo>
                  <a:pt x="3961" y="2564"/>
                </a:lnTo>
                <a:moveTo>
                  <a:pt x="3530" y="2469"/>
                </a:moveTo>
                <a:lnTo>
                  <a:pt x="3530" y="2560"/>
                </a:lnTo>
                <a:moveTo>
                  <a:pt x="2647" y="2469"/>
                </a:moveTo>
                <a:lnTo>
                  <a:pt x="2647" y="2560"/>
                </a:lnTo>
                <a:moveTo>
                  <a:pt x="3090" y="2469"/>
                </a:moveTo>
                <a:lnTo>
                  <a:pt x="3090" y="2560"/>
                </a:lnTo>
                <a:moveTo>
                  <a:pt x="1326" y="2469"/>
                </a:moveTo>
                <a:lnTo>
                  <a:pt x="1326" y="2560"/>
                </a:lnTo>
                <a:moveTo>
                  <a:pt x="1765" y="2469"/>
                </a:moveTo>
                <a:lnTo>
                  <a:pt x="1765" y="2560"/>
                </a:lnTo>
                <a:moveTo>
                  <a:pt x="443" y="2469"/>
                </a:moveTo>
                <a:lnTo>
                  <a:pt x="443" y="2560"/>
                </a:lnTo>
                <a:moveTo>
                  <a:pt x="882" y="2469"/>
                </a:moveTo>
                <a:lnTo>
                  <a:pt x="882" y="2560"/>
                </a:lnTo>
                <a:moveTo>
                  <a:pt x="0" y="0"/>
                </a:moveTo>
                <a:lnTo>
                  <a:pt x="0" y="2560"/>
                </a:lnTo>
                <a:lnTo>
                  <a:pt x="4606" y="2560"/>
                </a:lnTo>
              </a:path>
            </a:pathLst>
          </a:custGeom>
          <a:noFill/>
          <a:ln w="1270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535" name="Rectangle 103"/>
          <p:cNvSpPr>
            <a:spLocks noChangeArrowheads="1"/>
          </p:cNvSpPr>
          <p:nvPr/>
        </p:nvSpPr>
        <p:spPr bwMode="auto">
          <a:xfrm rot="16200000">
            <a:off x="-1328737" y="3948112"/>
            <a:ext cx="3784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231F20"/>
                </a:solidFill>
              </a:rPr>
              <a:t>Price per Pound (In Constant 1982 Cents)</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4478"/>
                                        </p:tgtEl>
                                        <p:attrNameLst>
                                          <p:attrName>style.visibility</p:attrName>
                                        </p:attrNameLst>
                                      </p:cBhvr>
                                      <p:to>
                                        <p:strVal val="visible"/>
                                      </p:to>
                                    </p:set>
                                    <p:animEffect transition="in" filter="wipe(left)">
                                      <p:cBhvr>
                                        <p:cTn id="7" dur="500"/>
                                        <p:tgtEl>
                                          <p:spTgt spid="274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4482"/>
                                        </p:tgtEl>
                                        <p:attrNameLst>
                                          <p:attrName>style.visibility</p:attrName>
                                        </p:attrNameLst>
                                      </p:cBhvr>
                                      <p:to>
                                        <p:strVal val="visible"/>
                                      </p:to>
                                    </p:set>
                                    <p:animEffect transition="in" filter="wipe(left)">
                                      <p:cBhvr>
                                        <p:cTn id="12" dur="500"/>
                                        <p:tgtEl>
                                          <p:spTgt spid="2744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4474"/>
                                        </p:tgtEl>
                                        <p:attrNameLst>
                                          <p:attrName>style.visibility</p:attrName>
                                        </p:attrNameLst>
                                      </p:cBhvr>
                                      <p:to>
                                        <p:strVal val="visible"/>
                                      </p:to>
                                    </p:set>
                                    <p:animEffect transition="in" filter="wipe(left)">
                                      <p:cBhvr>
                                        <p:cTn id="17" dur="500"/>
                                        <p:tgtEl>
                                          <p:spTgt spid="274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ltLang="en-US"/>
              <a:t>Actual Resource Prices in the Twentieth Century</a:t>
            </a:r>
          </a:p>
        </p:txBody>
      </p:sp>
      <p:sp>
        <p:nvSpPr>
          <p:cNvPr id="275459" name="Rectangle 3"/>
          <p:cNvSpPr>
            <a:spLocks noGrp="1" noChangeArrowheads="1"/>
          </p:cNvSpPr>
          <p:nvPr>
            <p:ph type="body" idx="1"/>
          </p:nvPr>
        </p:nvSpPr>
        <p:spPr/>
        <p:txBody>
          <a:bodyPr/>
          <a:lstStyle/>
          <a:p>
            <a:r>
              <a:rPr lang="en-US" altLang="en-US">
                <a:solidFill>
                  <a:srgbClr val="365B98"/>
                </a:solidFill>
              </a:rPr>
              <a:t>Interferences with Price Patterns</a:t>
            </a:r>
            <a:endParaRPr lang="en-US" altLang="en-US" b="1"/>
          </a:p>
          <a:p>
            <a:pPr lvl="1"/>
            <a:r>
              <a:rPr lang="en-US" altLang="en-US"/>
              <a:t>Unexpected discoveries of reserves whose existence was previously not suspected</a:t>
            </a:r>
          </a:p>
          <a:p>
            <a:pPr lvl="1"/>
            <a:r>
              <a:rPr lang="en-US" altLang="en-US"/>
              <a:t>Invention of new methods of mining and refining that may significantly reduce extraction costs</a:t>
            </a:r>
          </a:p>
          <a:p>
            <a:pPr lvl="1"/>
            <a:r>
              <a:rPr lang="en-US" altLang="en-US"/>
              <a:t>Price controls that hold prices down or decrease them</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Price Effects of a Discovery of Additional Reserves</a:t>
            </a:r>
            <a:endParaRPr lang="en-US" altLang="en-US"/>
          </a:p>
        </p:txBody>
      </p:sp>
      <p:sp>
        <p:nvSpPr>
          <p:cNvPr id="276484" name="Line 4"/>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6485"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6487" name="Line 7"/>
          <p:cNvSpPr>
            <a:spLocks noChangeShapeType="1"/>
          </p:cNvSpPr>
          <p:nvPr/>
        </p:nvSpPr>
        <p:spPr bwMode="auto">
          <a:xfrm>
            <a:off x="-3473450" y="159480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6488" name="Line 8"/>
          <p:cNvSpPr>
            <a:spLocks noChangeShapeType="1"/>
          </p:cNvSpPr>
          <p:nvPr/>
        </p:nvSpPr>
        <p:spPr bwMode="auto">
          <a:xfrm>
            <a:off x="-3473450" y="159480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6489" name="Rectangle 9"/>
          <p:cNvSpPr>
            <a:spLocks noChangeArrowheads="1"/>
          </p:cNvSpPr>
          <p:nvPr/>
        </p:nvSpPr>
        <p:spPr bwMode="auto">
          <a:xfrm>
            <a:off x="1225550" y="1589088"/>
            <a:ext cx="6786563" cy="4910137"/>
          </a:xfrm>
          <a:prstGeom prst="rect">
            <a:avLst/>
          </a:prstGeom>
          <a:solidFill>
            <a:srgbClr val="F2F2E5"/>
          </a:solidFill>
          <a:ln w="0">
            <a:solidFill>
              <a:srgbClr val="F2F2E5"/>
            </a:solidFill>
            <a:miter lim="800000"/>
            <a:headEnd/>
            <a:tailEnd/>
          </a:ln>
        </p:spPr>
        <p:txBody>
          <a:bodyPr/>
          <a:lstStyle/>
          <a:p>
            <a:endParaRPr lang="en-US"/>
          </a:p>
        </p:txBody>
      </p:sp>
      <p:sp>
        <p:nvSpPr>
          <p:cNvPr id="276490" name="Freeform 10"/>
          <p:cNvSpPr>
            <a:spLocks/>
          </p:cNvSpPr>
          <p:nvPr/>
        </p:nvSpPr>
        <p:spPr bwMode="auto">
          <a:xfrm>
            <a:off x="2395538" y="1843088"/>
            <a:ext cx="5362575" cy="3954462"/>
          </a:xfrm>
          <a:custGeom>
            <a:avLst/>
            <a:gdLst>
              <a:gd name="T0" fmla="*/ 0 w 3378"/>
              <a:gd name="T1" fmla="*/ 0 h 2491"/>
              <a:gd name="T2" fmla="*/ 0 w 3378"/>
              <a:gd name="T3" fmla="*/ 2491 h 2491"/>
              <a:gd name="T4" fmla="*/ 3378 w 3378"/>
              <a:gd name="T5" fmla="*/ 2491 h 2491"/>
            </a:gdLst>
            <a:ahLst/>
            <a:cxnLst>
              <a:cxn ang="0">
                <a:pos x="T0" y="T1"/>
              </a:cxn>
              <a:cxn ang="0">
                <a:pos x="T2" y="T3"/>
              </a:cxn>
              <a:cxn ang="0">
                <a:pos x="T4" y="T5"/>
              </a:cxn>
            </a:cxnLst>
            <a:rect l="0" t="0" r="r" b="b"/>
            <a:pathLst>
              <a:path w="3378" h="2491">
                <a:moveTo>
                  <a:pt x="0" y="0"/>
                </a:moveTo>
                <a:lnTo>
                  <a:pt x="0" y="2491"/>
                </a:lnTo>
                <a:lnTo>
                  <a:pt x="3378" y="249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491" name="Rectangle 11"/>
          <p:cNvSpPr>
            <a:spLocks noChangeArrowheads="1"/>
          </p:cNvSpPr>
          <p:nvPr/>
        </p:nvSpPr>
        <p:spPr bwMode="auto">
          <a:xfrm>
            <a:off x="2247900" y="5868988"/>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 </a:t>
            </a:r>
            <a:endParaRPr lang="en-US" altLang="en-US" sz="2400">
              <a:latin typeface="Times New Roman" panose="02020603050405020304" pitchFamily="18" charset="0"/>
            </a:endParaRPr>
          </a:p>
        </p:txBody>
      </p:sp>
      <p:sp>
        <p:nvSpPr>
          <p:cNvPr id="276492" name="Rectangle 12"/>
          <p:cNvSpPr>
            <a:spLocks noChangeArrowheads="1"/>
          </p:cNvSpPr>
          <p:nvPr/>
        </p:nvSpPr>
        <p:spPr bwMode="auto">
          <a:xfrm>
            <a:off x="6002338" y="3289300"/>
            <a:ext cx="1536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a:solidFill>
                  <a:srgbClr val="C00000"/>
                </a:solidFill>
              </a:rPr>
              <a:t>After discovery </a:t>
            </a:r>
            <a:endParaRPr lang="en-US" altLang="en-US" sz="2400" dirty="0">
              <a:solidFill>
                <a:srgbClr val="C00000"/>
              </a:solidFill>
              <a:latin typeface="Times New Roman" panose="02020603050405020304" pitchFamily="18" charset="0"/>
            </a:endParaRPr>
          </a:p>
        </p:txBody>
      </p:sp>
      <p:sp>
        <p:nvSpPr>
          <p:cNvPr id="276493" name="Rectangle 13"/>
          <p:cNvSpPr>
            <a:spLocks noChangeArrowheads="1"/>
          </p:cNvSpPr>
          <p:nvPr/>
        </p:nvSpPr>
        <p:spPr bwMode="auto">
          <a:xfrm>
            <a:off x="3030538" y="2768600"/>
            <a:ext cx="1704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Before discovery </a:t>
            </a:r>
            <a:endParaRPr lang="en-US" altLang="en-US" sz="2400">
              <a:latin typeface="Times New Roman" panose="02020603050405020304" pitchFamily="18" charset="0"/>
            </a:endParaRPr>
          </a:p>
        </p:txBody>
      </p:sp>
      <p:sp>
        <p:nvSpPr>
          <p:cNvPr id="276494" name="Rectangle 14"/>
          <p:cNvSpPr>
            <a:spLocks noChangeArrowheads="1"/>
          </p:cNvSpPr>
          <p:nvPr/>
        </p:nvSpPr>
        <p:spPr bwMode="auto">
          <a:xfrm rot="16200000">
            <a:off x="935038" y="3813175"/>
            <a:ext cx="1355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Price per Ton </a:t>
            </a:r>
            <a:endParaRPr lang="en-US" altLang="en-US" sz="2400">
              <a:latin typeface="Times New Roman" panose="02020603050405020304" pitchFamily="18" charset="0"/>
            </a:endParaRPr>
          </a:p>
        </p:txBody>
      </p:sp>
      <p:sp>
        <p:nvSpPr>
          <p:cNvPr id="276495" name="Rectangle 15"/>
          <p:cNvSpPr>
            <a:spLocks noChangeArrowheads="1"/>
          </p:cNvSpPr>
          <p:nvPr/>
        </p:nvSpPr>
        <p:spPr bwMode="auto">
          <a:xfrm>
            <a:off x="3759200" y="6103938"/>
            <a:ext cx="2727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Quantity in Millions of Tons </a:t>
            </a:r>
            <a:endParaRPr lang="en-US" altLang="en-US" sz="2400">
              <a:latin typeface="Times New Roman" panose="02020603050405020304" pitchFamily="18" charset="0"/>
            </a:endParaRPr>
          </a:p>
        </p:txBody>
      </p:sp>
      <p:grpSp>
        <p:nvGrpSpPr>
          <p:cNvPr id="276496" name="Group 16"/>
          <p:cNvGrpSpPr>
            <a:grpSpLocks/>
          </p:cNvGrpSpPr>
          <p:nvPr/>
        </p:nvGrpSpPr>
        <p:grpSpPr bwMode="auto">
          <a:xfrm>
            <a:off x="2925763" y="2063750"/>
            <a:ext cx="2786062" cy="2814638"/>
            <a:chOff x="1843" y="1300"/>
            <a:chExt cx="1755" cy="1773"/>
          </a:xfrm>
        </p:grpSpPr>
        <p:sp>
          <p:nvSpPr>
            <p:cNvPr id="276497" name="Line 17"/>
            <p:cNvSpPr>
              <a:spLocks noChangeShapeType="1"/>
            </p:cNvSpPr>
            <p:nvPr/>
          </p:nvSpPr>
          <p:spPr bwMode="auto">
            <a:xfrm flipV="1">
              <a:off x="1976" y="1467"/>
              <a:ext cx="1437" cy="1449"/>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498" name="Group 18"/>
            <p:cNvGrpSpPr>
              <a:grpSpLocks/>
            </p:cNvGrpSpPr>
            <p:nvPr/>
          </p:nvGrpSpPr>
          <p:grpSpPr bwMode="auto">
            <a:xfrm>
              <a:off x="1843" y="2909"/>
              <a:ext cx="162" cy="164"/>
              <a:chOff x="1843" y="2909"/>
              <a:chExt cx="162" cy="164"/>
            </a:xfrm>
          </p:grpSpPr>
          <p:sp>
            <p:nvSpPr>
              <p:cNvPr id="276499" name="Rectangle 19"/>
              <p:cNvSpPr>
                <a:spLocks noChangeArrowheads="1"/>
              </p:cNvSpPr>
              <p:nvPr/>
            </p:nvSpPr>
            <p:spPr bwMode="auto">
              <a:xfrm>
                <a:off x="1843" y="2909"/>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S</a:t>
                </a:r>
                <a:endParaRPr lang="en-US" altLang="en-US" sz="2400">
                  <a:latin typeface="Times New Roman" panose="02020603050405020304" pitchFamily="18" charset="0"/>
                </a:endParaRPr>
              </a:p>
            </p:txBody>
          </p:sp>
          <p:sp>
            <p:nvSpPr>
              <p:cNvPr id="276500" name="Rectangle 20"/>
              <p:cNvSpPr>
                <a:spLocks noChangeArrowheads="1"/>
              </p:cNvSpPr>
              <p:nvPr/>
            </p:nvSpPr>
            <p:spPr bwMode="auto">
              <a:xfrm>
                <a:off x="1925" y="2958"/>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rPr>
                  <a:t>1 </a:t>
                </a:r>
                <a:endParaRPr lang="en-US" altLang="en-US" sz="2400">
                  <a:latin typeface="Times New Roman" panose="02020603050405020304" pitchFamily="18" charset="0"/>
                </a:endParaRPr>
              </a:p>
            </p:txBody>
          </p:sp>
        </p:grpSp>
        <p:grpSp>
          <p:nvGrpSpPr>
            <p:cNvPr id="276501" name="Group 21"/>
            <p:cNvGrpSpPr>
              <a:grpSpLocks/>
            </p:cNvGrpSpPr>
            <p:nvPr/>
          </p:nvGrpSpPr>
          <p:grpSpPr bwMode="auto">
            <a:xfrm>
              <a:off x="3436" y="1300"/>
              <a:ext cx="162" cy="164"/>
              <a:chOff x="3436" y="1300"/>
              <a:chExt cx="162" cy="164"/>
            </a:xfrm>
          </p:grpSpPr>
          <p:sp>
            <p:nvSpPr>
              <p:cNvPr id="276502" name="Rectangle 22"/>
              <p:cNvSpPr>
                <a:spLocks noChangeArrowheads="1"/>
              </p:cNvSpPr>
              <p:nvPr/>
            </p:nvSpPr>
            <p:spPr bwMode="auto">
              <a:xfrm>
                <a:off x="3436" y="1300"/>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S</a:t>
                </a:r>
                <a:endParaRPr lang="en-US" altLang="en-US" sz="2400">
                  <a:latin typeface="Times New Roman" panose="02020603050405020304" pitchFamily="18" charset="0"/>
                </a:endParaRPr>
              </a:p>
            </p:txBody>
          </p:sp>
          <p:sp>
            <p:nvSpPr>
              <p:cNvPr id="276503" name="Rectangle 23"/>
              <p:cNvSpPr>
                <a:spLocks noChangeArrowheads="1"/>
              </p:cNvSpPr>
              <p:nvPr/>
            </p:nvSpPr>
            <p:spPr bwMode="auto">
              <a:xfrm>
                <a:off x="3518" y="1349"/>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rPr>
                  <a:t>1 </a:t>
                </a:r>
                <a:endParaRPr lang="en-US" altLang="en-US" sz="2400">
                  <a:latin typeface="Times New Roman" panose="02020603050405020304" pitchFamily="18" charset="0"/>
                </a:endParaRPr>
              </a:p>
            </p:txBody>
          </p:sp>
        </p:grpSp>
      </p:grpSp>
      <p:grpSp>
        <p:nvGrpSpPr>
          <p:cNvPr id="276504" name="Group 24"/>
          <p:cNvGrpSpPr>
            <a:grpSpLocks/>
          </p:cNvGrpSpPr>
          <p:nvPr/>
        </p:nvGrpSpPr>
        <p:grpSpPr bwMode="auto">
          <a:xfrm>
            <a:off x="2143129" y="4019558"/>
            <a:ext cx="258763" cy="261938"/>
            <a:chOff x="1350" y="2532"/>
            <a:chExt cx="163" cy="165"/>
          </a:xfrm>
        </p:grpSpPr>
        <p:sp>
          <p:nvSpPr>
            <p:cNvPr id="276505" name="Rectangle 25"/>
            <p:cNvSpPr>
              <a:spLocks noChangeArrowheads="1"/>
            </p:cNvSpPr>
            <p:nvPr/>
          </p:nvSpPr>
          <p:spPr bwMode="auto">
            <a:xfrm>
              <a:off x="1350" y="2532"/>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dirty="0">
                  <a:solidFill>
                    <a:srgbClr val="C00000"/>
                  </a:solidFill>
                </a:rPr>
                <a:t>P</a:t>
              </a:r>
              <a:endParaRPr lang="en-US" altLang="en-US" sz="2400" dirty="0">
                <a:solidFill>
                  <a:srgbClr val="C00000"/>
                </a:solidFill>
                <a:latin typeface="Times New Roman" panose="02020603050405020304" pitchFamily="18" charset="0"/>
              </a:endParaRPr>
            </a:p>
          </p:txBody>
        </p:sp>
        <p:sp>
          <p:nvSpPr>
            <p:cNvPr id="276506" name="Rectangle 26"/>
            <p:cNvSpPr>
              <a:spLocks noChangeArrowheads="1"/>
            </p:cNvSpPr>
            <p:nvPr/>
          </p:nvSpPr>
          <p:spPr bwMode="auto">
            <a:xfrm>
              <a:off x="1432" y="2581"/>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C00000"/>
                  </a:solidFill>
                </a:rPr>
                <a:t>2 </a:t>
              </a:r>
              <a:endParaRPr lang="en-US" altLang="en-US" sz="2400">
                <a:solidFill>
                  <a:srgbClr val="C00000"/>
                </a:solidFill>
                <a:latin typeface="Times New Roman" panose="02020603050405020304" pitchFamily="18" charset="0"/>
              </a:endParaRPr>
            </a:p>
          </p:txBody>
        </p:sp>
      </p:grpSp>
      <p:grpSp>
        <p:nvGrpSpPr>
          <p:cNvPr id="276507" name="Group 27"/>
          <p:cNvGrpSpPr>
            <a:grpSpLocks/>
          </p:cNvGrpSpPr>
          <p:nvPr/>
        </p:nvGrpSpPr>
        <p:grpSpPr bwMode="auto">
          <a:xfrm>
            <a:off x="2143125" y="3576638"/>
            <a:ext cx="257175" cy="260350"/>
            <a:chOff x="1350" y="2253"/>
            <a:chExt cx="162" cy="164"/>
          </a:xfrm>
        </p:grpSpPr>
        <p:sp>
          <p:nvSpPr>
            <p:cNvPr id="276508" name="Rectangle 28"/>
            <p:cNvSpPr>
              <a:spLocks noChangeArrowheads="1"/>
            </p:cNvSpPr>
            <p:nvPr/>
          </p:nvSpPr>
          <p:spPr bwMode="auto">
            <a:xfrm>
              <a:off x="1350" y="2253"/>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P</a:t>
              </a:r>
              <a:endParaRPr lang="en-US" altLang="en-US" sz="2400">
                <a:latin typeface="Times New Roman" panose="02020603050405020304" pitchFamily="18" charset="0"/>
              </a:endParaRPr>
            </a:p>
          </p:txBody>
        </p:sp>
        <p:sp>
          <p:nvSpPr>
            <p:cNvPr id="276509" name="Rectangle 29"/>
            <p:cNvSpPr>
              <a:spLocks noChangeArrowheads="1"/>
            </p:cNvSpPr>
            <p:nvPr/>
          </p:nvSpPr>
          <p:spPr bwMode="auto">
            <a:xfrm>
              <a:off x="1432" y="2302"/>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rPr>
                <a:t>1 </a:t>
              </a:r>
              <a:endParaRPr lang="en-US" altLang="en-US" sz="2400">
                <a:latin typeface="Times New Roman" panose="02020603050405020304" pitchFamily="18" charset="0"/>
              </a:endParaRPr>
            </a:p>
          </p:txBody>
        </p:sp>
      </p:grpSp>
      <p:grpSp>
        <p:nvGrpSpPr>
          <p:cNvPr id="276510" name="Group 30"/>
          <p:cNvGrpSpPr>
            <a:grpSpLocks/>
          </p:cNvGrpSpPr>
          <p:nvPr/>
        </p:nvGrpSpPr>
        <p:grpSpPr bwMode="auto">
          <a:xfrm>
            <a:off x="3786187" y="2636838"/>
            <a:ext cx="2762249" cy="2817813"/>
            <a:chOff x="2385" y="1661"/>
            <a:chExt cx="1740" cy="1775"/>
          </a:xfrm>
        </p:grpSpPr>
        <p:sp>
          <p:nvSpPr>
            <p:cNvPr id="276511" name="Line 31"/>
            <p:cNvSpPr>
              <a:spLocks noChangeShapeType="1"/>
            </p:cNvSpPr>
            <p:nvPr/>
          </p:nvSpPr>
          <p:spPr bwMode="auto">
            <a:xfrm flipV="1">
              <a:off x="2504" y="1823"/>
              <a:ext cx="1437" cy="1461"/>
            </a:xfrm>
            <a:prstGeom prst="line">
              <a:avLst/>
            </a:prstGeom>
            <a:noFill/>
            <a:ln w="58738">
              <a:solidFill>
                <a:srgbClr val="FE1A0E"/>
              </a:solidFill>
              <a:round/>
              <a:headEnd/>
              <a:tailEnd/>
            </a:ln>
            <a:extLst>
              <a:ext uri="{909E8E84-426E-40DD-AFC4-6F175D3DCCD1}">
                <a14:hiddenFill xmlns:a14="http://schemas.microsoft.com/office/drawing/2010/main">
                  <a:noFill/>
                </a14:hiddenFill>
              </a:ext>
            </a:extLst>
          </p:spPr>
          <p:txBody>
            <a:bodyPr/>
            <a:lstStyle/>
            <a:p>
              <a:endParaRPr lang="en-US">
                <a:solidFill>
                  <a:srgbClr val="C00000"/>
                </a:solidFill>
              </a:endParaRPr>
            </a:p>
          </p:txBody>
        </p:sp>
        <p:grpSp>
          <p:nvGrpSpPr>
            <p:cNvPr id="276512" name="Group 32"/>
            <p:cNvGrpSpPr>
              <a:grpSpLocks/>
            </p:cNvGrpSpPr>
            <p:nvPr/>
          </p:nvGrpSpPr>
          <p:grpSpPr bwMode="auto">
            <a:xfrm>
              <a:off x="2385" y="3271"/>
              <a:ext cx="163" cy="165"/>
              <a:chOff x="2385" y="3271"/>
              <a:chExt cx="163" cy="165"/>
            </a:xfrm>
          </p:grpSpPr>
          <p:sp>
            <p:nvSpPr>
              <p:cNvPr id="276513" name="Rectangle 33"/>
              <p:cNvSpPr>
                <a:spLocks noChangeArrowheads="1"/>
              </p:cNvSpPr>
              <p:nvPr/>
            </p:nvSpPr>
            <p:spPr bwMode="auto">
              <a:xfrm>
                <a:off x="2385" y="3271"/>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C00000"/>
                    </a:solidFill>
                  </a:rPr>
                  <a:t>S</a:t>
                </a:r>
                <a:endParaRPr lang="en-US" altLang="en-US" sz="2400">
                  <a:solidFill>
                    <a:srgbClr val="C00000"/>
                  </a:solidFill>
                  <a:latin typeface="Times New Roman" panose="02020603050405020304" pitchFamily="18" charset="0"/>
                </a:endParaRPr>
              </a:p>
            </p:txBody>
          </p:sp>
          <p:sp>
            <p:nvSpPr>
              <p:cNvPr id="276514" name="Rectangle 34"/>
              <p:cNvSpPr>
                <a:spLocks noChangeArrowheads="1"/>
              </p:cNvSpPr>
              <p:nvPr/>
            </p:nvSpPr>
            <p:spPr bwMode="auto">
              <a:xfrm>
                <a:off x="2467" y="3320"/>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solidFill>
                      <a:srgbClr val="C00000"/>
                    </a:solidFill>
                  </a:rPr>
                  <a:t>2 </a:t>
                </a:r>
                <a:endParaRPr lang="en-US" altLang="en-US" sz="2400" dirty="0">
                  <a:solidFill>
                    <a:srgbClr val="C00000"/>
                  </a:solidFill>
                  <a:latin typeface="Times New Roman" panose="02020603050405020304" pitchFamily="18" charset="0"/>
                </a:endParaRPr>
              </a:p>
            </p:txBody>
          </p:sp>
        </p:grpSp>
        <p:grpSp>
          <p:nvGrpSpPr>
            <p:cNvPr id="276515" name="Group 35"/>
            <p:cNvGrpSpPr>
              <a:grpSpLocks/>
            </p:cNvGrpSpPr>
            <p:nvPr/>
          </p:nvGrpSpPr>
          <p:grpSpPr bwMode="auto">
            <a:xfrm>
              <a:off x="3962" y="1661"/>
              <a:ext cx="163" cy="165"/>
              <a:chOff x="3962" y="1661"/>
              <a:chExt cx="163" cy="165"/>
            </a:xfrm>
          </p:grpSpPr>
          <p:sp>
            <p:nvSpPr>
              <p:cNvPr id="276516" name="Rectangle 36"/>
              <p:cNvSpPr>
                <a:spLocks noChangeArrowheads="1"/>
              </p:cNvSpPr>
              <p:nvPr/>
            </p:nvSpPr>
            <p:spPr bwMode="auto">
              <a:xfrm>
                <a:off x="3962" y="1661"/>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C00000"/>
                    </a:solidFill>
                  </a:rPr>
                  <a:t>S</a:t>
                </a:r>
                <a:endParaRPr lang="en-US" altLang="en-US" sz="2400">
                  <a:solidFill>
                    <a:srgbClr val="C00000"/>
                  </a:solidFill>
                  <a:latin typeface="Times New Roman" panose="02020603050405020304" pitchFamily="18" charset="0"/>
                </a:endParaRPr>
              </a:p>
            </p:txBody>
          </p:sp>
          <p:sp>
            <p:nvSpPr>
              <p:cNvPr id="276517" name="Rectangle 37"/>
              <p:cNvSpPr>
                <a:spLocks noChangeArrowheads="1"/>
              </p:cNvSpPr>
              <p:nvPr/>
            </p:nvSpPr>
            <p:spPr bwMode="auto">
              <a:xfrm>
                <a:off x="4044" y="1710"/>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dirty="0">
                    <a:solidFill>
                      <a:srgbClr val="C00000"/>
                    </a:solidFill>
                  </a:rPr>
                  <a:t>2 </a:t>
                </a:r>
                <a:endParaRPr lang="en-US" altLang="en-US" sz="2400" dirty="0">
                  <a:solidFill>
                    <a:srgbClr val="C00000"/>
                  </a:solidFill>
                  <a:latin typeface="Times New Roman" panose="02020603050405020304" pitchFamily="18" charset="0"/>
                </a:endParaRPr>
              </a:p>
            </p:txBody>
          </p:sp>
        </p:grpSp>
      </p:grpSp>
      <p:grpSp>
        <p:nvGrpSpPr>
          <p:cNvPr id="276518" name="Group 38"/>
          <p:cNvGrpSpPr>
            <a:grpSpLocks/>
          </p:cNvGrpSpPr>
          <p:nvPr/>
        </p:nvGrpSpPr>
        <p:grpSpPr bwMode="auto">
          <a:xfrm>
            <a:off x="2560638" y="2741613"/>
            <a:ext cx="4217987" cy="2355850"/>
            <a:chOff x="1613" y="1727"/>
            <a:chExt cx="2657" cy="1484"/>
          </a:xfrm>
        </p:grpSpPr>
        <p:sp>
          <p:nvSpPr>
            <p:cNvPr id="276519" name="Line 39"/>
            <p:cNvSpPr>
              <a:spLocks noChangeShapeType="1"/>
            </p:cNvSpPr>
            <p:nvPr/>
          </p:nvSpPr>
          <p:spPr bwMode="auto">
            <a:xfrm flipH="1" flipV="1">
              <a:off x="1632" y="1885"/>
              <a:ext cx="2506" cy="1241"/>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0" name="Rectangle 40"/>
            <p:cNvSpPr>
              <a:spLocks noChangeArrowheads="1"/>
            </p:cNvSpPr>
            <p:nvPr/>
          </p:nvSpPr>
          <p:spPr bwMode="auto">
            <a:xfrm>
              <a:off x="1613" y="1727"/>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D </a:t>
              </a:r>
              <a:endParaRPr lang="en-US" altLang="en-US" sz="2400">
                <a:latin typeface="Times New Roman" panose="02020603050405020304" pitchFamily="18" charset="0"/>
              </a:endParaRPr>
            </a:p>
          </p:txBody>
        </p:sp>
        <p:sp>
          <p:nvSpPr>
            <p:cNvPr id="276521" name="Rectangle 41"/>
            <p:cNvSpPr>
              <a:spLocks noChangeArrowheads="1"/>
            </p:cNvSpPr>
            <p:nvPr/>
          </p:nvSpPr>
          <p:spPr bwMode="auto">
            <a:xfrm>
              <a:off x="4142" y="3057"/>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i="1">
                  <a:solidFill>
                    <a:srgbClr val="000000"/>
                  </a:solidFill>
                </a:rPr>
                <a:t>D </a:t>
              </a:r>
              <a:endParaRPr lang="en-US" altLang="en-US" sz="2400">
                <a:latin typeface="Times New Roman" panose="02020603050405020304" pitchFamily="18" charset="0"/>
              </a:endParaRPr>
            </a:p>
          </p:txBody>
        </p:sp>
      </p:grpSp>
      <p:sp>
        <p:nvSpPr>
          <p:cNvPr id="276522" name="Line 42"/>
          <p:cNvSpPr>
            <a:spLocks noChangeShapeType="1"/>
          </p:cNvSpPr>
          <p:nvPr/>
        </p:nvSpPr>
        <p:spPr bwMode="auto">
          <a:xfrm>
            <a:off x="4103688" y="3744913"/>
            <a:ext cx="820737" cy="400050"/>
          </a:xfrm>
          <a:prstGeom prst="line">
            <a:avLst/>
          </a:prstGeom>
          <a:noFill/>
          <a:ln w="58801">
            <a:solidFill>
              <a:srgbClr val="FE1A0E"/>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276523" name="Group 43"/>
          <p:cNvGrpSpPr>
            <a:grpSpLocks/>
          </p:cNvGrpSpPr>
          <p:nvPr/>
        </p:nvGrpSpPr>
        <p:grpSpPr bwMode="auto">
          <a:xfrm>
            <a:off x="2416175" y="4102100"/>
            <a:ext cx="2632075" cy="136525"/>
            <a:chOff x="1522" y="2584"/>
            <a:chExt cx="1658" cy="86"/>
          </a:xfrm>
        </p:grpSpPr>
        <p:sp>
          <p:nvSpPr>
            <p:cNvPr id="276524" name="Freeform 44"/>
            <p:cNvSpPr>
              <a:spLocks noEditPoints="1"/>
            </p:cNvSpPr>
            <p:nvPr/>
          </p:nvSpPr>
          <p:spPr bwMode="auto">
            <a:xfrm>
              <a:off x="1522" y="2633"/>
              <a:ext cx="1596" cy="1"/>
            </a:xfrm>
            <a:custGeom>
              <a:avLst/>
              <a:gdLst>
                <a:gd name="T0" fmla="*/ 0 w 1596"/>
                <a:gd name="T1" fmla="*/ 49 w 1596"/>
                <a:gd name="T2" fmla="*/ 73 w 1596"/>
                <a:gd name="T3" fmla="*/ 122 w 1596"/>
                <a:gd name="T4" fmla="*/ 159 w 1596"/>
                <a:gd name="T5" fmla="*/ 208 w 1596"/>
                <a:gd name="T6" fmla="*/ 245 w 1596"/>
                <a:gd name="T7" fmla="*/ 294 w 1596"/>
                <a:gd name="T8" fmla="*/ 319 w 1596"/>
                <a:gd name="T9" fmla="*/ 368 w 1596"/>
                <a:gd name="T10" fmla="*/ 405 w 1596"/>
                <a:gd name="T11" fmla="*/ 454 w 1596"/>
                <a:gd name="T12" fmla="*/ 491 w 1596"/>
                <a:gd name="T13" fmla="*/ 540 w 1596"/>
                <a:gd name="T14" fmla="*/ 565 w 1596"/>
                <a:gd name="T15" fmla="*/ 614 w 1596"/>
                <a:gd name="T16" fmla="*/ 651 w 1596"/>
                <a:gd name="T17" fmla="*/ 700 w 1596"/>
                <a:gd name="T18" fmla="*/ 737 w 1596"/>
                <a:gd name="T19" fmla="*/ 786 w 1596"/>
                <a:gd name="T20" fmla="*/ 810 w 1596"/>
                <a:gd name="T21" fmla="*/ 859 w 1596"/>
                <a:gd name="T22" fmla="*/ 896 w 1596"/>
                <a:gd name="T23" fmla="*/ 945 w 1596"/>
                <a:gd name="T24" fmla="*/ 982 w 1596"/>
                <a:gd name="T25" fmla="*/ 1031 w 1596"/>
                <a:gd name="T26" fmla="*/ 1056 w 1596"/>
                <a:gd name="T27" fmla="*/ 1105 w 1596"/>
                <a:gd name="T28" fmla="*/ 1142 w 1596"/>
                <a:gd name="T29" fmla="*/ 1191 w 1596"/>
                <a:gd name="T30" fmla="*/ 1228 w 1596"/>
                <a:gd name="T31" fmla="*/ 1277 w 1596"/>
                <a:gd name="T32" fmla="*/ 1302 w 1596"/>
                <a:gd name="T33" fmla="*/ 1351 w 1596"/>
                <a:gd name="T34" fmla="*/ 1388 w 1596"/>
                <a:gd name="T35" fmla="*/ 1437 w 1596"/>
                <a:gd name="T36" fmla="*/ 1474 w 1596"/>
                <a:gd name="T37" fmla="*/ 1523 w 1596"/>
                <a:gd name="T38" fmla="*/ 1547 w 1596"/>
                <a:gd name="T39" fmla="*/ 1596 w 159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Lst>
              <a:rect l="0" t="0" r="r" b="b"/>
              <a:pathLst>
                <a:path w="1596">
                  <a:moveTo>
                    <a:pt x="0" y="0"/>
                  </a:moveTo>
                  <a:lnTo>
                    <a:pt x="49" y="0"/>
                  </a:lnTo>
                  <a:moveTo>
                    <a:pt x="73" y="0"/>
                  </a:moveTo>
                  <a:lnTo>
                    <a:pt x="122" y="0"/>
                  </a:lnTo>
                  <a:moveTo>
                    <a:pt x="159" y="0"/>
                  </a:moveTo>
                  <a:lnTo>
                    <a:pt x="208" y="0"/>
                  </a:lnTo>
                  <a:moveTo>
                    <a:pt x="245" y="0"/>
                  </a:moveTo>
                  <a:lnTo>
                    <a:pt x="294" y="0"/>
                  </a:lnTo>
                  <a:moveTo>
                    <a:pt x="319" y="0"/>
                  </a:moveTo>
                  <a:lnTo>
                    <a:pt x="368" y="0"/>
                  </a:lnTo>
                  <a:moveTo>
                    <a:pt x="405" y="0"/>
                  </a:moveTo>
                  <a:lnTo>
                    <a:pt x="454" y="0"/>
                  </a:lnTo>
                  <a:moveTo>
                    <a:pt x="491" y="0"/>
                  </a:moveTo>
                  <a:lnTo>
                    <a:pt x="540" y="0"/>
                  </a:lnTo>
                  <a:moveTo>
                    <a:pt x="565" y="0"/>
                  </a:moveTo>
                  <a:lnTo>
                    <a:pt x="614" y="0"/>
                  </a:lnTo>
                  <a:moveTo>
                    <a:pt x="651" y="0"/>
                  </a:moveTo>
                  <a:lnTo>
                    <a:pt x="700" y="0"/>
                  </a:lnTo>
                  <a:moveTo>
                    <a:pt x="737" y="0"/>
                  </a:moveTo>
                  <a:lnTo>
                    <a:pt x="786" y="0"/>
                  </a:lnTo>
                  <a:moveTo>
                    <a:pt x="810" y="0"/>
                  </a:moveTo>
                  <a:lnTo>
                    <a:pt x="859" y="0"/>
                  </a:lnTo>
                  <a:moveTo>
                    <a:pt x="896" y="0"/>
                  </a:moveTo>
                  <a:lnTo>
                    <a:pt x="945" y="0"/>
                  </a:lnTo>
                  <a:moveTo>
                    <a:pt x="982" y="0"/>
                  </a:moveTo>
                  <a:lnTo>
                    <a:pt x="1031" y="0"/>
                  </a:lnTo>
                  <a:moveTo>
                    <a:pt x="1056" y="0"/>
                  </a:moveTo>
                  <a:lnTo>
                    <a:pt x="1105" y="0"/>
                  </a:lnTo>
                  <a:moveTo>
                    <a:pt x="1142" y="0"/>
                  </a:moveTo>
                  <a:lnTo>
                    <a:pt x="1191" y="0"/>
                  </a:lnTo>
                  <a:moveTo>
                    <a:pt x="1228" y="0"/>
                  </a:moveTo>
                  <a:lnTo>
                    <a:pt x="1277" y="0"/>
                  </a:lnTo>
                  <a:moveTo>
                    <a:pt x="1302" y="0"/>
                  </a:moveTo>
                  <a:lnTo>
                    <a:pt x="1351" y="0"/>
                  </a:lnTo>
                  <a:moveTo>
                    <a:pt x="1388" y="0"/>
                  </a:moveTo>
                  <a:lnTo>
                    <a:pt x="1437" y="0"/>
                  </a:lnTo>
                  <a:moveTo>
                    <a:pt x="1474" y="0"/>
                  </a:moveTo>
                  <a:lnTo>
                    <a:pt x="1523" y="0"/>
                  </a:lnTo>
                  <a:moveTo>
                    <a:pt x="1547" y="0"/>
                  </a:moveTo>
                  <a:lnTo>
                    <a:pt x="1596" y="0"/>
                  </a:lnTo>
                </a:path>
              </a:pathLst>
            </a:custGeom>
            <a:noFill/>
            <a:ln w="19050">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6525" name="Group 45"/>
            <p:cNvGrpSpPr>
              <a:grpSpLocks/>
            </p:cNvGrpSpPr>
            <p:nvPr/>
          </p:nvGrpSpPr>
          <p:grpSpPr bwMode="auto">
            <a:xfrm>
              <a:off x="3094" y="2584"/>
              <a:ext cx="86" cy="86"/>
              <a:chOff x="3094" y="2584"/>
              <a:chExt cx="86" cy="86"/>
            </a:xfrm>
          </p:grpSpPr>
          <p:sp>
            <p:nvSpPr>
              <p:cNvPr id="276526" name="Oval 46"/>
              <p:cNvSpPr>
                <a:spLocks noChangeArrowheads="1"/>
              </p:cNvSpPr>
              <p:nvPr/>
            </p:nvSpPr>
            <p:spPr bwMode="auto">
              <a:xfrm>
                <a:off x="3094" y="2584"/>
                <a:ext cx="86" cy="8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27" name="Oval 47"/>
              <p:cNvSpPr>
                <a:spLocks noChangeArrowheads="1"/>
              </p:cNvSpPr>
              <p:nvPr/>
            </p:nvSpPr>
            <p:spPr bwMode="auto">
              <a:xfrm>
                <a:off x="3112" y="2602"/>
                <a:ext cx="49" cy="49"/>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76528" name="Group 48"/>
          <p:cNvGrpSpPr>
            <a:grpSpLocks/>
          </p:cNvGrpSpPr>
          <p:nvPr/>
        </p:nvGrpSpPr>
        <p:grpSpPr bwMode="auto">
          <a:xfrm>
            <a:off x="2416175" y="3635375"/>
            <a:ext cx="1695450" cy="136525"/>
            <a:chOff x="1522" y="2290"/>
            <a:chExt cx="1068" cy="86"/>
          </a:xfrm>
        </p:grpSpPr>
        <p:sp>
          <p:nvSpPr>
            <p:cNvPr id="276529" name="Freeform 49"/>
            <p:cNvSpPr>
              <a:spLocks noEditPoints="1"/>
            </p:cNvSpPr>
            <p:nvPr/>
          </p:nvSpPr>
          <p:spPr bwMode="auto">
            <a:xfrm>
              <a:off x="1522" y="2327"/>
              <a:ext cx="1031" cy="1"/>
            </a:xfrm>
            <a:custGeom>
              <a:avLst/>
              <a:gdLst>
                <a:gd name="T0" fmla="*/ 0 w 1031"/>
                <a:gd name="T1" fmla="*/ 49 w 1031"/>
                <a:gd name="T2" fmla="*/ 86 w 1031"/>
                <a:gd name="T3" fmla="*/ 135 w 1031"/>
                <a:gd name="T4" fmla="*/ 159 w 1031"/>
                <a:gd name="T5" fmla="*/ 208 w 1031"/>
                <a:gd name="T6" fmla="*/ 245 w 1031"/>
                <a:gd name="T7" fmla="*/ 294 w 1031"/>
                <a:gd name="T8" fmla="*/ 331 w 1031"/>
                <a:gd name="T9" fmla="*/ 380 w 1031"/>
                <a:gd name="T10" fmla="*/ 405 w 1031"/>
                <a:gd name="T11" fmla="*/ 454 w 1031"/>
                <a:gd name="T12" fmla="*/ 491 w 1031"/>
                <a:gd name="T13" fmla="*/ 540 w 1031"/>
                <a:gd name="T14" fmla="*/ 577 w 1031"/>
                <a:gd name="T15" fmla="*/ 626 w 1031"/>
                <a:gd name="T16" fmla="*/ 651 w 1031"/>
                <a:gd name="T17" fmla="*/ 700 w 1031"/>
                <a:gd name="T18" fmla="*/ 737 w 1031"/>
                <a:gd name="T19" fmla="*/ 786 w 1031"/>
                <a:gd name="T20" fmla="*/ 823 w 1031"/>
                <a:gd name="T21" fmla="*/ 872 w 1031"/>
                <a:gd name="T22" fmla="*/ 896 w 1031"/>
                <a:gd name="T23" fmla="*/ 945 w 1031"/>
                <a:gd name="T24" fmla="*/ 982 w 1031"/>
                <a:gd name="T25" fmla="*/ 1031 w 103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Lst>
              <a:rect l="0" t="0" r="r" b="b"/>
              <a:pathLst>
                <a:path w="1031">
                  <a:moveTo>
                    <a:pt x="0" y="0"/>
                  </a:moveTo>
                  <a:lnTo>
                    <a:pt x="49" y="0"/>
                  </a:lnTo>
                  <a:moveTo>
                    <a:pt x="86" y="0"/>
                  </a:moveTo>
                  <a:lnTo>
                    <a:pt x="135" y="0"/>
                  </a:lnTo>
                  <a:moveTo>
                    <a:pt x="159" y="0"/>
                  </a:moveTo>
                  <a:lnTo>
                    <a:pt x="208" y="0"/>
                  </a:lnTo>
                  <a:moveTo>
                    <a:pt x="245" y="0"/>
                  </a:moveTo>
                  <a:lnTo>
                    <a:pt x="294" y="0"/>
                  </a:lnTo>
                  <a:moveTo>
                    <a:pt x="331" y="0"/>
                  </a:moveTo>
                  <a:lnTo>
                    <a:pt x="380" y="0"/>
                  </a:lnTo>
                  <a:moveTo>
                    <a:pt x="405" y="0"/>
                  </a:moveTo>
                  <a:lnTo>
                    <a:pt x="454" y="0"/>
                  </a:lnTo>
                  <a:moveTo>
                    <a:pt x="491" y="0"/>
                  </a:moveTo>
                  <a:lnTo>
                    <a:pt x="540" y="0"/>
                  </a:lnTo>
                  <a:moveTo>
                    <a:pt x="577" y="0"/>
                  </a:moveTo>
                  <a:lnTo>
                    <a:pt x="626" y="0"/>
                  </a:lnTo>
                  <a:moveTo>
                    <a:pt x="651" y="0"/>
                  </a:moveTo>
                  <a:lnTo>
                    <a:pt x="700" y="0"/>
                  </a:lnTo>
                  <a:moveTo>
                    <a:pt x="737" y="0"/>
                  </a:moveTo>
                  <a:lnTo>
                    <a:pt x="786" y="0"/>
                  </a:lnTo>
                  <a:moveTo>
                    <a:pt x="823" y="0"/>
                  </a:moveTo>
                  <a:lnTo>
                    <a:pt x="872" y="0"/>
                  </a:lnTo>
                  <a:moveTo>
                    <a:pt x="896" y="0"/>
                  </a:moveTo>
                  <a:lnTo>
                    <a:pt x="945" y="0"/>
                  </a:lnTo>
                  <a:moveTo>
                    <a:pt x="982" y="0"/>
                  </a:moveTo>
                  <a:lnTo>
                    <a:pt x="1031"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6530" name="Group 50"/>
            <p:cNvGrpSpPr>
              <a:grpSpLocks/>
            </p:cNvGrpSpPr>
            <p:nvPr/>
          </p:nvGrpSpPr>
          <p:grpSpPr bwMode="auto">
            <a:xfrm>
              <a:off x="2504" y="2290"/>
              <a:ext cx="86" cy="86"/>
              <a:chOff x="2504" y="2290"/>
              <a:chExt cx="86" cy="86"/>
            </a:xfrm>
          </p:grpSpPr>
          <p:sp>
            <p:nvSpPr>
              <p:cNvPr id="276531" name="Oval 51"/>
              <p:cNvSpPr>
                <a:spLocks noChangeArrowheads="1"/>
              </p:cNvSpPr>
              <p:nvPr/>
            </p:nvSpPr>
            <p:spPr bwMode="auto">
              <a:xfrm>
                <a:off x="2504" y="2290"/>
                <a:ext cx="86" cy="8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32" name="Oval 52"/>
              <p:cNvSpPr>
                <a:spLocks noChangeArrowheads="1"/>
              </p:cNvSpPr>
              <p:nvPr/>
            </p:nvSpPr>
            <p:spPr bwMode="auto">
              <a:xfrm>
                <a:off x="2522" y="2309"/>
                <a:ext cx="49" cy="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6518"/>
                                        </p:tgtEl>
                                        <p:attrNameLst>
                                          <p:attrName>style.visibility</p:attrName>
                                        </p:attrNameLst>
                                      </p:cBhvr>
                                      <p:to>
                                        <p:strVal val="visible"/>
                                      </p:to>
                                    </p:set>
                                    <p:animEffect transition="in" filter="wipe(left)">
                                      <p:cBhvr>
                                        <p:cTn id="7" dur="500"/>
                                        <p:tgtEl>
                                          <p:spTgt spid="276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6496"/>
                                        </p:tgtEl>
                                        <p:attrNameLst>
                                          <p:attrName>style.visibility</p:attrName>
                                        </p:attrNameLst>
                                      </p:cBhvr>
                                      <p:to>
                                        <p:strVal val="visible"/>
                                      </p:to>
                                    </p:set>
                                    <p:animEffect transition="in" filter="wipe(left)">
                                      <p:cBhvr>
                                        <p:cTn id="12" dur="500"/>
                                        <p:tgtEl>
                                          <p:spTgt spid="2764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6528"/>
                                        </p:tgtEl>
                                        <p:attrNameLst>
                                          <p:attrName>style.visibility</p:attrName>
                                        </p:attrNameLst>
                                      </p:cBhvr>
                                      <p:to>
                                        <p:strVal val="visible"/>
                                      </p:to>
                                    </p:set>
                                    <p:animEffect transition="in" filter="wipe(left)">
                                      <p:cBhvr>
                                        <p:cTn id="17" dur="500"/>
                                        <p:tgtEl>
                                          <p:spTgt spid="2765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493">
                                            <p:txEl>
                                              <p:pRg st="0" end="0"/>
                                            </p:txEl>
                                          </p:spTgt>
                                        </p:tgtEl>
                                        <p:attrNameLst>
                                          <p:attrName>style.visibility</p:attrName>
                                        </p:attrNameLst>
                                      </p:cBhvr>
                                      <p:to>
                                        <p:strVal val="visible"/>
                                      </p:to>
                                    </p:set>
                                    <p:animEffect transition="in" filter="dissolve">
                                      <p:cBhvr>
                                        <p:cTn id="22" dur="500"/>
                                        <p:tgtEl>
                                          <p:spTgt spid="27649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6492">
                                            <p:txEl>
                                              <p:pRg st="0" end="0"/>
                                            </p:txEl>
                                          </p:spTgt>
                                        </p:tgtEl>
                                        <p:attrNameLst>
                                          <p:attrName>style.visibility</p:attrName>
                                        </p:attrNameLst>
                                      </p:cBhvr>
                                      <p:to>
                                        <p:strVal val="visible"/>
                                      </p:to>
                                    </p:set>
                                    <p:animEffect transition="in" filter="dissolve">
                                      <p:cBhvr>
                                        <p:cTn id="27" dur="500"/>
                                        <p:tgtEl>
                                          <p:spTgt spid="27649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276510"/>
                                        </p:tgtEl>
                                        <p:attrNameLst>
                                          <p:attrName>style.visibility</p:attrName>
                                        </p:attrNameLst>
                                      </p:cBhvr>
                                      <p:to>
                                        <p:strVal val="visible"/>
                                      </p:to>
                                    </p:set>
                                    <p:animEffect transition="in" filter="strips(upRight)">
                                      <p:cBhvr>
                                        <p:cTn id="32" dur="500"/>
                                        <p:tgtEl>
                                          <p:spTgt spid="2765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76522"/>
                                        </p:tgtEl>
                                        <p:attrNameLst>
                                          <p:attrName>style.visibility</p:attrName>
                                        </p:attrNameLst>
                                      </p:cBhvr>
                                      <p:to>
                                        <p:strVal val="visible"/>
                                      </p:to>
                                    </p:set>
                                    <p:animEffect transition="in" filter="wipe(left)">
                                      <p:cBhvr>
                                        <p:cTn id="37" dur="500"/>
                                        <p:tgtEl>
                                          <p:spTgt spid="2765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76523"/>
                                        </p:tgtEl>
                                        <p:attrNameLst>
                                          <p:attrName>style.visibility</p:attrName>
                                        </p:attrNameLst>
                                      </p:cBhvr>
                                      <p:to>
                                        <p:strVal val="visible"/>
                                      </p:to>
                                    </p:set>
                                    <p:animEffect transition="in" filter="wipe(left)">
                                      <p:cBhvr>
                                        <p:cTn id="42" dur="500"/>
                                        <p:tgtEl>
                                          <p:spTgt spid="276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2" grpId="0" build="p" autoUpdateAnimBg="0"/>
      <p:bldP spid="27649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altLang="en-US"/>
              <a:t>Actual Resource Prices in the Twentieth Century</a:t>
            </a:r>
          </a:p>
        </p:txBody>
      </p:sp>
      <p:sp>
        <p:nvSpPr>
          <p:cNvPr id="277507" name="Rectangle 3"/>
          <p:cNvSpPr>
            <a:spLocks noGrp="1" noChangeArrowheads="1"/>
          </p:cNvSpPr>
          <p:nvPr>
            <p:ph type="body" idx="1"/>
          </p:nvPr>
        </p:nvSpPr>
        <p:spPr/>
        <p:txBody>
          <a:bodyPr/>
          <a:lstStyle/>
          <a:p>
            <a:r>
              <a:rPr lang="en-US" altLang="en-US">
                <a:solidFill>
                  <a:srgbClr val="365B98"/>
                </a:solidFill>
              </a:rPr>
              <a:t>Is Price Interference Justified?</a:t>
            </a:r>
            <a:endParaRPr lang="en-US" altLang="en-US" b="1"/>
          </a:p>
          <a:p>
            <a:pPr lvl="1"/>
            <a:r>
              <a:rPr lang="en-US" altLang="en-US"/>
              <a:t>Market sets quantity demanded = quantity supplied even if a finite resource is undergoing rapid depletion.</a:t>
            </a:r>
          </a:p>
          <a:p>
            <a:pPr lvl="1"/>
            <a:r>
              <a:rPr lang="en-US" altLang="en-US"/>
              <a:t>Reason:  price adjustments</a:t>
            </a:r>
          </a:p>
          <a:p>
            <a:pPr lvl="1"/>
            <a:r>
              <a:rPr lang="en-US" altLang="en-US"/>
              <a:t>Any shortage must be artificial due to a decision to prevent the price mechanism from doing its job.</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p:txBody>
          <a:bodyPr/>
          <a:lstStyle/>
          <a:p>
            <a:r>
              <a:rPr lang="en-US" altLang="en-US">
                <a:solidFill>
                  <a:srgbClr val="365B98"/>
                </a:solidFill>
              </a:rPr>
              <a:t>Externalities and Inefficiency</a:t>
            </a:r>
            <a:endParaRPr lang="en-US" altLang="en-US"/>
          </a:p>
          <a:p>
            <a:pPr lvl="1"/>
            <a:r>
              <a:rPr lang="en-US" altLang="en-US"/>
              <a:t>Detrimental externalities  </a:t>
            </a:r>
            <a:r>
              <a:rPr lang="en-US" altLang="en-US">
                <a:sym typeface="Symbol" panose="05050102010706020507" pitchFamily="18" charset="2"/>
              </a:rPr>
              <a:t></a:t>
            </a:r>
            <a:r>
              <a:rPr lang="en-US" altLang="en-US">
                <a:sym typeface="WP IconicSymbolsB" pitchFamily="2" charset="2"/>
              </a:rPr>
              <a:t>  </a:t>
            </a:r>
            <a:r>
              <a:rPr lang="en-US" altLang="en-US"/>
              <a:t>marginal social cost  &gt;  marginal private cost</a:t>
            </a:r>
          </a:p>
          <a:p>
            <a:pPr lvl="2"/>
            <a:r>
              <a:rPr lang="en-US" altLang="en-US"/>
              <a:t>Too much is produced</a:t>
            </a:r>
          </a:p>
          <a:p>
            <a:pPr lvl="1"/>
            <a:r>
              <a:rPr lang="en-US" altLang="en-US"/>
              <a:t>Beneficial externalities  </a:t>
            </a:r>
            <a:r>
              <a:rPr lang="en-US" altLang="en-US">
                <a:sym typeface="Symbol" panose="05050102010706020507" pitchFamily="18" charset="2"/>
              </a:rPr>
              <a:t>  </a:t>
            </a:r>
            <a:r>
              <a:rPr lang="en-US" altLang="en-US"/>
              <a:t>marginal social benefit  &gt;   marginal private cost </a:t>
            </a:r>
          </a:p>
          <a:p>
            <a:pPr lvl="2"/>
            <a:r>
              <a:rPr lang="en-US" altLang="en-US"/>
              <a:t>Too little output is produced</a:t>
            </a:r>
          </a:p>
        </p:txBody>
      </p:sp>
      <p:sp>
        <p:nvSpPr>
          <p:cNvPr id="40963" name="Rectangle 3"/>
          <p:cNvSpPr>
            <a:spLocks noGrp="1" noChangeArrowheads="1"/>
          </p:cNvSpPr>
          <p:nvPr>
            <p:ph type="title"/>
          </p:nvPr>
        </p:nvSpPr>
        <p:spPr/>
        <p:txBody>
          <a:bodyPr/>
          <a:lstStyle/>
          <a:p>
            <a:r>
              <a:rPr lang="en-US" altLang="en-US"/>
              <a:t>Externalities: Getting the Prices Wrong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28600" y="223838"/>
            <a:ext cx="8763000" cy="1143000"/>
          </a:xfrm>
        </p:spPr>
        <p:txBody>
          <a:bodyPr/>
          <a:lstStyle/>
          <a:p>
            <a:pPr indent="457200"/>
            <a:r>
              <a:rPr lang="en-US" altLang="en-US"/>
              <a:t> </a:t>
            </a:r>
            <a:r>
              <a:rPr lang="en-US" altLang="en-US">
                <a:solidFill>
                  <a:srgbClr val="010000"/>
                </a:solidFill>
              </a:rPr>
              <a:t>Controls on the Price of a Resource</a:t>
            </a:r>
            <a:endParaRPr lang="en-US" altLang="en-US" sz="6900" b="1">
              <a:solidFill>
                <a:srgbClr val="010000"/>
              </a:solidFill>
            </a:endParaRPr>
          </a:p>
        </p:txBody>
      </p:sp>
      <p:sp>
        <p:nvSpPr>
          <p:cNvPr id="278532" name="Line 4"/>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8533"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8535" name="Rectangle 7"/>
          <p:cNvSpPr>
            <a:spLocks noChangeArrowheads="1"/>
          </p:cNvSpPr>
          <p:nvPr/>
        </p:nvSpPr>
        <p:spPr bwMode="auto">
          <a:xfrm>
            <a:off x="1757363" y="1601788"/>
            <a:ext cx="5453062" cy="4759325"/>
          </a:xfrm>
          <a:prstGeom prst="rect">
            <a:avLst/>
          </a:prstGeom>
          <a:solidFill>
            <a:srgbClr val="F2F2E5"/>
          </a:solidFill>
          <a:ln w="19050">
            <a:solidFill>
              <a:srgbClr val="F2F2E5"/>
            </a:solidFill>
            <a:miter lim="800000"/>
            <a:headEnd/>
            <a:tailEnd/>
          </a:ln>
        </p:spPr>
        <p:txBody>
          <a:bodyPr/>
          <a:lstStyle/>
          <a:p>
            <a:endParaRPr lang="en-US"/>
          </a:p>
        </p:txBody>
      </p:sp>
      <p:sp>
        <p:nvSpPr>
          <p:cNvPr id="278536" name="Freeform 8"/>
          <p:cNvSpPr>
            <a:spLocks/>
          </p:cNvSpPr>
          <p:nvPr/>
        </p:nvSpPr>
        <p:spPr bwMode="auto">
          <a:xfrm>
            <a:off x="2667000" y="1827213"/>
            <a:ext cx="4297363" cy="3627437"/>
          </a:xfrm>
          <a:custGeom>
            <a:avLst/>
            <a:gdLst>
              <a:gd name="T0" fmla="*/ 0 w 2707"/>
              <a:gd name="T1" fmla="*/ 0 h 2285"/>
              <a:gd name="T2" fmla="*/ 0 w 2707"/>
              <a:gd name="T3" fmla="*/ 2285 h 2285"/>
              <a:gd name="T4" fmla="*/ 2707 w 2707"/>
              <a:gd name="T5" fmla="*/ 2285 h 2285"/>
            </a:gdLst>
            <a:ahLst/>
            <a:cxnLst>
              <a:cxn ang="0">
                <a:pos x="T0" y="T1"/>
              </a:cxn>
              <a:cxn ang="0">
                <a:pos x="T2" y="T3"/>
              </a:cxn>
              <a:cxn ang="0">
                <a:pos x="T4" y="T5"/>
              </a:cxn>
            </a:cxnLst>
            <a:rect l="0" t="0" r="r" b="b"/>
            <a:pathLst>
              <a:path w="2707" h="2285">
                <a:moveTo>
                  <a:pt x="0" y="0"/>
                </a:moveTo>
                <a:lnTo>
                  <a:pt x="0" y="2285"/>
                </a:lnTo>
                <a:lnTo>
                  <a:pt x="2707" y="228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8537" name="Group 9"/>
          <p:cNvGrpSpPr>
            <a:grpSpLocks/>
          </p:cNvGrpSpPr>
          <p:nvPr/>
        </p:nvGrpSpPr>
        <p:grpSpPr bwMode="auto">
          <a:xfrm>
            <a:off x="2647950" y="3395663"/>
            <a:ext cx="2746375" cy="2058987"/>
            <a:chOff x="1668" y="2139"/>
            <a:chExt cx="1730" cy="1297"/>
          </a:xfrm>
        </p:grpSpPr>
        <p:sp>
          <p:nvSpPr>
            <p:cNvPr id="278538" name="Freeform 10"/>
            <p:cNvSpPr>
              <a:spLocks noEditPoints="1"/>
            </p:cNvSpPr>
            <p:nvPr/>
          </p:nvSpPr>
          <p:spPr bwMode="auto">
            <a:xfrm>
              <a:off x="1668" y="2151"/>
              <a:ext cx="1717" cy="1"/>
            </a:xfrm>
            <a:custGeom>
              <a:avLst/>
              <a:gdLst>
                <a:gd name="T0" fmla="*/ 0 w 1717"/>
                <a:gd name="T1" fmla="*/ 48 w 1717"/>
                <a:gd name="T2" fmla="*/ 83 w 1717"/>
                <a:gd name="T3" fmla="*/ 131 w 1717"/>
                <a:gd name="T4" fmla="*/ 167 w 1717"/>
                <a:gd name="T5" fmla="*/ 215 w 1717"/>
                <a:gd name="T6" fmla="*/ 238 w 1717"/>
                <a:gd name="T7" fmla="*/ 286 w 1717"/>
                <a:gd name="T8" fmla="*/ 322 w 1717"/>
                <a:gd name="T9" fmla="*/ 370 w 1717"/>
                <a:gd name="T10" fmla="*/ 405 w 1717"/>
                <a:gd name="T11" fmla="*/ 453 w 1717"/>
                <a:gd name="T12" fmla="*/ 477 w 1717"/>
                <a:gd name="T13" fmla="*/ 525 w 1717"/>
                <a:gd name="T14" fmla="*/ 560 w 1717"/>
                <a:gd name="T15" fmla="*/ 608 w 1717"/>
                <a:gd name="T16" fmla="*/ 644 w 1717"/>
                <a:gd name="T17" fmla="*/ 692 w 1717"/>
                <a:gd name="T18" fmla="*/ 716 w 1717"/>
                <a:gd name="T19" fmla="*/ 763 w 1717"/>
                <a:gd name="T20" fmla="*/ 799 w 1717"/>
                <a:gd name="T21" fmla="*/ 847 w 1717"/>
                <a:gd name="T22" fmla="*/ 883 w 1717"/>
                <a:gd name="T23" fmla="*/ 930 w 1717"/>
                <a:gd name="T24" fmla="*/ 954 w 1717"/>
                <a:gd name="T25" fmla="*/ 1002 w 1717"/>
                <a:gd name="T26" fmla="*/ 1038 w 1717"/>
                <a:gd name="T27" fmla="*/ 1085 w 1717"/>
                <a:gd name="T28" fmla="*/ 1121 w 1717"/>
                <a:gd name="T29" fmla="*/ 1169 w 1717"/>
                <a:gd name="T30" fmla="*/ 1193 w 1717"/>
                <a:gd name="T31" fmla="*/ 1240 w 1717"/>
                <a:gd name="T32" fmla="*/ 1276 w 1717"/>
                <a:gd name="T33" fmla="*/ 1324 w 1717"/>
                <a:gd name="T34" fmla="*/ 1360 w 1717"/>
                <a:gd name="T35" fmla="*/ 1407 w 1717"/>
                <a:gd name="T36" fmla="*/ 1431 w 1717"/>
                <a:gd name="T37" fmla="*/ 1479 w 1717"/>
                <a:gd name="T38" fmla="*/ 1515 w 1717"/>
                <a:gd name="T39" fmla="*/ 1562 w 1717"/>
                <a:gd name="T40" fmla="*/ 1598 w 1717"/>
                <a:gd name="T41" fmla="*/ 1646 w 1717"/>
                <a:gd name="T42" fmla="*/ 1670 w 1717"/>
                <a:gd name="T43" fmla="*/ 1717 w 171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Lst>
              <a:rect l="0" t="0" r="r" b="b"/>
              <a:pathLst>
                <a:path w="1717">
                  <a:moveTo>
                    <a:pt x="0" y="0"/>
                  </a:moveTo>
                  <a:lnTo>
                    <a:pt x="48" y="0"/>
                  </a:lnTo>
                  <a:moveTo>
                    <a:pt x="83" y="0"/>
                  </a:moveTo>
                  <a:lnTo>
                    <a:pt x="131" y="0"/>
                  </a:lnTo>
                  <a:moveTo>
                    <a:pt x="167" y="0"/>
                  </a:moveTo>
                  <a:lnTo>
                    <a:pt x="215" y="0"/>
                  </a:lnTo>
                  <a:moveTo>
                    <a:pt x="238" y="0"/>
                  </a:moveTo>
                  <a:lnTo>
                    <a:pt x="286" y="0"/>
                  </a:lnTo>
                  <a:moveTo>
                    <a:pt x="322" y="0"/>
                  </a:moveTo>
                  <a:lnTo>
                    <a:pt x="370" y="0"/>
                  </a:lnTo>
                  <a:moveTo>
                    <a:pt x="405" y="0"/>
                  </a:moveTo>
                  <a:lnTo>
                    <a:pt x="453" y="0"/>
                  </a:lnTo>
                  <a:moveTo>
                    <a:pt x="477" y="0"/>
                  </a:moveTo>
                  <a:lnTo>
                    <a:pt x="525" y="0"/>
                  </a:lnTo>
                  <a:moveTo>
                    <a:pt x="560" y="0"/>
                  </a:moveTo>
                  <a:lnTo>
                    <a:pt x="608" y="0"/>
                  </a:lnTo>
                  <a:moveTo>
                    <a:pt x="644" y="0"/>
                  </a:moveTo>
                  <a:lnTo>
                    <a:pt x="692" y="0"/>
                  </a:lnTo>
                  <a:moveTo>
                    <a:pt x="716" y="0"/>
                  </a:moveTo>
                  <a:lnTo>
                    <a:pt x="763" y="0"/>
                  </a:lnTo>
                  <a:moveTo>
                    <a:pt x="799" y="0"/>
                  </a:moveTo>
                  <a:lnTo>
                    <a:pt x="847" y="0"/>
                  </a:lnTo>
                  <a:moveTo>
                    <a:pt x="883" y="0"/>
                  </a:moveTo>
                  <a:lnTo>
                    <a:pt x="930" y="0"/>
                  </a:lnTo>
                  <a:moveTo>
                    <a:pt x="954" y="0"/>
                  </a:moveTo>
                  <a:lnTo>
                    <a:pt x="1002" y="0"/>
                  </a:lnTo>
                  <a:moveTo>
                    <a:pt x="1038" y="0"/>
                  </a:moveTo>
                  <a:lnTo>
                    <a:pt x="1085" y="0"/>
                  </a:lnTo>
                  <a:moveTo>
                    <a:pt x="1121" y="0"/>
                  </a:moveTo>
                  <a:lnTo>
                    <a:pt x="1169" y="0"/>
                  </a:lnTo>
                  <a:moveTo>
                    <a:pt x="1193" y="0"/>
                  </a:moveTo>
                  <a:lnTo>
                    <a:pt x="1240" y="0"/>
                  </a:lnTo>
                  <a:moveTo>
                    <a:pt x="1276" y="0"/>
                  </a:moveTo>
                  <a:lnTo>
                    <a:pt x="1324" y="0"/>
                  </a:lnTo>
                  <a:moveTo>
                    <a:pt x="1360" y="0"/>
                  </a:moveTo>
                  <a:lnTo>
                    <a:pt x="1407" y="0"/>
                  </a:lnTo>
                  <a:moveTo>
                    <a:pt x="1431" y="0"/>
                  </a:moveTo>
                  <a:lnTo>
                    <a:pt x="1479" y="0"/>
                  </a:lnTo>
                  <a:moveTo>
                    <a:pt x="1515" y="0"/>
                  </a:moveTo>
                  <a:lnTo>
                    <a:pt x="1562" y="0"/>
                  </a:lnTo>
                  <a:moveTo>
                    <a:pt x="1598" y="0"/>
                  </a:moveTo>
                  <a:lnTo>
                    <a:pt x="1646" y="0"/>
                  </a:lnTo>
                  <a:moveTo>
                    <a:pt x="1670" y="0"/>
                  </a:moveTo>
                  <a:lnTo>
                    <a:pt x="1717"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39" name="Freeform 11"/>
            <p:cNvSpPr>
              <a:spLocks noEditPoints="1"/>
            </p:cNvSpPr>
            <p:nvPr/>
          </p:nvSpPr>
          <p:spPr bwMode="auto">
            <a:xfrm>
              <a:off x="3397" y="2139"/>
              <a:ext cx="1" cy="1297"/>
            </a:xfrm>
            <a:custGeom>
              <a:avLst/>
              <a:gdLst>
                <a:gd name="T0" fmla="*/ 0 h 1297"/>
                <a:gd name="T1" fmla="*/ 48 h 1297"/>
                <a:gd name="T2" fmla="*/ 83 h 1297"/>
                <a:gd name="T3" fmla="*/ 131 h 1297"/>
                <a:gd name="T4" fmla="*/ 167 h 1297"/>
                <a:gd name="T5" fmla="*/ 214 h 1297"/>
                <a:gd name="T6" fmla="*/ 238 h 1297"/>
                <a:gd name="T7" fmla="*/ 286 h 1297"/>
                <a:gd name="T8" fmla="*/ 321 h 1297"/>
                <a:gd name="T9" fmla="*/ 369 h 1297"/>
                <a:gd name="T10" fmla="*/ 405 h 1297"/>
                <a:gd name="T11" fmla="*/ 452 h 1297"/>
                <a:gd name="T12" fmla="*/ 476 h 1297"/>
                <a:gd name="T13" fmla="*/ 524 h 1297"/>
                <a:gd name="T14" fmla="*/ 559 h 1297"/>
                <a:gd name="T15" fmla="*/ 607 h 1297"/>
                <a:gd name="T16" fmla="*/ 643 h 1297"/>
                <a:gd name="T17" fmla="*/ 690 h 1297"/>
                <a:gd name="T18" fmla="*/ 714 h 1297"/>
                <a:gd name="T19" fmla="*/ 762 h 1297"/>
                <a:gd name="T20" fmla="*/ 797 h 1297"/>
                <a:gd name="T21" fmla="*/ 845 h 1297"/>
                <a:gd name="T22" fmla="*/ 881 h 1297"/>
                <a:gd name="T23" fmla="*/ 928 h 1297"/>
                <a:gd name="T24" fmla="*/ 952 h 1297"/>
                <a:gd name="T25" fmla="*/ 1000 h 1297"/>
                <a:gd name="T26" fmla="*/ 1035 h 1297"/>
                <a:gd name="T27" fmla="*/ 1083 h 1297"/>
                <a:gd name="T28" fmla="*/ 1119 h 1297"/>
                <a:gd name="T29" fmla="*/ 1166 h 1297"/>
                <a:gd name="T30" fmla="*/ 1190 h 1297"/>
                <a:gd name="T31" fmla="*/ 1238 h 1297"/>
                <a:gd name="T32" fmla="*/ 1273 h 1297"/>
                <a:gd name="T33" fmla="*/ 1297 h 1297"/>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Lst>
              <a:rect l="0" t="0" r="r" b="b"/>
              <a:pathLst>
                <a:path h="1297">
                  <a:moveTo>
                    <a:pt x="0" y="0"/>
                  </a:moveTo>
                  <a:lnTo>
                    <a:pt x="0" y="48"/>
                  </a:lnTo>
                  <a:moveTo>
                    <a:pt x="0" y="83"/>
                  </a:moveTo>
                  <a:lnTo>
                    <a:pt x="0" y="131"/>
                  </a:lnTo>
                  <a:moveTo>
                    <a:pt x="0" y="167"/>
                  </a:moveTo>
                  <a:lnTo>
                    <a:pt x="0" y="214"/>
                  </a:lnTo>
                  <a:moveTo>
                    <a:pt x="0" y="238"/>
                  </a:moveTo>
                  <a:lnTo>
                    <a:pt x="0" y="286"/>
                  </a:lnTo>
                  <a:moveTo>
                    <a:pt x="0" y="321"/>
                  </a:moveTo>
                  <a:lnTo>
                    <a:pt x="0" y="369"/>
                  </a:lnTo>
                  <a:moveTo>
                    <a:pt x="0" y="405"/>
                  </a:moveTo>
                  <a:lnTo>
                    <a:pt x="0" y="452"/>
                  </a:lnTo>
                  <a:moveTo>
                    <a:pt x="0" y="476"/>
                  </a:moveTo>
                  <a:lnTo>
                    <a:pt x="0" y="524"/>
                  </a:lnTo>
                  <a:moveTo>
                    <a:pt x="0" y="559"/>
                  </a:moveTo>
                  <a:lnTo>
                    <a:pt x="0" y="607"/>
                  </a:lnTo>
                  <a:moveTo>
                    <a:pt x="0" y="643"/>
                  </a:moveTo>
                  <a:lnTo>
                    <a:pt x="0" y="690"/>
                  </a:lnTo>
                  <a:moveTo>
                    <a:pt x="0" y="714"/>
                  </a:moveTo>
                  <a:lnTo>
                    <a:pt x="0" y="762"/>
                  </a:lnTo>
                  <a:moveTo>
                    <a:pt x="0" y="797"/>
                  </a:moveTo>
                  <a:lnTo>
                    <a:pt x="0" y="845"/>
                  </a:lnTo>
                  <a:moveTo>
                    <a:pt x="0" y="881"/>
                  </a:moveTo>
                  <a:lnTo>
                    <a:pt x="0" y="928"/>
                  </a:lnTo>
                  <a:moveTo>
                    <a:pt x="0" y="952"/>
                  </a:moveTo>
                  <a:lnTo>
                    <a:pt x="0" y="1000"/>
                  </a:lnTo>
                  <a:moveTo>
                    <a:pt x="0" y="1035"/>
                  </a:moveTo>
                  <a:lnTo>
                    <a:pt x="0" y="1083"/>
                  </a:lnTo>
                  <a:moveTo>
                    <a:pt x="0" y="1119"/>
                  </a:moveTo>
                  <a:lnTo>
                    <a:pt x="0" y="1166"/>
                  </a:lnTo>
                  <a:moveTo>
                    <a:pt x="0" y="1190"/>
                  </a:moveTo>
                  <a:lnTo>
                    <a:pt x="0" y="1238"/>
                  </a:lnTo>
                  <a:moveTo>
                    <a:pt x="0" y="1273"/>
                  </a:moveTo>
                  <a:lnTo>
                    <a:pt x="0" y="1297"/>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8540" name="Line 12"/>
          <p:cNvSpPr>
            <a:spLocks noChangeShapeType="1"/>
          </p:cNvSpPr>
          <p:nvPr/>
        </p:nvSpPr>
        <p:spPr bwMode="auto">
          <a:xfrm>
            <a:off x="-3316288" y="1563687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8541" name="Line 13"/>
          <p:cNvSpPr>
            <a:spLocks noChangeShapeType="1"/>
          </p:cNvSpPr>
          <p:nvPr/>
        </p:nvSpPr>
        <p:spPr bwMode="auto">
          <a:xfrm>
            <a:off x="-3316288" y="1563687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78542" name="Rectangle 14"/>
          <p:cNvSpPr>
            <a:spLocks noChangeArrowheads="1"/>
          </p:cNvSpPr>
          <p:nvPr/>
        </p:nvSpPr>
        <p:spPr bwMode="auto">
          <a:xfrm>
            <a:off x="6035675" y="5500688"/>
            <a:ext cx="16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4CFF"/>
                </a:solidFill>
              </a:rPr>
              <a:t>5 </a:t>
            </a:r>
            <a:endParaRPr lang="en-US" altLang="en-US" sz="2400" b="1">
              <a:latin typeface="Times New Roman" panose="02020603050405020304" pitchFamily="18" charset="0"/>
            </a:endParaRPr>
          </a:p>
        </p:txBody>
      </p:sp>
      <p:sp>
        <p:nvSpPr>
          <p:cNvPr id="278543" name="Rectangle 15"/>
          <p:cNvSpPr>
            <a:spLocks noChangeArrowheads="1"/>
          </p:cNvSpPr>
          <p:nvPr/>
        </p:nvSpPr>
        <p:spPr bwMode="auto">
          <a:xfrm>
            <a:off x="5351463" y="5500688"/>
            <a:ext cx="16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4 </a:t>
            </a:r>
            <a:endParaRPr lang="en-US" altLang="en-US" sz="2400" b="1">
              <a:latin typeface="Times New Roman" panose="02020603050405020304" pitchFamily="18" charset="0"/>
            </a:endParaRPr>
          </a:p>
        </p:txBody>
      </p:sp>
      <p:sp>
        <p:nvSpPr>
          <p:cNvPr id="278544" name="Rectangle 16"/>
          <p:cNvSpPr>
            <a:spLocks noChangeArrowheads="1"/>
          </p:cNvSpPr>
          <p:nvPr/>
        </p:nvSpPr>
        <p:spPr bwMode="auto">
          <a:xfrm>
            <a:off x="3983038" y="5500688"/>
            <a:ext cx="16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4CFF"/>
                </a:solidFill>
              </a:rPr>
              <a:t>2 </a:t>
            </a:r>
            <a:endParaRPr lang="en-US" altLang="en-US" sz="2400" b="1">
              <a:latin typeface="Times New Roman" panose="02020603050405020304" pitchFamily="18" charset="0"/>
            </a:endParaRPr>
          </a:p>
        </p:txBody>
      </p:sp>
      <p:sp>
        <p:nvSpPr>
          <p:cNvPr id="278545" name="Rectangle 17"/>
          <p:cNvSpPr>
            <a:spLocks noChangeArrowheads="1"/>
          </p:cNvSpPr>
          <p:nvPr/>
        </p:nvSpPr>
        <p:spPr bwMode="auto">
          <a:xfrm>
            <a:off x="2487613" y="5500688"/>
            <a:ext cx="16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 </a:t>
            </a:r>
            <a:endParaRPr lang="en-US" altLang="en-US" sz="2400" b="1">
              <a:latin typeface="Times New Roman" panose="02020603050405020304" pitchFamily="18" charset="0"/>
            </a:endParaRPr>
          </a:p>
        </p:txBody>
      </p:sp>
      <p:sp>
        <p:nvSpPr>
          <p:cNvPr id="278546" name="Rectangle 18"/>
          <p:cNvSpPr>
            <a:spLocks noChangeArrowheads="1"/>
          </p:cNvSpPr>
          <p:nvPr/>
        </p:nvSpPr>
        <p:spPr bwMode="auto">
          <a:xfrm rot="16200000">
            <a:off x="1422400" y="3481388"/>
            <a:ext cx="1355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Price per Ton </a:t>
            </a:r>
            <a:endParaRPr lang="en-US" altLang="en-US" sz="2400" b="1">
              <a:latin typeface="Times New Roman" panose="02020603050405020304" pitchFamily="18" charset="0"/>
            </a:endParaRPr>
          </a:p>
        </p:txBody>
      </p:sp>
      <p:sp>
        <p:nvSpPr>
          <p:cNvPr id="278547" name="Rectangle 19"/>
          <p:cNvSpPr>
            <a:spLocks noChangeArrowheads="1"/>
          </p:cNvSpPr>
          <p:nvPr/>
        </p:nvSpPr>
        <p:spPr bwMode="auto">
          <a:xfrm>
            <a:off x="3502025" y="5905500"/>
            <a:ext cx="2727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Quantity in Millions of Tons </a:t>
            </a:r>
            <a:endParaRPr lang="en-US" altLang="en-US" sz="2400" b="1">
              <a:latin typeface="Times New Roman" panose="02020603050405020304" pitchFamily="18" charset="0"/>
            </a:endParaRPr>
          </a:p>
        </p:txBody>
      </p:sp>
      <p:grpSp>
        <p:nvGrpSpPr>
          <p:cNvPr id="278548" name="Group 20"/>
          <p:cNvGrpSpPr>
            <a:grpSpLocks/>
          </p:cNvGrpSpPr>
          <p:nvPr/>
        </p:nvGrpSpPr>
        <p:grpSpPr bwMode="auto">
          <a:xfrm>
            <a:off x="3754438" y="2255838"/>
            <a:ext cx="3497262" cy="2474912"/>
            <a:chOff x="2365" y="1421"/>
            <a:chExt cx="2203" cy="1559"/>
          </a:xfrm>
        </p:grpSpPr>
        <p:sp>
          <p:nvSpPr>
            <p:cNvPr id="278549" name="Line 21"/>
            <p:cNvSpPr>
              <a:spLocks noChangeShapeType="1"/>
            </p:cNvSpPr>
            <p:nvPr/>
          </p:nvSpPr>
          <p:spPr bwMode="auto">
            <a:xfrm>
              <a:off x="2479" y="1532"/>
              <a:ext cx="1932" cy="1297"/>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50" name="Rectangle 22"/>
            <p:cNvSpPr>
              <a:spLocks noChangeArrowheads="1"/>
            </p:cNvSpPr>
            <p:nvPr/>
          </p:nvSpPr>
          <p:spPr bwMode="auto">
            <a:xfrm>
              <a:off x="2365" y="142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i="1">
                  <a:solidFill>
                    <a:srgbClr val="000000"/>
                  </a:solidFill>
                </a:rPr>
                <a:t>D </a:t>
              </a:r>
              <a:endParaRPr lang="en-US" altLang="en-US" sz="2400" b="1">
                <a:latin typeface="Times New Roman" panose="02020603050405020304" pitchFamily="18" charset="0"/>
              </a:endParaRPr>
            </a:p>
          </p:txBody>
        </p:sp>
        <p:sp>
          <p:nvSpPr>
            <p:cNvPr id="278551" name="Rectangle 23"/>
            <p:cNvSpPr>
              <a:spLocks noChangeArrowheads="1"/>
            </p:cNvSpPr>
            <p:nvPr/>
          </p:nvSpPr>
          <p:spPr bwMode="auto">
            <a:xfrm>
              <a:off x="4440" y="2826"/>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i="1">
                  <a:solidFill>
                    <a:srgbClr val="000000"/>
                  </a:solidFill>
                </a:rPr>
                <a:t>D </a:t>
              </a:r>
              <a:endParaRPr lang="en-US" altLang="en-US" sz="2400" b="1">
                <a:latin typeface="Times New Roman" panose="02020603050405020304" pitchFamily="18" charset="0"/>
              </a:endParaRPr>
            </a:p>
          </p:txBody>
        </p:sp>
      </p:grpSp>
      <p:grpSp>
        <p:nvGrpSpPr>
          <p:cNvPr id="278552" name="Group 24"/>
          <p:cNvGrpSpPr>
            <a:grpSpLocks/>
          </p:cNvGrpSpPr>
          <p:nvPr/>
        </p:nvGrpSpPr>
        <p:grpSpPr bwMode="auto">
          <a:xfrm>
            <a:off x="2387600" y="3751263"/>
            <a:ext cx="261938" cy="244475"/>
            <a:chOff x="1504" y="2363"/>
            <a:chExt cx="165" cy="154"/>
          </a:xfrm>
        </p:grpSpPr>
        <p:sp>
          <p:nvSpPr>
            <p:cNvPr id="278553" name="Rectangle 25"/>
            <p:cNvSpPr>
              <a:spLocks noChangeArrowheads="1"/>
            </p:cNvSpPr>
            <p:nvPr/>
          </p:nvSpPr>
          <p:spPr bwMode="auto">
            <a:xfrm>
              <a:off x="1504" y="2363"/>
              <a:ext cx="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i="1">
                  <a:solidFill>
                    <a:srgbClr val="004CFF"/>
                  </a:solidFill>
                </a:rPr>
                <a:t>P</a:t>
              </a:r>
              <a:endParaRPr lang="en-US" altLang="en-US" sz="2400" b="1">
                <a:latin typeface="Times New Roman" panose="02020603050405020304" pitchFamily="18" charset="0"/>
              </a:endParaRPr>
            </a:p>
          </p:txBody>
        </p:sp>
        <p:sp>
          <p:nvSpPr>
            <p:cNvPr id="278554" name="Rectangle 26"/>
            <p:cNvSpPr>
              <a:spLocks noChangeArrowheads="1"/>
            </p:cNvSpPr>
            <p:nvPr/>
          </p:nvSpPr>
          <p:spPr bwMode="auto">
            <a:xfrm>
              <a:off x="1583" y="2363"/>
              <a:ext cx="8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4CFF"/>
                  </a:solidFill>
                </a:rPr>
                <a:t>* </a:t>
              </a:r>
              <a:endParaRPr lang="en-US" altLang="en-US" sz="2400" b="1">
                <a:latin typeface="Times New Roman" panose="02020603050405020304" pitchFamily="18" charset="0"/>
              </a:endParaRPr>
            </a:p>
          </p:txBody>
        </p:sp>
      </p:grpSp>
      <p:sp>
        <p:nvSpPr>
          <p:cNvPr id="278555" name="Rectangle 27"/>
          <p:cNvSpPr>
            <a:spLocks noChangeArrowheads="1"/>
          </p:cNvSpPr>
          <p:nvPr/>
        </p:nvSpPr>
        <p:spPr bwMode="auto">
          <a:xfrm>
            <a:off x="2463800" y="3295650"/>
            <a:ext cx="192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i="1">
                <a:solidFill>
                  <a:srgbClr val="000000"/>
                </a:solidFill>
              </a:rPr>
              <a:t>P </a:t>
            </a:r>
            <a:endParaRPr lang="en-US" altLang="en-US" sz="2400" b="1">
              <a:latin typeface="Times New Roman" panose="02020603050405020304" pitchFamily="18" charset="0"/>
            </a:endParaRPr>
          </a:p>
        </p:txBody>
      </p:sp>
      <p:grpSp>
        <p:nvGrpSpPr>
          <p:cNvPr id="278556" name="Group 28"/>
          <p:cNvGrpSpPr>
            <a:grpSpLocks/>
          </p:cNvGrpSpPr>
          <p:nvPr/>
        </p:nvGrpSpPr>
        <p:grpSpPr bwMode="auto">
          <a:xfrm>
            <a:off x="2792413" y="2787650"/>
            <a:ext cx="4219575" cy="1612900"/>
            <a:chOff x="1759" y="1756"/>
            <a:chExt cx="2658" cy="1016"/>
          </a:xfrm>
        </p:grpSpPr>
        <p:sp>
          <p:nvSpPr>
            <p:cNvPr id="278557" name="Line 29"/>
            <p:cNvSpPr>
              <a:spLocks noChangeShapeType="1"/>
            </p:cNvSpPr>
            <p:nvPr/>
          </p:nvSpPr>
          <p:spPr bwMode="auto">
            <a:xfrm flipV="1">
              <a:off x="1883" y="1853"/>
              <a:ext cx="2373" cy="822"/>
            </a:xfrm>
            <a:prstGeom prst="line">
              <a:avLst/>
            </a:prstGeom>
            <a:noFill/>
            <a:ln w="57150">
              <a:solidFill>
                <a:srgbClr val="0E319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58" name="Rectangle 30"/>
            <p:cNvSpPr>
              <a:spLocks noChangeArrowheads="1"/>
            </p:cNvSpPr>
            <p:nvPr/>
          </p:nvSpPr>
          <p:spPr bwMode="auto">
            <a:xfrm>
              <a:off x="1759" y="2618"/>
              <a:ext cx="1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i="1">
                  <a:solidFill>
                    <a:srgbClr val="004CFF"/>
                  </a:solidFill>
                </a:rPr>
                <a:t>S </a:t>
              </a:r>
              <a:endParaRPr lang="en-US" altLang="en-US" sz="2400" b="1">
                <a:latin typeface="Times New Roman" panose="02020603050405020304" pitchFamily="18" charset="0"/>
              </a:endParaRPr>
            </a:p>
          </p:txBody>
        </p:sp>
        <p:sp>
          <p:nvSpPr>
            <p:cNvPr id="278559" name="Rectangle 31"/>
            <p:cNvSpPr>
              <a:spLocks noChangeArrowheads="1"/>
            </p:cNvSpPr>
            <p:nvPr/>
          </p:nvSpPr>
          <p:spPr bwMode="auto">
            <a:xfrm>
              <a:off x="4296" y="1756"/>
              <a:ext cx="1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i="1">
                  <a:solidFill>
                    <a:srgbClr val="004CFF"/>
                  </a:solidFill>
                </a:rPr>
                <a:t>S </a:t>
              </a:r>
              <a:endParaRPr lang="en-US" altLang="en-US" sz="2400" b="1">
                <a:latin typeface="Times New Roman" panose="02020603050405020304" pitchFamily="18" charset="0"/>
              </a:endParaRPr>
            </a:p>
          </p:txBody>
        </p:sp>
      </p:grpSp>
      <p:grpSp>
        <p:nvGrpSpPr>
          <p:cNvPr id="278560" name="Group 32"/>
          <p:cNvGrpSpPr>
            <a:grpSpLocks/>
          </p:cNvGrpSpPr>
          <p:nvPr/>
        </p:nvGrpSpPr>
        <p:grpSpPr bwMode="auto">
          <a:xfrm>
            <a:off x="3967163" y="3573463"/>
            <a:ext cx="219075" cy="1881187"/>
            <a:chOff x="2499" y="2251"/>
            <a:chExt cx="138" cy="1185"/>
          </a:xfrm>
        </p:grpSpPr>
        <p:grpSp>
          <p:nvGrpSpPr>
            <p:cNvPr id="278561" name="Group 33"/>
            <p:cNvGrpSpPr>
              <a:grpSpLocks/>
            </p:cNvGrpSpPr>
            <p:nvPr/>
          </p:nvGrpSpPr>
          <p:grpSpPr bwMode="auto">
            <a:xfrm>
              <a:off x="2499" y="2401"/>
              <a:ext cx="83" cy="1035"/>
              <a:chOff x="2499" y="2401"/>
              <a:chExt cx="83" cy="1035"/>
            </a:xfrm>
          </p:grpSpPr>
          <p:sp>
            <p:nvSpPr>
              <p:cNvPr id="278562" name="Freeform 34"/>
              <p:cNvSpPr>
                <a:spLocks noEditPoints="1"/>
              </p:cNvSpPr>
              <p:nvPr/>
            </p:nvSpPr>
            <p:spPr bwMode="auto">
              <a:xfrm>
                <a:off x="2539" y="2437"/>
                <a:ext cx="1" cy="999"/>
              </a:xfrm>
              <a:custGeom>
                <a:avLst/>
                <a:gdLst>
                  <a:gd name="T0" fmla="*/ 0 h 999"/>
                  <a:gd name="T1" fmla="*/ 47 h 999"/>
                  <a:gd name="T2" fmla="*/ 83 h 999"/>
                  <a:gd name="T3" fmla="*/ 130 h 999"/>
                  <a:gd name="T4" fmla="*/ 154 h 999"/>
                  <a:gd name="T5" fmla="*/ 202 h 999"/>
                  <a:gd name="T6" fmla="*/ 238 h 999"/>
                  <a:gd name="T7" fmla="*/ 285 h 999"/>
                  <a:gd name="T8" fmla="*/ 321 h 999"/>
                  <a:gd name="T9" fmla="*/ 368 h 999"/>
                  <a:gd name="T10" fmla="*/ 392 h 999"/>
                  <a:gd name="T11" fmla="*/ 440 h 999"/>
                  <a:gd name="T12" fmla="*/ 476 h 999"/>
                  <a:gd name="T13" fmla="*/ 523 h 999"/>
                  <a:gd name="T14" fmla="*/ 559 h 999"/>
                  <a:gd name="T15" fmla="*/ 606 h 999"/>
                  <a:gd name="T16" fmla="*/ 630 h 999"/>
                  <a:gd name="T17" fmla="*/ 678 h 999"/>
                  <a:gd name="T18" fmla="*/ 714 h 999"/>
                  <a:gd name="T19" fmla="*/ 761 h 999"/>
                  <a:gd name="T20" fmla="*/ 797 h 999"/>
                  <a:gd name="T21" fmla="*/ 844 h 999"/>
                  <a:gd name="T22" fmla="*/ 868 h 999"/>
                  <a:gd name="T23" fmla="*/ 916 h 999"/>
                  <a:gd name="T24" fmla="*/ 952 h 999"/>
                  <a:gd name="T25" fmla="*/ 999 h 999"/>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Lst>
                <a:rect l="0" t="0" r="r" b="b"/>
                <a:pathLst>
                  <a:path h="999">
                    <a:moveTo>
                      <a:pt x="0" y="0"/>
                    </a:moveTo>
                    <a:lnTo>
                      <a:pt x="0" y="47"/>
                    </a:lnTo>
                    <a:moveTo>
                      <a:pt x="0" y="83"/>
                    </a:moveTo>
                    <a:lnTo>
                      <a:pt x="0" y="130"/>
                    </a:lnTo>
                    <a:moveTo>
                      <a:pt x="0" y="154"/>
                    </a:moveTo>
                    <a:lnTo>
                      <a:pt x="0" y="202"/>
                    </a:lnTo>
                    <a:moveTo>
                      <a:pt x="0" y="238"/>
                    </a:moveTo>
                    <a:lnTo>
                      <a:pt x="0" y="285"/>
                    </a:lnTo>
                    <a:moveTo>
                      <a:pt x="0" y="321"/>
                    </a:moveTo>
                    <a:lnTo>
                      <a:pt x="0" y="368"/>
                    </a:lnTo>
                    <a:moveTo>
                      <a:pt x="0" y="392"/>
                    </a:moveTo>
                    <a:lnTo>
                      <a:pt x="0" y="440"/>
                    </a:lnTo>
                    <a:moveTo>
                      <a:pt x="0" y="476"/>
                    </a:moveTo>
                    <a:lnTo>
                      <a:pt x="0" y="523"/>
                    </a:lnTo>
                    <a:moveTo>
                      <a:pt x="0" y="559"/>
                    </a:moveTo>
                    <a:lnTo>
                      <a:pt x="0" y="606"/>
                    </a:lnTo>
                    <a:moveTo>
                      <a:pt x="0" y="630"/>
                    </a:moveTo>
                    <a:lnTo>
                      <a:pt x="0" y="678"/>
                    </a:lnTo>
                    <a:moveTo>
                      <a:pt x="0" y="714"/>
                    </a:moveTo>
                    <a:lnTo>
                      <a:pt x="0" y="761"/>
                    </a:lnTo>
                    <a:moveTo>
                      <a:pt x="0" y="797"/>
                    </a:moveTo>
                    <a:lnTo>
                      <a:pt x="0" y="844"/>
                    </a:lnTo>
                    <a:moveTo>
                      <a:pt x="0" y="868"/>
                    </a:moveTo>
                    <a:lnTo>
                      <a:pt x="0" y="916"/>
                    </a:lnTo>
                    <a:moveTo>
                      <a:pt x="0" y="952"/>
                    </a:moveTo>
                    <a:lnTo>
                      <a:pt x="0" y="999"/>
                    </a:lnTo>
                  </a:path>
                </a:pathLst>
              </a:custGeom>
              <a:noFill/>
              <a:ln w="19050">
                <a:solidFill>
                  <a:srgbClr val="0E319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8563" name="Group 35"/>
              <p:cNvGrpSpPr>
                <a:grpSpLocks/>
              </p:cNvGrpSpPr>
              <p:nvPr/>
            </p:nvGrpSpPr>
            <p:grpSpPr bwMode="auto">
              <a:xfrm>
                <a:off x="2499" y="2401"/>
                <a:ext cx="83" cy="71"/>
                <a:chOff x="2491" y="2401"/>
                <a:chExt cx="83" cy="71"/>
              </a:xfrm>
            </p:grpSpPr>
            <p:sp>
              <p:nvSpPr>
                <p:cNvPr id="278564" name="Oval 36"/>
                <p:cNvSpPr>
                  <a:spLocks noChangeArrowheads="1"/>
                </p:cNvSpPr>
                <p:nvPr/>
              </p:nvSpPr>
              <p:spPr bwMode="auto">
                <a:xfrm>
                  <a:off x="2491" y="2401"/>
                  <a:ext cx="8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65" name="Oval 37"/>
                <p:cNvSpPr>
                  <a:spLocks noChangeArrowheads="1"/>
                </p:cNvSpPr>
                <p:nvPr/>
              </p:nvSpPr>
              <p:spPr bwMode="auto">
                <a:xfrm>
                  <a:off x="2509" y="2413"/>
                  <a:ext cx="47" cy="47"/>
                </a:xfrm>
                <a:prstGeom prst="ellipse">
                  <a:avLst/>
                </a:prstGeom>
                <a:solidFill>
                  <a:srgbClr val="0E31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78566" name="Rectangle 38"/>
            <p:cNvSpPr>
              <a:spLocks noChangeArrowheads="1"/>
            </p:cNvSpPr>
            <p:nvPr/>
          </p:nvSpPr>
          <p:spPr bwMode="auto">
            <a:xfrm>
              <a:off x="2509" y="225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i="1">
                  <a:solidFill>
                    <a:srgbClr val="004CFF"/>
                  </a:solidFill>
                </a:rPr>
                <a:t>A </a:t>
              </a:r>
              <a:endParaRPr lang="en-US" altLang="en-US" sz="2400" b="1">
                <a:latin typeface="Times New Roman" panose="02020603050405020304" pitchFamily="18" charset="0"/>
              </a:endParaRPr>
            </a:p>
          </p:txBody>
        </p:sp>
      </p:grpSp>
      <p:grpSp>
        <p:nvGrpSpPr>
          <p:cNvPr id="278567" name="Group 39"/>
          <p:cNvGrpSpPr>
            <a:grpSpLocks/>
          </p:cNvGrpSpPr>
          <p:nvPr/>
        </p:nvGrpSpPr>
        <p:grpSpPr bwMode="auto">
          <a:xfrm>
            <a:off x="2724150" y="3573463"/>
            <a:ext cx="3616325" cy="1881187"/>
            <a:chOff x="1716" y="2251"/>
            <a:chExt cx="2278" cy="1185"/>
          </a:xfrm>
        </p:grpSpPr>
        <p:grpSp>
          <p:nvGrpSpPr>
            <p:cNvPr id="278568" name="Group 40"/>
            <p:cNvGrpSpPr>
              <a:grpSpLocks/>
            </p:cNvGrpSpPr>
            <p:nvPr/>
          </p:nvGrpSpPr>
          <p:grpSpPr bwMode="auto">
            <a:xfrm>
              <a:off x="1716" y="2389"/>
              <a:ext cx="2135" cy="1047"/>
              <a:chOff x="1716" y="2389"/>
              <a:chExt cx="2135" cy="1047"/>
            </a:xfrm>
          </p:grpSpPr>
          <p:sp>
            <p:nvSpPr>
              <p:cNvPr id="278569" name="Freeform 41"/>
              <p:cNvSpPr>
                <a:spLocks noEditPoints="1"/>
              </p:cNvSpPr>
              <p:nvPr/>
            </p:nvSpPr>
            <p:spPr bwMode="auto">
              <a:xfrm>
                <a:off x="1716" y="2437"/>
                <a:ext cx="2099" cy="1"/>
              </a:xfrm>
              <a:custGeom>
                <a:avLst/>
                <a:gdLst>
                  <a:gd name="T0" fmla="*/ 0 w 2099"/>
                  <a:gd name="T1" fmla="*/ 47 w 2099"/>
                  <a:gd name="T2" fmla="*/ 71 w 2099"/>
                  <a:gd name="T3" fmla="*/ 119 w 2099"/>
                  <a:gd name="T4" fmla="*/ 155 w 2099"/>
                  <a:gd name="T5" fmla="*/ 202 w 2099"/>
                  <a:gd name="T6" fmla="*/ 238 w 2099"/>
                  <a:gd name="T7" fmla="*/ 286 w 2099"/>
                  <a:gd name="T8" fmla="*/ 310 w 2099"/>
                  <a:gd name="T9" fmla="*/ 357 w 2099"/>
                  <a:gd name="T10" fmla="*/ 393 w 2099"/>
                  <a:gd name="T11" fmla="*/ 441 w 2099"/>
                  <a:gd name="T12" fmla="*/ 477 w 2099"/>
                  <a:gd name="T13" fmla="*/ 524 w 2099"/>
                  <a:gd name="T14" fmla="*/ 548 w 2099"/>
                  <a:gd name="T15" fmla="*/ 596 w 2099"/>
                  <a:gd name="T16" fmla="*/ 632 w 2099"/>
                  <a:gd name="T17" fmla="*/ 679 w 2099"/>
                  <a:gd name="T18" fmla="*/ 715 w 2099"/>
                  <a:gd name="T19" fmla="*/ 763 w 2099"/>
                  <a:gd name="T20" fmla="*/ 787 w 2099"/>
                  <a:gd name="T21" fmla="*/ 835 w 2099"/>
                  <a:gd name="T22" fmla="*/ 870 w 2099"/>
                  <a:gd name="T23" fmla="*/ 918 w 2099"/>
                  <a:gd name="T24" fmla="*/ 954 w 2099"/>
                  <a:gd name="T25" fmla="*/ 1001 w 2099"/>
                  <a:gd name="T26" fmla="*/ 1025 w 2099"/>
                  <a:gd name="T27" fmla="*/ 1073 w 2099"/>
                  <a:gd name="T28" fmla="*/ 1109 w 2099"/>
                  <a:gd name="T29" fmla="*/ 1157 w 2099"/>
                  <a:gd name="T30" fmla="*/ 1192 w 2099"/>
                  <a:gd name="T31" fmla="*/ 1240 w 2099"/>
                  <a:gd name="T32" fmla="*/ 1264 w 2099"/>
                  <a:gd name="T33" fmla="*/ 1312 w 2099"/>
                  <a:gd name="T34" fmla="*/ 1347 w 2099"/>
                  <a:gd name="T35" fmla="*/ 1395 w 2099"/>
                  <a:gd name="T36" fmla="*/ 1431 w 2099"/>
                  <a:gd name="T37" fmla="*/ 1479 w 2099"/>
                  <a:gd name="T38" fmla="*/ 1502 w 2099"/>
                  <a:gd name="T39" fmla="*/ 1550 w 2099"/>
                  <a:gd name="T40" fmla="*/ 1586 w 2099"/>
                  <a:gd name="T41" fmla="*/ 1634 w 2099"/>
                  <a:gd name="T42" fmla="*/ 1669 w 2099"/>
                  <a:gd name="T43" fmla="*/ 1717 w 2099"/>
                  <a:gd name="T44" fmla="*/ 1741 w 2099"/>
                  <a:gd name="T45" fmla="*/ 1789 w 2099"/>
                  <a:gd name="T46" fmla="*/ 1824 w 2099"/>
                  <a:gd name="T47" fmla="*/ 1872 w 2099"/>
                  <a:gd name="T48" fmla="*/ 1908 w 2099"/>
                  <a:gd name="T49" fmla="*/ 1956 w 2099"/>
                  <a:gd name="T50" fmla="*/ 1979 w 2099"/>
                  <a:gd name="T51" fmla="*/ 2027 w 2099"/>
                  <a:gd name="T52" fmla="*/ 2063 w 2099"/>
                  <a:gd name="T53" fmla="*/ 2099 w 209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Lst>
                <a:rect l="0" t="0" r="r" b="b"/>
                <a:pathLst>
                  <a:path w="2099">
                    <a:moveTo>
                      <a:pt x="0" y="0"/>
                    </a:moveTo>
                    <a:lnTo>
                      <a:pt x="47" y="0"/>
                    </a:lnTo>
                    <a:moveTo>
                      <a:pt x="71" y="0"/>
                    </a:moveTo>
                    <a:lnTo>
                      <a:pt x="119" y="0"/>
                    </a:lnTo>
                    <a:moveTo>
                      <a:pt x="155" y="0"/>
                    </a:moveTo>
                    <a:lnTo>
                      <a:pt x="202" y="0"/>
                    </a:lnTo>
                    <a:moveTo>
                      <a:pt x="238" y="0"/>
                    </a:moveTo>
                    <a:lnTo>
                      <a:pt x="286" y="0"/>
                    </a:lnTo>
                    <a:moveTo>
                      <a:pt x="310" y="0"/>
                    </a:moveTo>
                    <a:lnTo>
                      <a:pt x="357" y="0"/>
                    </a:lnTo>
                    <a:moveTo>
                      <a:pt x="393" y="0"/>
                    </a:moveTo>
                    <a:lnTo>
                      <a:pt x="441" y="0"/>
                    </a:lnTo>
                    <a:moveTo>
                      <a:pt x="477" y="0"/>
                    </a:moveTo>
                    <a:lnTo>
                      <a:pt x="524" y="0"/>
                    </a:lnTo>
                    <a:moveTo>
                      <a:pt x="548" y="0"/>
                    </a:moveTo>
                    <a:lnTo>
                      <a:pt x="596" y="0"/>
                    </a:lnTo>
                    <a:moveTo>
                      <a:pt x="632" y="0"/>
                    </a:moveTo>
                    <a:lnTo>
                      <a:pt x="679" y="0"/>
                    </a:lnTo>
                    <a:moveTo>
                      <a:pt x="715" y="0"/>
                    </a:moveTo>
                    <a:lnTo>
                      <a:pt x="763" y="0"/>
                    </a:lnTo>
                    <a:moveTo>
                      <a:pt x="787" y="0"/>
                    </a:moveTo>
                    <a:lnTo>
                      <a:pt x="835" y="0"/>
                    </a:lnTo>
                    <a:moveTo>
                      <a:pt x="870" y="0"/>
                    </a:moveTo>
                    <a:lnTo>
                      <a:pt x="918" y="0"/>
                    </a:lnTo>
                    <a:moveTo>
                      <a:pt x="954" y="0"/>
                    </a:moveTo>
                    <a:lnTo>
                      <a:pt x="1001" y="0"/>
                    </a:lnTo>
                    <a:moveTo>
                      <a:pt x="1025" y="0"/>
                    </a:moveTo>
                    <a:lnTo>
                      <a:pt x="1073" y="0"/>
                    </a:lnTo>
                    <a:moveTo>
                      <a:pt x="1109" y="0"/>
                    </a:moveTo>
                    <a:lnTo>
                      <a:pt x="1157" y="0"/>
                    </a:lnTo>
                    <a:moveTo>
                      <a:pt x="1192" y="0"/>
                    </a:moveTo>
                    <a:lnTo>
                      <a:pt x="1240" y="0"/>
                    </a:lnTo>
                    <a:moveTo>
                      <a:pt x="1264" y="0"/>
                    </a:moveTo>
                    <a:lnTo>
                      <a:pt x="1312" y="0"/>
                    </a:lnTo>
                    <a:moveTo>
                      <a:pt x="1347" y="0"/>
                    </a:moveTo>
                    <a:lnTo>
                      <a:pt x="1395" y="0"/>
                    </a:lnTo>
                    <a:moveTo>
                      <a:pt x="1431" y="0"/>
                    </a:moveTo>
                    <a:lnTo>
                      <a:pt x="1479" y="0"/>
                    </a:lnTo>
                    <a:moveTo>
                      <a:pt x="1502" y="0"/>
                    </a:moveTo>
                    <a:lnTo>
                      <a:pt x="1550" y="0"/>
                    </a:lnTo>
                    <a:moveTo>
                      <a:pt x="1586" y="0"/>
                    </a:moveTo>
                    <a:lnTo>
                      <a:pt x="1634" y="0"/>
                    </a:lnTo>
                    <a:moveTo>
                      <a:pt x="1669" y="0"/>
                    </a:moveTo>
                    <a:lnTo>
                      <a:pt x="1717" y="0"/>
                    </a:lnTo>
                    <a:moveTo>
                      <a:pt x="1741" y="0"/>
                    </a:moveTo>
                    <a:lnTo>
                      <a:pt x="1789" y="0"/>
                    </a:lnTo>
                    <a:moveTo>
                      <a:pt x="1824" y="0"/>
                    </a:moveTo>
                    <a:lnTo>
                      <a:pt x="1872" y="0"/>
                    </a:lnTo>
                    <a:moveTo>
                      <a:pt x="1908" y="0"/>
                    </a:moveTo>
                    <a:lnTo>
                      <a:pt x="1956" y="0"/>
                    </a:lnTo>
                    <a:moveTo>
                      <a:pt x="1979" y="0"/>
                    </a:moveTo>
                    <a:lnTo>
                      <a:pt x="2027" y="0"/>
                    </a:lnTo>
                    <a:moveTo>
                      <a:pt x="2063" y="0"/>
                    </a:moveTo>
                    <a:lnTo>
                      <a:pt x="2099" y="0"/>
                    </a:lnTo>
                  </a:path>
                </a:pathLst>
              </a:custGeom>
              <a:noFill/>
              <a:ln w="19050">
                <a:solidFill>
                  <a:srgbClr val="0E319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70" name="Freeform 42"/>
              <p:cNvSpPr>
                <a:spLocks noEditPoints="1"/>
              </p:cNvSpPr>
              <p:nvPr/>
            </p:nvSpPr>
            <p:spPr bwMode="auto">
              <a:xfrm>
                <a:off x="3827" y="2448"/>
                <a:ext cx="1" cy="988"/>
              </a:xfrm>
              <a:custGeom>
                <a:avLst/>
                <a:gdLst>
                  <a:gd name="T0" fmla="*/ 0 h 988"/>
                  <a:gd name="T1" fmla="*/ 48 h 988"/>
                  <a:gd name="T2" fmla="*/ 84 h 988"/>
                  <a:gd name="T3" fmla="*/ 131 h 988"/>
                  <a:gd name="T4" fmla="*/ 167 h 988"/>
                  <a:gd name="T5" fmla="*/ 215 h 988"/>
                  <a:gd name="T6" fmla="*/ 238 h 988"/>
                  <a:gd name="T7" fmla="*/ 286 h 988"/>
                  <a:gd name="T8" fmla="*/ 322 h 988"/>
                  <a:gd name="T9" fmla="*/ 369 h 988"/>
                  <a:gd name="T10" fmla="*/ 405 h 988"/>
                  <a:gd name="T11" fmla="*/ 453 h 988"/>
                  <a:gd name="T12" fmla="*/ 476 h 988"/>
                  <a:gd name="T13" fmla="*/ 524 h 988"/>
                  <a:gd name="T14" fmla="*/ 560 h 988"/>
                  <a:gd name="T15" fmla="*/ 607 h 988"/>
                  <a:gd name="T16" fmla="*/ 643 h 988"/>
                  <a:gd name="T17" fmla="*/ 691 h 988"/>
                  <a:gd name="T18" fmla="*/ 714 h 988"/>
                  <a:gd name="T19" fmla="*/ 762 h 988"/>
                  <a:gd name="T20" fmla="*/ 798 h 988"/>
                  <a:gd name="T21" fmla="*/ 845 h 988"/>
                  <a:gd name="T22" fmla="*/ 881 h 988"/>
                  <a:gd name="T23" fmla="*/ 929 h 988"/>
                  <a:gd name="T24" fmla="*/ 952 h 988"/>
                  <a:gd name="T25" fmla="*/ 988 h 98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Lst>
                <a:rect l="0" t="0" r="r" b="b"/>
                <a:pathLst>
                  <a:path h="988">
                    <a:moveTo>
                      <a:pt x="0" y="0"/>
                    </a:moveTo>
                    <a:lnTo>
                      <a:pt x="0" y="48"/>
                    </a:lnTo>
                    <a:moveTo>
                      <a:pt x="0" y="84"/>
                    </a:moveTo>
                    <a:lnTo>
                      <a:pt x="0" y="131"/>
                    </a:lnTo>
                    <a:moveTo>
                      <a:pt x="0" y="167"/>
                    </a:moveTo>
                    <a:lnTo>
                      <a:pt x="0" y="215"/>
                    </a:lnTo>
                    <a:moveTo>
                      <a:pt x="0" y="238"/>
                    </a:moveTo>
                    <a:lnTo>
                      <a:pt x="0" y="286"/>
                    </a:lnTo>
                    <a:moveTo>
                      <a:pt x="0" y="322"/>
                    </a:moveTo>
                    <a:lnTo>
                      <a:pt x="0" y="369"/>
                    </a:lnTo>
                    <a:moveTo>
                      <a:pt x="0" y="405"/>
                    </a:moveTo>
                    <a:lnTo>
                      <a:pt x="0" y="453"/>
                    </a:lnTo>
                    <a:moveTo>
                      <a:pt x="0" y="476"/>
                    </a:moveTo>
                    <a:lnTo>
                      <a:pt x="0" y="524"/>
                    </a:lnTo>
                    <a:moveTo>
                      <a:pt x="0" y="560"/>
                    </a:moveTo>
                    <a:lnTo>
                      <a:pt x="0" y="607"/>
                    </a:lnTo>
                    <a:moveTo>
                      <a:pt x="0" y="643"/>
                    </a:moveTo>
                    <a:lnTo>
                      <a:pt x="0" y="691"/>
                    </a:lnTo>
                    <a:moveTo>
                      <a:pt x="0" y="714"/>
                    </a:moveTo>
                    <a:lnTo>
                      <a:pt x="0" y="762"/>
                    </a:lnTo>
                    <a:moveTo>
                      <a:pt x="0" y="798"/>
                    </a:moveTo>
                    <a:lnTo>
                      <a:pt x="0" y="845"/>
                    </a:lnTo>
                    <a:moveTo>
                      <a:pt x="0" y="881"/>
                    </a:moveTo>
                    <a:lnTo>
                      <a:pt x="0" y="929"/>
                    </a:lnTo>
                    <a:moveTo>
                      <a:pt x="0" y="952"/>
                    </a:moveTo>
                    <a:lnTo>
                      <a:pt x="0" y="988"/>
                    </a:lnTo>
                  </a:path>
                </a:pathLst>
              </a:custGeom>
              <a:noFill/>
              <a:ln w="19050">
                <a:solidFill>
                  <a:srgbClr val="0E319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8571" name="Group 43"/>
              <p:cNvGrpSpPr>
                <a:grpSpLocks/>
              </p:cNvGrpSpPr>
              <p:nvPr/>
            </p:nvGrpSpPr>
            <p:grpSpPr bwMode="auto">
              <a:xfrm>
                <a:off x="3779" y="2389"/>
                <a:ext cx="72" cy="83"/>
                <a:chOff x="3779" y="2389"/>
                <a:chExt cx="72" cy="83"/>
              </a:xfrm>
            </p:grpSpPr>
            <p:sp>
              <p:nvSpPr>
                <p:cNvPr id="278572" name="Oval 44"/>
                <p:cNvSpPr>
                  <a:spLocks noChangeArrowheads="1"/>
                </p:cNvSpPr>
                <p:nvPr/>
              </p:nvSpPr>
              <p:spPr bwMode="auto">
                <a:xfrm>
                  <a:off x="3779" y="2389"/>
                  <a:ext cx="72" cy="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73" name="Oval 45"/>
                <p:cNvSpPr>
                  <a:spLocks noChangeArrowheads="1"/>
                </p:cNvSpPr>
                <p:nvPr/>
              </p:nvSpPr>
              <p:spPr bwMode="auto">
                <a:xfrm>
                  <a:off x="3791" y="2407"/>
                  <a:ext cx="48" cy="47"/>
                </a:xfrm>
                <a:prstGeom prst="ellipse">
                  <a:avLst/>
                </a:prstGeom>
                <a:solidFill>
                  <a:srgbClr val="0E31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78574" name="Rectangle 46"/>
            <p:cNvSpPr>
              <a:spLocks noChangeArrowheads="1"/>
            </p:cNvSpPr>
            <p:nvPr/>
          </p:nvSpPr>
          <p:spPr bwMode="auto">
            <a:xfrm>
              <a:off x="3866" y="225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i="1">
                  <a:solidFill>
                    <a:srgbClr val="004CFF"/>
                  </a:solidFill>
                </a:rPr>
                <a:t>B </a:t>
              </a:r>
              <a:endParaRPr lang="en-US" altLang="en-US" sz="2400" b="1">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8548"/>
                                        </p:tgtEl>
                                        <p:attrNameLst>
                                          <p:attrName>style.visibility</p:attrName>
                                        </p:attrNameLst>
                                      </p:cBhvr>
                                      <p:to>
                                        <p:strVal val="visible"/>
                                      </p:to>
                                    </p:set>
                                    <p:animEffect transition="in" filter="wipe(left)">
                                      <p:cBhvr>
                                        <p:cTn id="7" dur="500"/>
                                        <p:tgtEl>
                                          <p:spTgt spid="278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8556"/>
                                        </p:tgtEl>
                                        <p:attrNameLst>
                                          <p:attrName>style.visibility</p:attrName>
                                        </p:attrNameLst>
                                      </p:cBhvr>
                                      <p:to>
                                        <p:strVal val="visible"/>
                                      </p:to>
                                    </p:set>
                                    <p:animEffect transition="in" filter="wipe(left)">
                                      <p:cBhvr>
                                        <p:cTn id="12" dur="500"/>
                                        <p:tgtEl>
                                          <p:spTgt spid="278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278537"/>
                                        </p:tgtEl>
                                        <p:attrNameLst>
                                          <p:attrName>style.visibility</p:attrName>
                                        </p:attrNameLst>
                                      </p:cBhvr>
                                      <p:to>
                                        <p:strVal val="visible"/>
                                      </p:to>
                                    </p:set>
                                    <p:animEffect transition="in" filter="strips(upRight)">
                                      <p:cBhvr>
                                        <p:cTn id="17" dur="500"/>
                                        <p:tgtEl>
                                          <p:spTgt spid="2785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78560"/>
                                        </p:tgtEl>
                                        <p:attrNameLst>
                                          <p:attrName>style.visibility</p:attrName>
                                        </p:attrNameLst>
                                      </p:cBhvr>
                                      <p:to>
                                        <p:strVal val="visible"/>
                                      </p:to>
                                    </p:set>
                                    <p:animEffect transition="in" filter="wipe(down)">
                                      <p:cBhvr>
                                        <p:cTn id="22" dur="500"/>
                                        <p:tgtEl>
                                          <p:spTgt spid="2785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278567"/>
                                        </p:tgtEl>
                                        <p:attrNameLst>
                                          <p:attrName>style.visibility</p:attrName>
                                        </p:attrNameLst>
                                      </p:cBhvr>
                                      <p:to>
                                        <p:strVal val="visible"/>
                                      </p:to>
                                    </p:set>
                                    <p:animEffect transition="in" filter="strips(upRight)">
                                      <p:cBhvr>
                                        <p:cTn id="27" dur="500"/>
                                        <p:tgtEl>
                                          <p:spTgt spid="278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ltLang="en-US"/>
              <a:t>Actual Resource Prices in the Twentieth Century</a:t>
            </a:r>
          </a:p>
        </p:txBody>
      </p:sp>
      <p:sp>
        <p:nvSpPr>
          <p:cNvPr id="279555" name="Rectangle 3"/>
          <p:cNvSpPr>
            <a:spLocks noGrp="1" noChangeArrowheads="1"/>
          </p:cNvSpPr>
          <p:nvPr>
            <p:ph type="body" idx="1"/>
          </p:nvPr>
        </p:nvSpPr>
        <p:spPr/>
        <p:txBody>
          <a:bodyPr/>
          <a:lstStyle/>
          <a:p>
            <a:r>
              <a:rPr lang="en-US" altLang="en-US">
                <a:solidFill>
                  <a:srgbClr val="365B98"/>
                </a:solidFill>
              </a:rPr>
              <a:t>On the Virtues of Rising Prices</a:t>
            </a:r>
            <a:endParaRPr lang="en-US" altLang="en-US" b="1"/>
          </a:p>
          <a:p>
            <a:pPr lvl="1"/>
            <a:r>
              <a:rPr lang="en-US" altLang="en-US"/>
              <a:t>Rising prices help to control resource depletion </a:t>
            </a:r>
          </a:p>
          <a:p>
            <a:pPr lvl="2"/>
            <a:r>
              <a:rPr lang="en-US" altLang="en-US"/>
              <a:t>Promote conservation</a:t>
            </a:r>
          </a:p>
          <a:p>
            <a:pPr lvl="2"/>
            <a:r>
              <a:rPr lang="en-US" altLang="en-US"/>
              <a:t>Stimulate more efficient use</a:t>
            </a:r>
          </a:p>
          <a:p>
            <a:pPr lvl="2"/>
            <a:r>
              <a:rPr lang="en-US" altLang="en-US"/>
              <a:t>Encourage the discovery of alternate resources and techniques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ltLang="en-US"/>
              <a:t>Growing Reserves of Exhaustible Resources</a:t>
            </a:r>
          </a:p>
        </p:txBody>
      </p:sp>
      <p:sp>
        <p:nvSpPr>
          <p:cNvPr id="280579" name="Rectangle 3"/>
          <p:cNvSpPr>
            <a:spLocks noGrp="1" noChangeArrowheads="1"/>
          </p:cNvSpPr>
          <p:nvPr>
            <p:ph type="body" idx="1"/>
          </p:nvPr>
        </p:nvSpPr>
        <p:spPr/>
        <p:txBody>
          <a:bodyPr/>
          <a:lstStyle/>
          <a:p>
            <a:r>
              <a:rPr lang="en-US" altLang="en-US"/>
              <a:t>Over time, the known reserves of many resources have actually increased, probably because rising prices induced exploration and discovery.</a:t>
            </a:r>
          </a:p>
        </p:txBody>
      </p:sp>
      <p:sp>
        <p:nvSpPr>
          <p:cNvPr id="280580" name="Text Box 4"/>
          <p:cNvSpPr txBox="1">
            <a:spLocks noChangeArrowheads="1"/>
          </p:cNvSpPr>
          <p:nvPr/>
        </p:nvSpPr>
        <p:spPr bwMode="auto">
          <a:xfrm>
            <a:off x="152400" y="76200"/>
            <a:ext cx="1143000" cy="11890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7200" b="1">
                <a:effectLst>
                  <a:outerShdw blurRad="38100" dist="38100" dir="2700000" algn="tl">
                    <a:srgbClr val="FFFFFF"/>
                  </a:outerShdw>
                </a:effectLst>
                <a:latin typeface="Times New Roman" panose="02020603050405020304" pitchFamily="18" charset="0"/>
              </a:rPr>
              <a:t>?</a:t>
            </a:r>
            <a:endParaRPr lang="en-US" altLang="en-US" sz="2400">
              <a:latin typeface="Times New Roman" panose="02020603050405020304" pitchFamily="18"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ctrTitle"/>
          </p:nvPr>
        </p:nvSpPr>
        <p:spPr>
          <a:xfrm>
            <a:off x="685800" y="2130425"/>
            <a:ext cx="7772400" cy="1470025"/>
          </a:xfrm>
        </p:spPr>
        <p:txBody>
          <a:bodyPr anchor="ctr"/>
          <a:lstStyle/>
          <a:p>
            <a:r>
              <a:rPr lang="en-US" altLang="en-US" sz="4400" b="1" i="1" dirty="0">
                <a:solidFill>
                  <a:srgbClr val="C00000"/>
                </a:solidFill>
              </a:rPr>
              <a:t>Public Choice and Taxation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33538" y="82550"/>
            <a:ext cx="7510462" cy="528638"/>
          </a:xfrm>
        </p:spPr>
        <p:txBody>
          <a:bodyPr/>
          <a:lstStyle/>
          <a:p>
            <a:r>
              <a:rPr lang="en-US" altLang="en-US" sz="4500" b="1">
                <a:solidFill>
                  <a:srgbClr val="000099"/>
                </a:solidFill>
              </a:rPr>
              <a:t>PUBLIC CHOICE THEORY</a:t>
            </a:r>
          </a:p>
        </p:txBody>
      </p:sp>
      <p:sp>
        <p:nvSpPr>
          <p:cNvPr id="69635" name="Rectangle 3"/>
          <p:cNvSpPr>
            <a:spLocks noGrp="1" noChangeArrowheads="1"/>
          </p:cNvSpPr>
          <p:nvPr>
            <p:ph type="body" idx="1"/>
          </p:nvPr>
        </p:nvSpPr>
        <p:spPr>
          <a:xfrm>
            <a:off x="381000" y="704850"/>
            <a:ext cx="8570913" cy="5591175"/>
          </a:xfrm>
        </p:spPr>
        <p:txBody>
          <a:bodyPr/>
          <a:lstStyle/>
          <a:p>
            <a:pPr>
              <a:buFontTx/>
              <a:buNone/>
            </a:pPr>
            <a:r>
              <a:rPr lang="en-US" altLang="en-US" sz="4800" b="1">
                <a:solidFill>
                  <a:srgbClr val="CC0000"/>
                </a:solidFill>
              </a:rPr>
              <a:t>Government Failures</a:t>
            </a:r>
          </a:p>
          <a:p>
            <a:pPr>
              <a:buFontTx/>
              <a:buNone/>
            </a:pPr>
            <a:r>
              <a:rPr lang="en-US" altLang="en-US" sz="4800" b="1">
                <a:solidFill>
                  <a:srgbClr val="CC0000"/>
                </a:solidFill>
              </a:rPr>
              <a:t>Public Choice      </a:t>
            </a:r>
          </a:p>
          <a:p>
            <a:pPr>
              <a:buFontTx/>
              <a:buNone/>
            </a:pPr>
            <a:r>
              <a:rPr lang="en-US" altLang="en-US" sz="4800" b="1">
                <a:solidFill>
                  <a:srgbClr val="CC0000"/>
                </a:solidFill>
              </a:rPr>
              <a:t>Collective Decisions</a:t>
            </a:r>
          </a:p>
          <a:p>
            <a:pPr>
              <a:buFontTx/>
              <a:buNone/>
            </a:pPr>
            <a:r>
              <a:rPr lang="en-US" altLang="en-US" sz="4800" b="1">
                <a:solidFill>
                  <a:srgbClr val="CC0000"/>
                </a:solidFill>
              </a:rPr>
              <a:t>Revealing Preferences Through Majority Voting</a:t>
            </a:r>
          </a:p>
          <a:p>
            <a:pPr>
              <a:buFontTx/>
              <a:buNone/>
            </a:pPr>
            <a:r>
              <a:rPr lang="en-US" altLang="en-US" sz="4800" b="1">
                <a:solidFill>
                  <a:srgbClr val="CC0000"/>
                </a:solidFill>
              </a:rPr>
              <a:t>Inefficient Voting Outcomes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ipe(left)">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wipe(left)">
                                      <p:cBhvr>
                                        <p:cTn id="12" dur="500"/>
                                        <p:tgtEl>
                                          <p:spTgt spid="69635">
                                            <p:txEl>
                                              <p:pRg st="0" end="0"/>
                                            </p:txEl>
                                          </p:spTgt>
                                        </p:tgtEl>
                                      </p:cBhvr>
                                    </p:animEffect>
                                  </p:childTnLst>
                                  <p:subTnLst>
                                    <p:animClr clrSpc="rgb" dir="cw">
                                      <p:cBhvr override="childStyle">
                                        <p:cTn dur="1" fill="hold" display="0" masterRel="nextClick" afterEffect="1"/>
                                        <p:tgtEl>
                                          <p:spTgt spid="69635">
                                            <p:txEl>
                                              <p:pRg st="0" end="0"/>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Effect transition="in" filter="wipe(left)">
                                      <p:cBhvr>
                                        <p:cTn id="17" dur="500"/>
                                        <p:tgtEl>
                                          <p:spTgt spid="69635">
                                            <p:txEl>
                                              <p:pRg st="1" end="1"/>
                                            </p:txEl>
                                          </p:spTgt>
                                        </p:tgtEl>
                                      </p:cBhvr>
                                    </p:animEffect>
                                  </p:childTnLst>
                                  <p:subTnLst>
                                    <p:animClr clrSpc="rgb" dir="cw">
                                      <p:cBhvr override="childStyle">
                                        <p:cTn dur="1" fill="hold" display="0" masterRel="nextClick" afterEffect="1"/>
                                        <p:tgtEl>
                                          <p:spTgt spid="69635">
                                            <p:txEl>
                                              <p:pRg st="1" end="1"/>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635">
                                            <p:txEl>
                                              <p:pRg st="2" end="2"/>
                                            </p:txEl>
                                          </p:spTgt>
                                        </p:tgtEl>
                                        <p:attrNameLst>
                                          <p:attrName>style.visibility</p:attrName>
                                        </p:attrNameLst>
                                      </p:cBhvr>
                                      <p:to>
                                        <p:strVal val="visible"/>
                                      </p:to>
                                    </p:set>
                                    <p:animEffect transition="in" filter="wipe(left)">
                                      <p:cBhvr>
                                        <p:cTn id="22" dur="500"/>
                                        <p:tgtEl>
                                          <p:spTgt spid="69635">
                                            <p:txEl>
                                              <p:pRg st="2" end="2"/>
                                            </p:txEl>
                                          </p:spTgt>
                                        </p:tgtEl>
                                      </p:cBhvr>
                                    </p:animEffect>
                                  </p:childTnLst>
                                  <p:subTnLst>
                                    <p:animClr clrSpc="rgb" dir="cw">
                                      <p:cBhvr override="childStyle">
                                        <p:cTn dur="1" fill="hold" display="0" masterRel="nextClick" afterEffect="1"/>
                                        <p:tgtEl>
                                          <p:spTgt spid="69635">
                                            <p:txEl>
                                              <p:pRg st="2" end="2"/>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635">
                                            <p:txEl>
                                              <p:pRg st="3" end="3"/>
                                            </p:txEl>
                                          </p:spTgt>
                                        </p:tgtEl>
                                        <p:attrNameLst>
                                          <p:attrName>style.visibility</p:attrName>
                                        </p:attrNameLst>
                                      </p:cBhvr>
                                      <p:to>
                                        <p:strVal val="visible"/>
                                      </p:to>
                                    </p:set>
                                    <p:animEffect transition="in" filter="wipe(left)">
                                      <p:cBhvr>
                                        <p:cTn id="27" dur="500"/>
                                        <p:tgtEl>
                                          <p:spTgt spid="69635">
                                            <p:txEl>
                                              <p:pRg st="3" end="3"/>
                                            </p:txEl>
                                          </p:spTgt>
                                        </p:tgtEl>
                                      </p:cBhvr>
                                    </p:animEffect>
                                  </p:childTnLst>
                                  <p:subTnLst>
                                    <p:animClr clrSpc="rgb" dir="cw">
                                      <p:cBhvr override="childStyle">
                                        <p:cTn dur="1" fill="hold" display="0" masterRel="nextClick" afterEffect="1"/>
                                        <p:tgtEl>
                                          <p:spTgt spid="69635">
                                            <p:txEl>
                                              <p:pRg st="3" end="3"/>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635">
                                            <p:txEl>
                                              <p:pRg st="4" end="4"/>
                                            </p:txEl>
                                          </p:spTgt>
                                        </p:tgtEl>
                                        <p:attrNameLst>
                                          <p:attrName>style.visibility</p:attrName>
                                        </p:attrNameLst>
                                      </p:cBhvr>
                                      <p:to>
                                        <p:strVal val="visible"/>
                                      </p:to>
                                    </p:set>
                                    <p:animEffect transition="in" filter="wipe(left)">
                                      <p:cBhvr>
                                        <p:cTn id="32"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build="p" bldLvl="5"/>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960563" y="1647825"/>
            <a:ext cx="40195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000" b="1" i="1">
                <a:solidFill>
                  <a:srgbClr val="CC0000"/>
                </a:solidFill>
              </a:rPr>
              <a:t>Majority Voting:</a:t>
            </a:r>
          </a:p>
        </p:txBody>
      </p:sp>
      <p:sp>
        <p:nvSpPr>
          <p:cNvPr id="70659" name="Rectangle 3"/>
          <p:cNvSpPr>
            <a:spLocks noChangeArrowheads="1"/>
          </p:cNvSpPr>
          <p:nvPr/>
        </p:nvSpPr>
        <p:spPr bwMode="auto">
          <a:xfrm>
            <a:off x="1970088" y="4349750"/>
            <a:ext cx="67532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200" b="1" i="1">
                <a:latin typeface="Times New Roman" panose="02020603050405020304" pitchFamily="18" charset="0"/>
              </a:rPr>
              <a:t>Fails to take into account the strength</a:t>
            </a:r>
          </a:p>
          <a:p>
            <a:pPr eaLnBrk="0" hangingPunct="0"/>
            <a:r>
              <a:rPr lang="en-US" altLang="en-US" sz="3200" b="1" i="1">
                <a:latin typeface="Times New Roman" panose="02020603050405020304" pitchFamily="18" charset="0"/>
              </a:rPr>
              <a:t>of the preferences of individual voters -</a:t>
            </a:r>
          </a:p>
          <a:p>
            <a:pPr eaLnBrk="0" hangingPunct="0"/>
            <a:r>
              <a:rPr lang="en-US" altLang="en-US" sz="3200" b="1" i="1">
                <a:latin typeface="Times New Roman" panose="02020603050405020304" pitchFamily="18" charset="0"/>
              </a:rPr>
              <a:t>and may yield economically inefficient</a:t>
            </a:r>
          </a:p>
          <a:p>
            <a:pPr eaLnBrk="0" hangingPunct="0"/>
            <a:r>
              <a:rPr lang="en-US" altLang="en-US" sz="3200" b="1" i="1">
                <a:latin typeface="Times New Roman" panose="02020603050405020304" pitchFamily="18" charset="0"/>
              </a:rPr>
              <a:t>outcomes.</a:t>
            </a:r>
          </a:p>
        </p:txBody>
      </p:sp>
      <p:pic>
        <p:nvPicPr>
          <p:cNvPr id="70660" name="Picture 4" descr="image" title="imag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00" y="1146175"/>
            <a:ext cx="26670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1" name="Rectangle 5"/>
          <p:cNvSpPr>
            <a:spLocks noChangeArrowheads="1"/>
          </p:cNvSpPr>
          <p:nvPr/>
        </p:nvSpPr>
        <p:spPr bwMode="auto">
          <a:xfrm>
            <a:off x="1633538" y="82550"/>
            <a:ext cx="7510462"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4500" b="1">
                <a:solidFill>
                  <a:srgbClr val="000099"/>
                </a:solidFill>
                <a:latin typeface="Times New Roman" panose="02020603050405020304" pitchFamily="18" charset="0"/>
              </a:rPr>
              <a:t>PUBLIC CHOICE THEORY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wipe(left)">
                                      <p:cBhvr>
                                        <p:cTn id="7" dur="500"/>
                                        <p:tgtEl>
                                          <p:spTgt spid="70658"/>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70660"/>
                                        </p:tgtEl>
                                        <p:attrNameLst>
                                          <p:attrName>style.visibility</p:attrName>
                                        </p:attrNameLst>
                                      </p:cBhvr>
                                      <p:to>
                                        <p:strVal val="visible"/>
                                      </p:to>
                                    </p:set>
                                    <p:anim calcmode="lin" valueType="num">
                                      <p:cBhvr>
                                        <p:cTn id="11" dur="500" fill="hold"/>
                                        <p:tgtEl>
                                          <p:spTgt spid="70660"/>
                                        </p:tgtEl>
                                        <p:attrNameLst>
                                          <p:attrName>ppt_w</p:attrName>
                                        </p:attrNameLst>
                                      </p:cBhvr>
                                      <p:tavLst>
                                        <p:tav tm="0">
                                          <p:val>
                                            <p:fltVal val="0"/>
                                          </p:val>
                                        </p:tav>
                                        <p:tav tm="100000">
                                          <p:val>
                                            <p:strVal val="#ppt_w"/>
                                          </p:val>
                                        </p:tav>
                                      </p:tavLst>
                                    </p:anim>
                                    <p:anim calcmode="lin" valueType="num">
                                      <p:cBhvr>
                                        <p:cTn id="12" dur="500" fill="hold"/>
                                        <p:tgtEl>
                                          <p:spTgt spid="7066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0659"/>
                                        </p:tgtEl>
                                        <p:attrNameLst>
                                          <p:attrName>style.visibility</p:attrName>
                                        </p:attrNameLst>
                                      </p:cBhvr>
                                      <p:to>
                                        <p:strVal val="visible"/>
                                      </p:to>
                                    </p:set>
                                    <p:animEffect transition="in" filter="wipe(up)">
                                      <p:cBhvr>
                                        <p:cTn id="16"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59"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827213" y="693738"/>
            <a:ext cx="401955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000" b="1" i="1">
                <a:solidFill>
                  <a:srgbClr val="CC0000"/>
                </a:solidFill>
              </a:rPr>
              <a:t>Majority Voting:</a:t>
            </a:r>
          </a:p>
        </p:txBody>
      </p:sp>
      <p:sp>
        <p:nvSpPr>
          <p:cNvPr id="71683" name="Rectangle 3"/>
          <p:cNvSpPr>
            <a:spLocks noChangeArrowheads="1"/>
          </p:cNvSpPr>
          <p:nvPr/>
        </p:nvSpPr>
        <p:spPr bwMode="auto">
          <a:xfrm>
            <a:off x="2060575" y="1366838"/>
            <a:ext cx="61388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000" b="1" i="1">
                <a:latin typeface="Times New Roman" panose="02020603050405020304" pitchFamily="18" charset="0"/>
              </a:rPr>
              <a:t>Inefficient Voting Outcomes</a:t>
            </a:r>
          </a:p>
        </p:txBody>
      </p:sp>
      <p:sp>
        <p:nvSpPr>
          <p:cNvPr id="71684" name="Rectangle 4"/>
          <p:cNvSpPr>
            <a:spLocks noChangeArrowheads="1"/>
          </p:cNvSpPr>
          <p:nvPr/>
        </p:nvSpPr>
        <p:spPr bwMode="auto">
          <a:xfrm>
            <a:off x="1695450" y="2057400"/>
            <a:ext cx="7469188"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300" b="1">
                <a:solidFill>
                  <a:srgbClr val="000099"/>
                </a:solidFill>
              </a:rPr>
              <a:t>COMPARE $300 TAX TO PERSONAL</a:t>
            </a:r>
          </a:p>
        </p:txBody>
      </p:sp>
      <p:sp>
        <p:nvSpPr>
          <p:cNvPr id="71685" name="Rectangle 5"/>
          <p:cNvSpPr>
            <a:spLocks noChangeArrowheads="1"/>
          </p:cNvSpPr>
          <p:nvPr/>
        </p:nvSpPr>
        <p:spPr bwMode="auto">
          <a:xfrm>
            <a:off x="2333625" y="2600325"/>
            <a:ext cx="6161088"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300" b="1">
                <a:solidFill>
                  <a:srgbClr val="000099"/>
                </a:solidFill>
              </a:rPr>
              <a:t>BENEFIT OF A PUBLIC GOOD</a:t>
            </a:r>
          </a:p>
        </p:txBody>
      </p:sp>
      <p:sp>
        <p:nvSpPr>
          <p:cNvPr id="71686" name="Rectangle 6"/>
          <p:cNvSpPr>
            <a:spLocks noChangeArrowheads="1"/>
          </p:cNvSpPr>
          <p:nvPr/>
        </p:nvSpPr>
        <p:spPr bwMode="auto">
          <a:xfrm>
            <a:off x="2017713" y="3197225"/>
            <a:ext cx="639921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300" b="1" dirty="0"/>
              <a:t>Adams</a:t>
            </a:r>
            <a:r>
              <a:rPr lang="en-US" altLang="en-US" sz="3300" b="1" dirty="0">
                <a:solidFill>
                  <a:srgbClr val="FF6600"/>
                </a:solidFill>
              </a:rPr>
              <a:t> </a:t>
            </a:r>
            <a:r>
              <a:rPr lang="en-US" altLang="en-US" sz="3300" b="1" dirty="0">
                <a:solidFill>
                  <a:srgbClr val="CC0000"/>
                </a:solidFill>
              </a:rPr>
              <a:t>- BENEFIT $700 - "YES"</a:t>
            </a:r>
          </a:p>
        </p:txBody>
      </p:sp>
      <p:sp>
        <p:nvSpPr>
          <p:cNvPr id="71687" name="Rectangle 7"/>
          <p:cNvSpPr>
            <a:spLocks noChangeArrowheads="1"/>
          </p:cNvSpPr>
          <p:nvPr/>
        </p:nvSpPr>
        <p:spPr bwMode="auto">
          <a:xfrm>
            <a:off x="2017713" y="3960364"/>
            <a:ext cx="632777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300" b="1" dirty="0"/>
              <a:t>Benson</a:t>
            </a:r>
            <a:r>
              <a:rPr lang="en-US" altLang="en-US" sz="3300" b="1" dirty="0">
                <a:solidFill>
                  <a:srgbClr val="FF6600"/>
                </a:solidFill>
              </a:rPr>
              <a:t> </a:t>
            </a:r>
            <a:r>
              <a:rPr lang="en-US" altLang="en-US" sz="3300" b="1" dirty="0">
                <a:solidFill>
                  <a:srgbClr val="CC0000"/>
                </a:solidFill>
              </a:rPr>
              <a:t>- BENEFIT $250 - "NO"</a:t>
            </a:r>
          </a:p>
        </p:txBody>
      </p:sp>
      <p:sp>
        <p:nvSpPr>
          <p:cNvPr id="71688" name="Rectangle 8"/>
          <p:cNvSpPr>
            <a:spLocks noChangeArrowheads="1"/>
          </p:cNvSpPr>
          <p:nvPr/>
        </p:nvSpPr>
        <p:spPr bwMode="auto">
          <a:xfrm>
            <a:off x="2047875" y="4563732"/>
            <a:ext cx="62579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3300" b="1" dirty="0"/>
              <a:t>Conrad</a:t>
            </a:r>
            <a:r>
              <a:rPr lang="en-US" altLang="en-US" sz="3300" b="1" dirty="0">
                <a:solidFill>
                  <a:srgbClr val="FF6600"/>
                </a:solidFill>
              </a:rPr>
              <a:t> </a:t>
            </a:r>
            <a:r>
              <a:rPr lang="en-US" altLang="en-US" sz="3300" b="1" dirty="0">
                <a:solidFill>
                  <a:srgbClr val="CC0000"/>
                </a:solidFill>
              </a:rPr>
              <a:t>- BENEFIT $200 - "NO"</a:t>
            </a:r>
          </a:p>
        </p:txBody>
      </p:sp>
      <p:sp>
        <p:nvSpPr>
          <p:cNvPr id="71689" name="Rectangle 9"/>
          <p:cNvSpPr>
            <a:spLocks noChangeArrowheads="1"/>
          </p:cNvSpPr>
          <p:nvPr/>
        </p:nvSpPr>
        <p:spPr bwMode="auto">
          <a:xfrm>
            <a:off x="1633538" y="82550"/>
            <a:ext cx="7510462"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4500" b="1">
                <a:solidFill>
                  <a:srgbClr val="000099"/>
                </a:solidFill>
                <a:latin typeface="Times New Roman" panose="02020603050405020304" pitchFamily="18" charset="0"/>
              </a:rPr>
              <a:t>PUBLIC CHOICE THEORY</a:t>
            </a:r>
          </a:p>
        </p:txBody>
      </p:sp>
      <p:sp>
        <p:nvSpPr>
          <p:cNvPr id="71690" name="Oval 10"/>
          <p:cNvSpPr>
            <a:spLocks noChangeArrowheads="1"/>
          </p:cNvSpPr>
          <p:nvPr/>
        </p:nvSpPr>
        <p:spPr bwMode="auto">
          <a:xfrm>
            <a:off x="6946900" y="3731764"/>
            <a:ext cx="1541463" cy="1676400"/>
          </a:xfrm>
          <a:prstGeom prst="ellipse">
            <a:avLst/>
          </a:prstGeom>
          <a:noFill/>
          <a:ln w="76200">
            <a:solidFill>
              <a:schemeClr val="tx1"/>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1" name="Text Box 11" descr="image" title="image"/>
          <p:cNvSpPr txBox="1">
            <a:spLocks noChangeArrowheads="1"/>
          </p:cNvSpPr>
          <p:nvPr/>
        </p:nvSpPr>
        <p:spPr bwMode="auto">
          <a:xfrm>
            <a:off x="152400" y="5486400"/>
            <a:ext cx="8991600" cy="1323439"/>
          </a:xfrm>
          <a:prstGeom prst="rect">
            <a:avLst/>
          </a:prstGeom>
          <a:gradFill rotWithShape="1">
            <a:gsLst>
              <a:gs pos="0">
                <a:srgbClr val="FFFFFF"/>
              </a:gs>
              <a:gs pos="100000">
                <a:srgbClr val="FFFF00"/>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1" i="1" dirty="0">
                <a:latin typeface="Times New Roman" panose="02020603050405020304" pitchFamily="18" charset="0"/>
              </a:rPr>
              <a:t>The “No” Votes Win but, the decision is inefficient…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wipe(left)">
                                      <p:cBhvr>
                                        <p:cTn id="7" dur="500"/>
                                        <p:tgtEl>
                                          <p:spTgt spid="7168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683"/>
                                        </p:tgtEl>
                                        <p:attrNameLst>
                                          <p:attrName>style.visibility</p:attrName>
                                        </p:attrNameLst>
                                      </p:cBhvr>
                                      <p:to>
                                        <p:strVal val="visible"/>
                                      </p:to>
                                    </p:set>
                                    <p:animEffect transition="in" filter="wipe(left)">
                                      <p:cBhvr>
                                        <p:cTn id="11" dur="500"/>
                                        <p:tgtEl>
                                          <p:spTgt spid="716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1684"/>
                                        </p:tgtEl>
                                        <p:attrNameLst>
                                          <p:attrName>style.visibility</p:attrName>
                                        </p:attrNameLst>
                                      </p:cBhvr>
                                      <p:to>
                                        <p:strVal val="visible"/>
                                      </p:to>
                                    </p:set>
                                    <p:animEffect transition="in" filter="wipe(left)">
                                      <p:cBhvr>
                                        <p:cTn id="16" dur="500"/>
                                        <p:tgtEl>
                                          <p:spTgt spid="71684"/>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1685"/>
                                        </p:tgtEl>
                                        <p:attrNameLst>
                                          <p:attrName>style.visibility</p:attrName>
                                        </p:attrNameLst>
                                      </p:cBhvr>
                                      <p:to>
                                        <p:strVal val="visible"/>
                                      </p:to>
                                    </p:set>
                                    <p:animEffect transition="in" filter="wipe(left)">
                                      <p:cBhvr>
                                        <p:cTn id="20" dur="500"/>
                                        <p:tgtEl>
                                          <p:spTgt spid="71685"/>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1686"/>
                                        </p:tgtEl>
                                        <p:attrNameLst>
                                          <p:attrName>style.visibility</p:attrName>
                                        </p:attrNameLst>
                                      </p:cBhvr>
                                      <p:to>
                                        <p:strVal val="visible"/>
                                      </p:to>
                                    </p:set>
                                    <p:animEffect transition="in" filter="wipe(left)">
                                      <p:cBhvr>
                                        <p:cTn id="24" dur="500"/>
                                        <p:tgtEl>
                                          <p:spTgt spid="7168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1687"/>
                                        </p:tgtEl>
                                        <p:attrNameLst>
                                          <p:attrName>style.visibility</p:attrName>
                                        </p:attrNameLst>
                                      </p:cBhvr>
                                      <p:to>
                                        <p:strVal val="visible"/>
                                      </p:to>
                                    </p:set>
                                    <p:animEffect transition="in" filter="wipe(left)">
                                      <p:cBhvr>
                                        <p:cTn id="29" dur="500"/>
                                        <p:tgtEl>
                                          <p:spTgt spid="716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1688"/>
                                        </p:tgtEl>
                                        <p:attrNameLst>
                                          <p:attrName>style.visibility</p:attrName>
                                        </p:attrNameLst>
                                      </p:cBhvr>
                                      <p:to>
                                        <p:strVal val="visible"/>
                                      </p:to>
                                    </p:set>
                                    <p:animEffect transition="in" filter="wipe(left)">
                                      <p:cBhvr>
                                        <p:cTn id="34" dur="500"/>
                                        <p:tgtEl>
                                          <p:spTgt spid="7168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71690"/>
                                        </p:tgtEl>
                                        <p:attrNameLst>
                                          <p:attrName>style.visibility</p:attrName>
                                        </p:attrNameLst>
                                      </p:cBhvr>
                                      <p:to>
                                        <p:strVal val="visible"/>
                                      </p:to>
                                    </p:set>
                                    <p:animEffect transition="in" filter="dissolve">
                                      <p:cBhvr>
                                        <p:cTn id="39" dur="500"/>
                                        <p:tgtEl>
                                          <p:spTgt spid="7169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1691"/>
                                        </p:tgtEl>
                                        <p:attrNameLst>
                                          <p:attrName>style.visibility</p:attrName>
                                        </p:attrNameLst>
                                      </p:cBhvr>
                                      <p:to>
                                        <p:strVal val="visible"/>
                                      </p:to>
                                    </p:set>
                                    <p:animEffect transition="in" filter="wipe(left)">
                                      <p:cBhvr>
                                        <p:cTn id="44" dur="5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P spid="71683" grpId="0" autoUpdateAnimBg="0"/>
      <p:bldP spid="71684" grpId="0" autoUpdateAnimBg="0"/>
      <p:bldP spid="71685" grpId="0" autoUpdateAnimBg="0"/>
      <p:bldP spid="71686" grpId="0" autoUpdateAnimBg="0"/>
      <p:bldP spid="71687" grpId="0" autoUpdateAnimBg="0"/>
      <p:bldP spid="71688" grpId="0" autoUpdateAnimBg="0"/>
      <p:bldP spid="71691"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8" name="Rectangle 14"/>
          <p:cNvSpPr>
            <a:spLocks noChangeArrowheads="1"/>
          </p:cNvSpPr>
          <p:nvPr/>
        </p:nvSpPr>
        <p:spPr bwMode="auto">
          <a:xfrm>
            <a:off x="1881188" y="711200"/>
            <a:ext cx="5973762"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4000" b="1">
                <a:latin typeface="Times New Roman" panose="02020603050405020304" pitchFamily="18" charset="0"/>
              </a:rPr>
              <a:t>An Inefficient </a:t>
            </a:r>
            <a:r>
              <a:rPr lang="en-US" altLang="en-US" sz="4800" b="1" i="1">
                <a:solidFill>
                  <a:srgbClr val="CC0000"/>
                </a:solidFill>
                <a:latin typeface="Times New Roman" panose="02020603050405020304" pitchFamily="18" charset="0"/>
              </a:rPr>
              <a:t>“NO”</a:t>
            </a:r>
            <a:r>
              <a:rPr lang="en-US" altLang="en-US" sz="4800" b="1" i="1">
                <a:solidFill>
                  <a:srgbClr val="FF9933"/>
                </a:solidFill>
                <a:latin typeface="Times New Roman" panose="02020603050405020304" pitchFamily="18" charset="0"/>
              </a:rPr>
              <a:t> </a:t>
            </a:r>
            <a:r>
              <a:rPr lang="en-US" altLang="en-US" sz="4000" b="1">
                <a:latin typeface="Times New Roman" panose="02020603050405020304" pitchFamily="18" charset="0"/>
              </a:rPr>
              <a:t>Vote</a:t>
            </a:r>
          </a:p>
        </p:txBody>
      </p:sp>
      <p:sp>
        <p:nvSpPr>
          <p:cNvPr id="72723" name="Rectangle 19"/>
          <p:cNvSpPr>
            <a:spLocks noChangeArrowheads="1"/>
          </p:cNvSpPr>
          <p:nvPr/>
        </p:nvSpPr>
        <p:spPr bwMode="auto">
          <a:xfrm>
            <a:off x="4510088" y="1450975"/>
            <a:ext cx="4422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3600" b="1">
                <a:solidFill>
                  <a:srgbClr val="000099"/>
                </a:solidFill>
                <a:latin typeface="Times New Roman" panose="02020603050405020304" pitchFamily="18" charset="0"/>
              </a:rPr>
              <a:t>The </a:t>
            </a:r>
            <a:r>
              <a:rPr lang="en-US" altLang="en-US" sz="3600" b="1" i="1">
                <a:solidFill>
                  <a:srgbClr val="CC0000"/>
                </a:solidFill>
                <a:latin typeface="Times New Roman" panose="02020603050405020304" pitchFamily="18" charset="0"/>
              </a:rPr>
              <a:t>NO</a:t>
            </a:r>
            <a:r>
              <a:rPr lang="en-US" altLang="en-US" sz="3600" b="1">
                <a:solidFill>
                  <a:srgbClr val="000099"/>
                </a:solidFill>
                <a:latin typeface="Times New Roman" panose="02020603050405020304" pitchFamily="18" charset="0"/>
              </a:rPr>
              <a:t> vote wins but</a:t>
            </a:r>
          </a:p>
          <a:p>
            <a:pPr algn="ctr" eaLnBrk="0" hangingPunct="0"/>
            <a:r>
              <a:rPr lang="en-US" altLang="en-US" sz="3600" b="1">
                <a:solidFill>
                  <a:srgbClr val="000099"/>
                </a:solidFill>
                <a:latin typeface="Times New Roman" panose="02020603050405020304" pitchFamily="18" charset="0"/>
              </a:rPr>
              <a:t>is inefficient since... </a:t>
            </a:r>
          </a:p>
        </p:txBody>
      </p:sp>
      <p:grpSp>
        <p:nvGrpSpPr>
          <p:cNvPr id="2" name="Group 1" descr="image" title="image"/>
          <p:cNvGrpSpPr/>
          <p:nvPr/>
        </p:nvGrpSpPr>
        <p:grpSpPr>
          <a:xfrm>
            <a:off x="1838325" y="1490663"/>
            <a:ext cx="6072188" cy="4911725"/>
            <a:chOff x="1838325" y="1490663"/>
            <a:chExt cx="6072188" cy="4911725"/>
          </a:xfrm>
        </p:grpSpPr>
        <p:sp>
          <p:nvSpPr>
            <p:cNvPr id="72706" name="Rectangle 2"/>
            <p:cNvSpPr>
              <a:spLocks noChangeArrowheads="1"/>
            </p:cNvSpPr>
            <p:nvPr/>
          </p:nvSpPr>
          <p:spPr bwMode="auto">
            <a:xfrm>
              <a:off x="3192463" y="2082800"/>
              <a:ext cx="1095375" cy="3827463"/>
            </a:xfrm>
            <a:prstGeom prst="rect">
              <a:avLst/>
            </a:prstGeom>
            <a:gradFill rotWithShape="0">
              <a:gsLst>
                <a:gs pos="0">
                  <a:srgbClr val="CC0000"/>
                </a:gs>
                <a:gs pos="50000">
                  <a:srgbClr val="FFFF00"/>
                </a:gs>
                <a:gs pos="100000">
                  <a:srgbClr val="CC0000"/>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7" name="Rectangle 3"/>
            <p:cNvSpPr>
              <a:spLocks noChangeArrowheads="1"/>
            </p:cNvSpPr>
            <p:nvPr/>
          </p:nvSpPr>
          <p:spPr bwMode="auto">
            <a:xfrm>
              <a:off x="4748213" y="4452938"/>
              <a:ext cx="1095375" cy="1465262"/>
            </a:xfrm>
            <a:prstGeom prst="rect">
              <a:avLst/>
            </a:prstGeom>
            <a:gradFill rotWithShape="0">
              <a:gsLst>
                <a:gs pos="0">
                  <a:srgbClr val="000099"/>
                </a:gs>
                <a:gs pos="50000">
                  <a:srgbClr val="FFFF00"/>
                </a:gs>
                <a:gs pos="100000">
                  <a:srgbClr val="000099"/>
                </a:gs>
              </a:gsLst>
              <a:lin ang="5400000" scaled="1"/>
            </a:gra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8" name="Rectangle 4"/>
            <p:cNvSpPr>
              <a:spLocks noChangeArrowheads="1"/>
            </p:cNvSpPr>
            <p:nvPr/>
          </p:nvSpPr>
          <p:spPr bwMode="auto">
            <a:xfrm>
              <a:off x="6303963" y="4813300"/>
              <a:ext cx="1095375" cy="1112838"/>
            </a:xfrm>
            <a:prstGeom prst="rect">
              <a:avLst/>
            </a:prstGeom>
            <a:gradFill rotWithShape="0">
              <a:gsLst>
                <a:gs pos="0">
                  <a:srgbClr val="000099"/>
                </a:gs>
                <a:gs pos="50000">
                  <a:srgbClr val="FFFF00"/>
                </a:gs>
                <a:gs pos="100000">
                  <a:srgbClr val="000099"/>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9" name="Rectangle 5"/>
            <p:cNvSpPr>
              <a:spLocks noChangeArrowheads="1"/>
            </p:cNvSpPr>
            <p:nvPr/>
          </p:nvSpPr>
          <p:spPr bwMode="auto">
            <a:xfrm rot="16200000">
              <a:off x="1483519" y="2266157"/>
              <a:ext cx="20669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chemeClr val="tx2"/>
                  </a:solidFill>
                  <a:latin typeface="Times New Roman" panose="02020603050405020304" pitchFamily="18" charset="0"/>
                </a:rPr>
                <a:t>Benefit; Tax</a:t>
              </a:r>
            </a:p>
          </p:txBody>
        </p:sp>
        <p:sp>
          <p:nvSpPr>
            <p:cNvPr id="72710" name="Rectangle 6"/>
            <p:cNvSpPr>
              <a:spLocks noChangeArrowheads="1"/>
            </p:cNvSpPr>
            <p:nvPr/>
          </p:nvSpPr>
          <p:spPr bwMode="auto">
            <a:xfrm>
              <a:off x="3384550" y="16906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$700</a:t>
              </a:r>
            </a:p>
          </p:txBody>
        </p:sp>
        <p:sp>
          <p:nvSpPr>
            <p:cNvPr id="72711" name="Rectangle 7"/>
            <p:cNvSpPr>
              <a:spLocks noChangeArrowheads="1"/>
            </p:cNvSpPr>
            <p:nvPr/>
          </p:nvSpPr>
          <p:spPr bwMode="auto">
            <a:xfrm>
              <a:off x="4973638" y="4105275"/>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$250</a:t>
              </a:r>
            </a:p>
          </p:txBody>
        </p:sp>
        <p:sp>
          <p:nvSpPr>
            <p:cNvPr id="72712" name="Rectangle 8"/>
            <p:cNvSpPr>
              <a:spLocks noChangeArrowheads="1"/>
            </p:cNvSpPr>
            <p:nvPr/>
          </p:nvSpPr>
          <p:spPr bwMode="auto">
            <a:xfrm>
              <a:off x="6497638" y="44592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$200</a:t>
              </a:r>
            </a:p>
          </p:txBody>
        </p:sp>
        <p:sp>
          <p:nvSpPr>
            <p:cNvPr id="72713" name="Line 9"/>
            <p:cNvSpPr>
              <a:spLocks noChangeShapeType="1"/>
            </p:cNvSpPr>
            <p:nvPr/>
          </p:nvSpPr>
          <p:spPr bwMode="auto">
            <a:xfrm>
              <a:off x="2843213" y="3954463"/>
              <a:ext cx="5067300" cy="0"/>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4" name="Rectangle 10"/>
            <p:cNvSpPr>
              <a:spLocks noChangeArrowheads="1"/>
            </p:cNvSpPr>
            <p:nvPr/>
          </p:nvSpPr>
          <p:spPr bwMode="auto">
            <a:xfrm>
              <a:off x="1838325" y="3700463"/>
              <a:ext cx="974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$300</a:t>
              </a:r>
            </a:p>
          </p:txBody>
        </p:sp>
        <p:sp>
          <p:nvSpPr>
            <p:cNvPr id="72715" name="Rectangle 11"/>
            <p:cNvSpPr>
              <a:spLocks noChangeArrowheads="1"/>
            </p:cNvSpPr>
            <p:nvPr/>
          </p:nvSpPr>
          <p:spPr bwMode="auto">
            <a:xfrm>
              <a:off x="3295650" y="5445125"/>
              <a:ext cx="858838"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(YES)</a:t>
              </a:r>
            </a:p>
          </p:txBody>
        </p:sp>
        <p:sp>
          <p:nvSpPr>
            <p:cNvPr id="72716" name="Rectangle 12"/>
            <p:cNvSpPr>
              <a:spLocks noChangeArrowheads="1"/>
            </p:cNvSpPr>
            <p:nvPr/>
          </p:nvSpPr>
          <p:spPr bwMode="auto">
            <a:xfrm>
              <a:off x="4938713" y="5445125"/>
              <a:ext cx="730250"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(NO)</a:t>
              </a:r>
            </a:p>
          </p:txBody>
        </p:sp>
        <p:sp>
          <p:nvSpPr>
            <p:cNvPr id="72717" name="Rectangle 13"/>
            <p:cNvSpPr>
              <a:spLocks noChangeArrowheads="1"/>
            </p:cNvSpPr>
            <p:nvPr/>
          </p:nvSpPr>
          <p:spPr bwMode="auto">
            <a:xfrm>
              <a:off x="6475413" y="5445125"/>
              <a:ext cx="730250"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(NO)</a:t>
              </a:r>
            </a:p>
          </p:txBody>
        </p:sp>
        <p:sp>
          <p:nvSpPr>
            <p:cNvPr id="72719" name="Rectangle 15"/>
            <p:cNvSpPr>
              <a:spLocks noChangeArrowheads="1"/>
            </p:cNvSpPr>
            <p:nvPr/>
          </p:nvSpPr>
          <p:spPr bwMode="auto">
            <a:xfrm>
              <a:off x="3167063" y="6008688"/>
              <a:ext cx="942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Adams</a:t>
              </a:r>
            </a:p>
          </p:txBody>
        </p:sp>
        <p:sp>
          <p:nvSpPr>
            <p:cNvPr id="72720" name="Rectangle 16"/>
            <p:cNvSpPr>
              <a:spLocks noChangeArrowheads="1"/>
            </p:cNvSpPr>
            <p:nvPr/>
          </p:nvSpPr>
          <p:spPr bwMode="auto">
            <a:xfrm>
              <a:off x="4813300" y="5995988"/>
              <a:ext cx="971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Benson</a:t>
              </a:r>
            </a:p>
          </p:txBody>
        </p:sp>
        <p:sp>
          <p:nvSpPr>
            <p:cNvPr id="72721" name="Rectangle 17"/>
            <p:cNvSpPr>
              <a:spLocks noChangeArrowheads="1"/>
            </p:cNvSpPr>
            <p:nvPr/>
          </p:nvSpPr>
          <p:spPr bwMode="auto">
            <a:xfrm>
              <a:off x="6346825" y="5983288"/>
              <a:ext cx="10144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Conrad</a:t>
              </a:r>
            </a:p>
          </p:txBody>
        </p:sp>
        <p:sp>
          <p:nvSpPr>
            <p:cNvPr id="72722" name="Oval 18"/>
            <p:cNvSpPr>
              <a:spLocks noChangeArrowheads="1"/>
            </p:cNvSpPr>
            <p:nvPr/>
          </p:nvSpPr>
          <p:spPr bwMode="auto">
            <a:xfrm>
              <a:off x="4259263" y="3846513"/>
              <a:ext cx="3641725" cy="1671637"/>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724" name="Group 20"/>
            <p:cNvGrpSpPr>
              <a:grpSpLocks/>
            </p:cNvGrpSpPr>
            <p:nvPr/>
          </p:nvGrpSpPr>
          <p:grpSpPr bwMode="auto">
            <a:xfrm>
              <a:off x="2803525" y="1681163"/>
              <a:ext cx="4876800" cy="4264025"/>
              <a:chOff x="1766" y="1059"/>
              <a:chExt cx="3072" cy="2686"/>
            </a:xfrm>
          </p:grpSpPr>
          <p:sp>
            <p:nvSpPr>
              <p:cNvPr id="72725" name="Line 21"/>
              <p:cNvSpPr>
                <a:spLocks noChangeShapeType="1"/>
              </p:cNvSpPr>
              <p:nvPr/>
            </p:nvSpPr>
            <p:spPr bwMode="auto">
              <a:xfrm>
                <a:off x="1786" y="1059"/>
                <a:ext cx="0" cy="2686"/>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6" name="Line 22"/>
              <p:cNvSpPr>
                <a:spLocks noChangeShapeType="1"/>
              </p:cNvSpPr>
              <p:nvPr/>
            </p:nvSpPr>
            <p:spPr bwMode="auto">
              <a:xfrm>
                <a:off x="1766" y="3722"/>
                <a:ext cx="3072"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2727" name="Rectangle 23"/>
          <p:cNvSpPr>
            <a:spLocks noChangeArrowheads="1"/>
          </p:cNvSpPr>
          <p:nvPr/>
        </p:nvSpPr>
        <p:spPr bwMode="auto">
          <a:xfrm>
            <a:off x="1633538" y="82550"/>
            <a:ext cx="7510462"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4500" b="1">
                <a:solidFill>
                  <a:srgbClr val="000099"/>
                </a:solidFill>
                <a:latin typeface="Times New Roman" panose="02020603050405020304" pitchFamily="18" charset="0"/>
              </a:rPr>
              <a:t>PUBLIC CHOICE THEORY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718"/>
                                        </p:tgtEl>
                                        <p:attrNameLst>
                                          <p:attrName>style.visibility</p:attrName>
                                        </p:attrNameLst>
                                      </p:cBhvr>
                                      <p:to>
                                        <p:strVal val="visible"/>
                                      </p:to>
                                    </p:set>
                                    <p:animEffect transition="in" filter="wipe(left)">
                                      <p:cBhvr>
                                        <p:cTn id="7" dur="500"/>
                                        <p:tgtEl>
                                          <p:spTgt spid="7271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2723"/>
                                        </p:tgtEl>
                                        <p:attrNameLst>
                                          <p:attrName>style.visibility</p:attrName>
                                        </p:attrNameLst>
                                      </p:cBhvr>
                                      <p:to>
                                        <p:strVal val="visible"/>
                                      </p:to>
                                    </p:set>
                                    <p:animEffect transition="in" filter="wipe(up)">
                                      <p:cBhvr>
                                        <p:cTn id="11" dur="500"/>
                                        <p:tgtEl>
                                          <p:spTgt spid="72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8" grpId="0" autoUpdateAnimBg="0"/>
      <p:bldP spid="72723"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3" name="Rectangle 5"/>
          <p:cNvSpPr>
            <a:spLocks noChangeArrowheads="1"/>
          </p:cNvSpPr>
          <p:nvPr/>
        </p:nvSpPr>
        <p:spPr bwMode="auto">
          <a:xfrm rot="16200000">
            <a:off x="1483519" y="2266157"/>
            <a:ext cx="20669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chemeClr val="tx2"/>
                </a:solidFill>
                <a:latin typeface="Times New Roman" panose="02020603050405020304" pitchFamily="18" charset="0"/>
              </a:rPr>
              <a:t>Benefit; Tax</a:t>
            </a:r>
          </a:p>
        </p:txBody>
      </p:sp>
      <p:sp>
        <p:nvSpPr>
          <p:cNvPr id="73742" name="Rectangle 14"/>
          <p:cNvSpPr>
            <a:spLocks noChangeArrowheads="1"/>
          </p:cNvSpPr>
          <p:nvPr/>
        </p:nvSpPr>
        <p:spPr bwMode="auto">
          <a:xfrm>
            <a:off x="1881188" y="711200"/>
            <a:ext cx="5973762"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4000" b="1">
                <a:latin typeface="Times New Roman" panose="02020603050405020304" pitchFamily="18" charset="0"/>
              </a:rPr>
              <a:t>An Inefficient </a:t>
            </a:r>
            <a:r>
              <a:rPr lang="en-US" altLang="en-US" sz="4800" b="1" i="1">
                <a:solidFill>
                  <a:srgbClr val="CC0000"/>
                </a:solidFill>
                <a:latin typeface="Times New Roman" panose="02020603050405020304" pitchFamily="18" charset="0"/>
              </a:rPr>
              <a:t>“NO”</a:t>
            </a:r>
            <a:r>
              <a:rPr lang="en-US" altLang="en-US" sz="4800" b="1" i="1">
                <a:solidFill>
                  <a:schemeClr val="accent2"/>
                </a:solidFill>
                <a:latin typeface="Times New Roman" panose="02020603050405020304" pitchFamily="18" charset="0"/>
              </a:rPr>
              <a:t> </a:t>
            </a:r>
            <a:r>
              <a:rPr lang="en-US" altLang="en-US" sz="4000" b="1">
                <a:latin typeface="Times New Roman" panose="02020603050405020304" pitchFamily="18" charset="0"/>
              </a:rPr>
              <a:t>Vote</a:t>
            </a:r>
          </a:p>
        </p:txBody>
      </p:sp>
      <p:sp>
        <p:nvSpPr>
          <p:cNvPr id="73747" name="Rectangle 19"/>
          <p:cNvSpPr>
            <a:spLocks noChangeArrowheads="1"/>
          </p:cNvSpPr>
          <p:nvPr/>
        </p:nvSpPr>
        <p:spPr bwMode="auto">
          <a:xfrm>
            <a:off x="4319588" y="1450975"/>
            <a:ext cx="480377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3600" b="1">
                <a:solidFill>
                  <a:srgbClr val="000099"/>
                </a:solidFill>
                <a:latin typeface="Times New Roman" panose="02020603050405020304" pitchFamily="18" charset="0"/>
              </a:rPr>
              <a:t>The </a:t>
            </a:r>
            <a:r>
              <a:rPr lang="en-US" altLang="en-US" sz="3600" b="1" i="1">
                <a:solidFill>
                  <a:srgbClr val="CC0000"/>
                </a:solidFill>
                <a:latin typeface="Times New Roman" panose="02020603050405020304" pitchFamily="18" charset="0"/>
              </a:rPr>
              <a:t>NO</a:t>
            </a:r>
            <a:r>
              <a:rPr lang="en-US" altLang="en-US" sz="3600" b="1">
                <a:solidFill>
                  <a:srgbClr val="000099"/>
                </a:solidFill>
                <a:latin typeface="Times New Roman" panose="02020603050405020304" pitchFamily="18" charset="0"/>
              </a:rPr>
              <a:t> vote wins but</a:t>
            </a:r>
          </a:p>
          <a:p>
            <a:pPr algn="ctr" eaLnBrk="0" hangingPunct="0"/>
            <a:r>
              <a:rPr lang="en-US" altLang="en-US" sz="3600" b="1">
                <a:solidFill>
                  <a:srgbClr val="000099"/>
                </a:solidFill>
                <a:latin typeface="Times New Roman" panose="02020603050405020304" pitchFamily="18" charset="0"/>
              </a:rPr>
              <a:t>is inefficient since...</a:t>
            </a:r>
            <a:r>
              <a:rPr lang="en-US" altLang="en-US" sz="3600" b="1">
                <a:solidFill>
                  <a:srgbClr val="006600"/>
                </a:solidFill>
                <a:latin typeface="Times New Roman" panose="02020603050405020304" pitchFamily="18" charset="0"/>
              </a:rPr>
              <a:t> </a:t>
            </a:r>
            <a:endParaRPr lang="en-US" altLang="en-US" sz="3400" b="1">
              <a:solidFill>
                <a:srgbClr val="CC0000"/>
              </a:solidFill>
              <a:latin typeface="Times New Roman" panose="02020603050405020304" pitchFamily="18" charset="0"/>
            </a:endParaRPr>
          </a:p>
          <a:p>
            <a:pPr algn="ctr" eaLnBrk="0" hangingPunct="0"/>
            <a:r>
              <a:rPr lang="en-US" altLang="en-US" sz="3400" b="1">
                <a:solidFill>
                  <a:srgbClr val="CC0000"/>
                </a:solidFill>
                <a:latin typeface="Times New Roman" panose="02020603050405020304" pitchFamily="18" charset="0"/>
              </a:rPr>
              <a:t>MSB $1,150 &gt; MSC $900</a:t>
            </a:r>
          </a:p>
        </p:txBody>
      </p:sp>
      <p:grpSp>
        <p:nvGrpSpPr>
          <p:cNvPr id="2" name="Group 1" descr="image" title="image"/>
          <p:cNvGrpSpPr/>
          <p:nvPr/>
        </p:nvGrpSpPr>
        <p:grpSpPr>
          <a:xfrm>
            <a:off x="1838325" y="1681163"/>
            <a:ext cx="6072188" cy="4721225"/>
            <a:chOff x="1838325" y="1681163"/>
            <a:chExt cx="6072188" cy="4721225"/>
          </a:xfrm>
        </p:grpSpPr>
        <p:sp>
          <p:nvSpPr>
            <p:cNvPr id="73730" name="Rectangle 2"/>
            <p:cNvSpPr>
              <a:spLocks noChangeArrowheads="1"/>
            </p:cNvSpPr>
            <p:nvPr/>
          </p:nvSpPr>
          <p:spPr bwMode="auto">
            <a:xfrm>
              <a:off x="3192463" y="2082800"/>
              <a:ext cx="1095375" cy="3827463"/>
            </a:xfrm>
            <a:prstGeom prst="rect">
              <a:avLst/>
            </a:prstGeom>
            <a:gradFill rotWithShape="0">
              <a:gsLst>
                <a:gs pos="0">
                  <a:srgbClr val="CC0000"/>
                </a:gs>
                <a:gs pos="50000">
                  <a:srgbClr val="FFFF00"/>
                </a:gs>
                <a:gs pos="100000">
                  <a:srgbClr val="CC0000"/>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1" name="Rectangle 3"/>
            <p:cNvSpPr>
              <a:spLocks noChangeArrowheads="1"/>
            </p:cNvSpPr>
            <p:nvPr/>
          </p:nvSpPr>
          <p:spPr bwMode="auto">
            <a:xfrm>
              <a:off x="4748213" y="4452938"/>
              <a:ext cx="1095375" cy="1465262"/>
            </a:xfrm>
            <a:prstGeom prst="rect">
              <a:avLst/>
            </a:prstGeom>
            <a:gradFill rotWithShape="0">
              <a:gsLst>
                <a:gs pos="0">
                  <a:srgbClr val="000099"/>
                </a:gs>
                <a:gs pos="50000">
                  <a:srgbClr val="FFFF00"/>
                </a:gs>
                <a:gs pos="100000">
                  <a:srgbClr val="000099"/>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2" name="Rectangle 4"/>
            <p:cNvSpPr>
              <a:spLocks noChangeArrowheads="1"/>
            </p:cNvSpPr>
            <p:nvPr/>
          </p:nvSpPr>
          <p:spPr bwMode="auto">
            <a:xfrm>
              <a:off x="6303963" y="4813300"/>
              <a:ext cx="1095375" cy="1112838"/>
            </a:xfrm>
            <a:prstGeom prst="rect">
              <a:avLst/>
            </a:prstGeom>
            <a:gradFill rotWithShape="0">
              <a:gsLst>
                <a:gs pos="0">
                  <a:srgbClr val="000099"/>
                </a:gs>
                <a:gs pos="50000">
                  <a:srgbClr val="FFFF00"/>
                </a:gs>
                <a:gs pos="100000">
                  <a:srgbClr val="000099"/>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4" name="Rectangle 6"/>
            <p:cNvSpPr>
              <a:spLocks noChangeArrowheads="1"/>
            </p:cNvSpPr>
            <p:nvPr/>
          </p:nvSpPr>
          <p:spPr bwMode="auto">
            <a:xfrm>
              <a:off x="3384550" y="16906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$700</a:t>
              </a:r>
            </a:p>
          </p:txBody>
        </p:sp>
        <p:sp>
          <p:nvSpPr>
            <p:cNvPr id="73735" name="Rectangle 7"/>
            <p:cNvSpPr>
              <a:spLocks noChangeArrowheads="1"/>
            </p:cNvSpPr>
            <p:nvPr/>
          </p:nvSpPr>
          <p:spPr bwMode="auto">
            <a:xfrm>
              <a:off x="4973638" y="4105275"/>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$250</a:t>
              </a:r>
            </a:p>
          </p:txBody>
        </p:sp>
        <p:sp>
          <p:nvSpPr>
            <p:cNvPr id="73736" name="Rectangle 8"/>
            <p:cNvSpPr>
              <a:spLocks noChangeArrowheads="1"/>
            </p:cNvSpPr>
            <p:nvPr/>
          </p:nvSpPr>
          <p:spPr bwMode="auto">
            <a:xfrm>
              <a:off x="6497638" y="44592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$200</a:t>
              </a:r>
            </a:p>
          </p:txBody>
        </p:sp>
        <p:sp>
          <p:nvSpPr>
            <p:cNvPr id="73737" name="Line 9"/>
            <p:cNvSpPr>
              <a:spLocks noChangeShapeType="1"/>
            </p:cNvSpPr>
            <p:nvPr/>
          </p:nvSpPr>
          <p:spPr bwMode="auto">
            <a:xfrm>
              <a:off x="2843213" y="3954463"/>
              <a:ext cx="5067300" cy="0"/>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8" name="Rectangle 10"/>
            <p:cNvSpPr>
              <a:spLocks noChangeArrowheads="1"/>
            </p:cNvSpPr>
            <p:nvPr/>
          </p:nvSpPr>
          <p:spPr bwMode="auto">
            <a:xfrm>
              <a:off x="1838325" y="3700463"/>
              <a:ext cx="974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$300</a:t>
              </a:r>
            </a:p>
          </p:txBody>
        </p:sp>
        <p:sp>
          <p:nvSpPr>
            <p:cNvPr id="73739" name="Rectangle 11"/>
            <p:cNvSpPr>
              <a:spLocks noChangeArrowheads="1"/>
            </p:cNvSpPr>
            <p:nvPr/>
          </p:nvSpPr>
          <p:spPr bwMode="auto">
            <a:xfrm>
              <a:off x="3295650" y="5445125"/>
              <a:ext cx="858838"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(YES)</a:t>
              </a:r>
            </a:p>
          </p:txBody>
        </p:sp>
        <p:sp>
          <p:nvSpPr>
            <p:cNvPr id="73740" name="Rectangle 12"/>
            <p:cNvSpPr>
              <a:spLocks noChangeArrowheads="1"/>
            </p:cNvSpPr>
            <p:nvPr/>
          </p:nvSpPr>
          <p:spPr bwMode="auto">
            <a:xfrm>
              <a:off x="4938713" y="5445125"/>
              <a:ext cx="730250"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(NO)</a:t>
              </a:r>
            </a:p>
          </p:txBody>
        </p:sp>
        <p:sp>
          <p:nvSpPr>
            <p:cNvPr id="73741" name="Rectangle 13"/>
            <p:cNvSpPr>
              <a:spLocks noChangeArrowheads="1"/>
            </p:cNvSpPr>
            <p:nvPr/>
          </p:nvSpPr>
          <p:spPr bwMode="auto">
            <a:xfrm>
              <a:off x="6475413" y="5445125"/>
              <a:ext cx="730250"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(NO)</a:t>
              </a:r>
            </a:p>
          </p:txBody>
        </p:sp>
        <p:sp>
          <p:nvSpPr>
            <p:cNvPr id="73743" name="Rectangle 15"/>
            <p:cNvSpPr>
              <a:spLocks noChangeArrowheads="1"/>
            </p:cNvSpPr>
            <p:nvPr/>
          </p:nvSpPr>
          <p:spPr bwMode="auto">
            <a:xfrm>
              <a:off x="3167063" y="6008688"/>
              <a:ext cx="942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Adams</a:t>
              </a:r>
            </a:p>
          </p:txBody>
        </p:sp>
        <p:sp>
          <p:nvSpPr>
            <p:cNvPr id="73744" name="Rectangle 16"/>
            <p:cNvSpPr>
              <a:spLocks noChangeArrowheads="1"/>
            </p:cNvSpPr>
            <p:nvPr/>
          </p:nvSpPr>
          <p:spPr bwMode="auto">
            <a:xfrm>
              <a:off x="4813300" y="5995988"/>
              <a:ext cx="971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Benson</a:t>
              </a:r>
            </a:p>
          </p:txBody>
        </p:sp>
        <p:sp>
          <p:nvSpPr>
            <p:cNvPr id="73745" name="Rectangle 17"/>
            <p:cNvSpPr>
              <a:spLocks noChangeArrowheads="1"/>
            </p:cNvSpPr>
            <p:nvPr/>
          </p:nvSpPr>
          <p:spPr bwMode="auto">
            <a:xfrm>
              <a:off x="6346825" y="5983288"/>
              <a:ext cx="10144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Conrad</a:t>
              </a:r>
            </a:p>
          </p:txBody>
        </p:sp>
        <p:sp>
          <p:nvSpPr>
            <p:cNvPr id="73746" name="Oval 18"/>
            <p:cNvSpPr>
              <a:spLocks noChangeArrowheads="1"/>
            </p:cNvSpPr>
            <p:nvPr/>
          </p:nvSpPr>
          <p:spPr bwMode="auto">
            <a:xfrm>
              <a:off x="4259263" y="3846513"/>
              <a:ext cx="3641725" cy="1671637"/>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748" name="Group 20"/>
            <p:cNvGrpSpPr>
              <a:grpSpLocks/>
            </p:cNvGrpSpPr>
            <p:nvPr/>
          </p:nvGrpSpPr>
          <p:grpSpPr bwMode="auto">
            <a:xfrm>
              <a:off x="2803525" y="1681163"/>
              <a:ext cx="4876800" cy="4264025"/>
              <a:chOff x="1766" y="1059"/>
              <a:chExt cx="3072" cy="2686"/>
            </a:xfrm>
          </p:grpSpPr>
          <p:sp>
            <p:nvSpPr>
              <p:cNvPr id="73749" name="Line 21"/>
              <p:cNvSpPr>
                <a:spLocks noChangeShapeType="1"/>
              </p:cNvSpPr>
              <p:nvPr/>
            </p:nvSpPr>
            <p:spPr bwMode="auto">
              <a:xfrm>
                <a:off x="1786" y="1059"/>
                <a:ext cx="0" cy="2686"/>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50" name="Line 22"/>
              <p:cNvSpPr>
                <a:spLocks noChangeShapeType="1"/>
              </p:cNvSpPr>
              <p:nvPr/>
            </p:nvSpPr>
            <p:spPr bwMode="auto">
              <a:xfrm>
                <a:off x="1766" y="3722"/>
                <a:ext cx="3072"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3751" name="Rectangle 23"/>
          <p:cNvSpPr>
            <a:spLocks noChangeArrowheads="1"/>
          </p:cNvSpPr>
          <p:nvPr/>
        </p:nvSpPr>
        <p:spPr bwMode="auto">
          <a:xfrm>
            <a:off x="1633538" y="82550"/>
            <a:ext cx="7510462"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4500" b="1">
                <a:solidFill>
                  <a:srgbClr val="000099"/>
                </a:solidFill>
                <a:latin typeface="Times New Roman" panose="02020603050405020304" pitchFamily="18" charset="0"/>
              </a:rPr>
              <a:t>PUBLIC CHOICE THEORY</a:t>
            </a:r>
          </a:p>
        </p:txBody>
      </p:sp>
    </p:spTree>
  </p:cSld>
  <p:clrMapOvr>
    <a:masterClrMapping/>
  </p:clrMapOvr>
  <p:transition spd="slow">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192463" y="2082800"/>
            <a:ext cx="1095375" cy="3827463"/>
          </a:xfrm>
          <a:prstGeom prst="rect">
            <a:avLst/>
          </a:prstGeom>
          <a:gradFill rotWithShape="0">
            <a:gsLst>
              <a:gs pos="0">
                <a:srgbClr val="CC0000"/>
              </a:gs>
              <a:gs pos="50000">
                <a:srgbClr val="FFFF00"/>
              </a:gs>
              <a:gs pos="100000">
                <a:srgbClr val="CC0000"/>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 name="Rectangle 3"/>
          <p:cNvSpPr>
            <a:spLocks noChangeArrowheads="1"/>
          </p:cNvSpPr>
          <p:nvPr/>
        </p:nvSpPr>
        <p:spPr bwMode="auto">
          <a:xfrm>
            <a:off x="4748213" y="4452938"/>
            <a:ext cx="1095375" cy="1465262"/>
          </a:xfrm>
          <a:prstGeom prst="rect">
            <a:avLst/>
          </a:prstGeom>
          <a:gradFill rotWithShape="0">
            <a:gsLst>
              <a:gs pos="0">
                <a:srgbClr val="000099"/>
              </a:gs>
              <a:gs pos="50000">
                <a:srgbClr val="FFFF00"/>
              </a:gs>
              <a:gs pos="100000">
                <a:srgbClr val="000099"/>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 name="Rectangle 4"/>
          <p:cNvSpPr>
            <a:spLocks noChangeArrowheads="1"/>
          </p:cNvSpPr>
          <p:nvPr/>
        </p:nvSpPr>
        <p:spPr bwMode="auto">
          <a:xfrm>
            <a:off x="6303963" y="4813300"/>
            <a:ext cx="1095375" cy="1112838"/>
          </a:xfrm>
          <a:prstGeom prst="rect">
            <a:avLst/>
          </a:prstGeom>
          <a:gradFill rotWithShape="0">
            <a:gsLst>
              <a:gs pos="0">
                <a:srgbClr val="000099"/>
              </a:gs>
              <a:gs pos="50000">
                <a:srgbClr val="FFFF00"/>
              </a:gs>
              <a:gs pos="100000">
                <a:srgbClr val="000099"/>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 name="Rectangle 5"/>
          <p:cNvSpPr>
            <a:spLocks noChangeArrowheads="1"/>
          </p:cNvSpPr>
          <p:nvPr/>
        </p:nvSpPr>
        <p:spPr bwMode="auto">
          <a:xfrm rot="16200000">
            <a:off x="1483519" y="2266157"/>
            <a:ext cx="20669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chemeClr val="tx2"/>
                </a:solidFill>
                <a:latin typeface="Times New Roman" panose="02020603050405020304" pitchFamily="18" charset="0"/>
              </a:rPr>
              <a:t>Benefit; Tax</a:t>
            </a:r>
          </a:p>
        </p:txBody>
      </p:sp>
      <p:sp>
        <p:nvSpPr>
          <p:cNvPr id="74758" name="Rectangle 6"/>
          <p:cNvSpPr>
            <a:spLocks noChangeArrowheads="1"/>
          </p:cNvSpPr>
          <p:nvPr/>
        </p:nvSpPr>
        <p:spPr bwMode="auto">
          <a:xfrm>
            <a:off x="3384550" y="16906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$700</a:t>
            </a:r>
          </a:p>
        </p:txBody>
      </p:sp>
      <p:sp>
        <p:nvSpPr>
          <p:cNvPr id="74759" name="Rectangle 7"/>
          <p:cNvSpPr>
            <a:spLocks noChangeArrowheads="1"/>
          </p:cNvSpPr>
          <p:nvPr/>
        </p:nvSpPr>
        <p:spPr bwMode="auto">
          <a:xfrm>
            <a:off x="4973638" y="4105275"/>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$250</a:t>
            </a:r>
          </a:p>
        </p:txBody>
      </p:sp>
      <p:sp>
        <p:nvSpPr>
          <p:cNvPr id="74760" name="Rectangle 8"/>
          <p:cNvSpPr>
            <a:spLocks noChangeArrowheads="1"/>
          </p:cNvSpPr>
          <p:nvPr/>
        </p:nvSpPr>
        <p:spPr bwMode="auto">
          <a:xfrm>
            <a:off x="6497638" y="44592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$200</a:t>
            </a:r>
          </a:p>
        </p:txBody>
      </p:sp>
      <p:sp>
        <p:nvSpPr>
          <p:cNvPr id="74761" name="Line 9"/>
          <p:cNvSpPr>
            <a:spLocks noChangeShapeType="1"/>
          </p:cNvSpPr>
          <p:nvPr/>
        </p:nvSpPr>
        <p:spPr bwMode="auto">
          <a:xfrm>
            <a:off x="2843213" y="3954463"/>
            <a:ext cx="5067300" cy="0"/>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 name="Rectangle 10"/>
          <p:cNvSpPr>
            <a:spLocks noChangeArrowheads="1"/>
          </p:cNvSpPr>
          <p:nvPr/>
        </p:nvSpPr>
        <p:spPr bwMode="auto">
          <a:xfrm>
            <a:off x="1838325" y="3700463"/>
            <a:ext cx="974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$300</a:t>
            </a:r>
          </a:p>
        </p:txBody>
      </p:sp>
      <p:sp>
        <p:nvSpPr>
          <p:cNvPr id="74763" name="Rectangle 11"/>
          <p:cNvSpPr>
            <a:spLocks noChangeArrowheads="1"/>
          </p:cNvSpPr>
          <p:nvPr/>
        </p:nvSpPr>
        <p:spPr bwMode="auto">
          <a:xfrm>
            <a:off x="3295650" y="5445125"/>
            <a:ext cx="858838"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(YES)</a:t>
            </a:r>
          </a:p>
        </p:txBody>
      </p:sp>
      <p:sp>
        <p:nvSpPr>
          <p:cNvPr id="74764" name="Rectangle 12"/>
          <p:cNvSpPr>
            <a:spLocks noChangeArrowheads="1"/>
          </p:cNvSpPr>
          <p:nvPr/>
        </p:nvSpPr>
        <p:spPr bwMode="auto">
          <a:xfrm>
            <a:off x="4938713" y="5445125"/>
            <a:ext cx="730250"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(NO)</a:t>
            </a:r>
          </a:p>
        </p:txBody>
      </p:sp>
      <p:sp>
        <p:nvSpPr>
          <p:cNvPr id="74765" name="Rectangle 13"/>
          <p:cNvSpPr>
            <a:spLocks noChangeArrowheads="1"/>
          </p:cNvSpPr>
          <p:nvPr/>
        </p:nvSpPr>
        <p:spPr bwMode="auto">
          <a:xfrm>
            <a:off x="6475413" y="5445125"/>
            <a:ext cx="730250"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(NO)</a:t>
            </a:r>
          </a:p>
        </p:txBody>
      </p:sp>
      <p:sp>
        <p:nvSpPr>
          <p:cNvPr id="74766" name="Rectangle 14"/>
          <p:cNvSpPr>
            <a:spLocks noChangeArrowheads="1"/>
          </p:cNvSpPr>
          <p:nvPr/>
        </p:nvSpPr>
        <p:spPr bwMode="auto">
          <a:xfrm>
            <a:off x="1881188" y="711200"/>
            <a:ext cx="5973762"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4000" b="1">
                <a:latin typeface="Times New Roman" panose="02020603050405020304" pitchFamily="18" charset="0"/>
              </a:rPr>
              <a:t>An Inefficient </a:t>
            </a:r>
            <a:r>
              <a:rPr lang="en-US" altLang="en-US" sz="4800" b="1" i="1">
                <a:solidFill>
                  <a:srgbClr val="CC0000"/>
                </a:solidFill>
                <a:latin typeface="Times New Roman" panose="02020603050405020304" pitchFamily="18" charset="0"/>
              </a:rPr>
              <a:t>“NO”</a:t>
            </a:r>
            <a:r>
              <a:rPr lang="en-US" altLang="en-US" sz="4800" b="1" i="1">
                <a:solidFill>
                  <a:schemeClr val="accent2"/>
                </a:solidFill>
                <a:latin typeface="Times New Roman" panose="02020603050405020304" pitchFamily="18" charset="0"/>
              </a:rPr>
              <a:t> </a:t>
            </a:r>
            <a:r>
              <a:rPr lang="en-US" altLang="en-US" sz="4000" b="1">
                <a:latin typeface="Times New Roman" panose="02020603050405020304" pitchFamily="18" charset="0"/>
              </a:rPr>
              <a:t>Vote</a:t>
            </a:r>
          </a:p>
        </p:txBody>
      </p:sp>
      <p:sp>
        <p:nvSpPr>
          <p:cNvPr id="74767" name="Rectangle 15"/>
          <p:cNvSpPr>
            <a:spLocks noChangeArrowheads="1"/>
          </p:cNvSpPr>
          <p:nvPr/>
        </p:nvSpPr>
        <p:spPr bwMode="auto">
          <a:xfrm>
            <a:off x="3167063" y="6008688"/>
            <a:ext cx="942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Adams</a:t>
            </a:r>
          </a:p>
        </p:txBody>
      </p:sp>
      <p:sp>
        <p:nvSpPr>
          <p:cNvPr id="74768" name="Rectangle 16"/>
          <p:cNvSpPr>
            <a:spLocks noChangeArrowheads="1"/>
          </p:cNvSpPr>
          <p:nvPr/>
        </p:nvSpPr>
        <p:spPr bwMode="auto">
          <a:xfrm>
            <a:off x="4813300" y="5995988"/>
            <a:ext cx="971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Benson</a:t>
            </a:r>
          </a:p>
        </p:txBody>
      </p:sp>
      <p:sp>
        <p:nvSpPr>
          <p:cNvPr id="74769" name="Rectangle 17"/>
          <p:cNvSpPr>
            <a:spLocks noChangeArrowheads="1"/>
          </p:cNvSpPr>
          <p:nvPr/>
        </p:nvSpPr>
        <p:spPr bwMode="auto">
          <a:xfrm>
            <a:off x="6346825" y="5983288"/>
            <a:ext cx="10144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Conrad</a:t>
            </a:r>
          </a:p>
        </p:txBody>
      </p:sp>
      <p:sp>
        <p:nvSpPr>
          <p:cNvPr id="74770" name="Oval 18"/>
          <p:cNvSpPr>
            <a:spLocks noChangeArrowheads="1"/>
          </p:cNvSpPr>
          <p:nvPr/>
        </p:nvSpPr>
        <p:spPr bwMode="auto">
          <a:xfrm>
            <a:off x="4259263" y="3846513"/>
            <a:ext cx="3641725" cy="1671637"/>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1" name="Rectangle 19"/>
          <p:cNvSpPr>
            <a:spLocks noChangeArrowheads="1"/>
          </p:cNvSpPr>
          <p:nvPr/>
        </p:nvSpPr>
        <p:spPr bwMode="auto">
          <a:xfrm>
            <a:off x="4319588" y="1450975"/>
            <a:ext cx="480377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3600" b="1" dirty="0">
                <a:solidFill>
                  <a:srgbClr val="000099"/>
                </a:solidFill>
                <a:latin typeface="Times New Roman" panose="02020603050405020304" pitchFamily="18" charset="0"/>
              </a:rPr>
              <a:t>The </a:t>
            </a:r>
            <a:r>
              <a:rPr lang="en-US" altLang="en-US" sz="3600" b="1" i="1" dirty="0">
                <a:solidFill>
                  <a:srgbClr val="CC0000"/>
                </a:solidFill>
                <a:latin typeface="Times New Roman" panose="02020603050405020304" pitchFamily="18" charset="0"/>
              </a:rPr>
              <a:t>NO</a:t>
            </a:r>
            <a:r>
              <a:rPr lang="en-US" altLang="en-US" sz="3600" b="1" dirty="0">
                <a:solidFill>
                  <a:srgbClr val="000099"/>
                </a:solidFill>
                <a:latin typeface="Times New Roman" panose="02020603050405020304" pitchFamily="18" charset="0"/>
              </a:rPr>
              <a:t> vote wins but</a:t>
            </a:r>
          </a:p>
          <a:p>
            <a:pPr algn="ctr" eaLnBrk="0" hangingPunct="0"/>
            <a:r>
              <a:rPr lang="en-US" altLang="en-US" sz="3600" b="1" dirty="0">
                <a:solidFill>
                  <a:srgbClr val="000099"/>
                </a:solidFill>
                <a:latin typeface="Times New Roman" panose="02020603050405020304" pitchFamily="18" charset="0"/>
              </a:rPr>
              <a:t>is inefficient since...</a:t>
            </a:r>
            <a:r>
              <a:rPr lang="en-US" altLang="en-US" sz="3600" b="1" dirty="0">
                <a:solidFill>
                  <a:srgbClr val="006600"/>
                </a:solidFill>
                <a:latin typeface="Times New Roman" panose="02020603050405020304" pitchFamily="18" charset="0"/>
              </a:rPr>
              <a:t> </a:t>
            </a:r>
            <a:endParaRPr lang="en-US" altLang="en-US" sz="3400" b="1" dirty="0">
              <a:solidFill>
                <a:srgbClr val="CC0000"/>
              </a:solidFill>
              <a:latin typeface="Times New Roman" panose="02020603050405020304" pitchFamily="18" charset="0"/>
            </a:endParaRPr>
          </a:p>
          <a:p>
            <a:pPr algn="ctr" eaLnBrk="0" hangingPunct="0"/>
            <a:r>
              <a:rPr lang="en-US" altLang="en-US" sz="3400" b="1" dirty="0">
                <a:solidFill>
                  <a:srgbClr val="CC0000"/>
                </a:solidFill>
                <a:latin typeface="Times New Roman" panose="02020603050405020304" pitchFamily="18" charset="0"/>
              </a:rPr>
              <a:t>MSB $1,150 &gt; MSC $900</a:t>
            </a:r>
          </a:p>
        </p:txBody>
      </p:sp>
      <p:grpSp>
        <p:nvGrpSpPr>
          <p:cNvPr id="74772" name="Group 20"/>
          <p:cNvGrpSpPr>
            <a:grpSpLocks/>
          </p:cNvGrpSpPr>
          <p:nvPr/>
        </p:nvGrpSpPr>
        <p:grpSpPr bwMode="auto">
          <a:xfrm>
            <a:off x="2803525" y="1681163"/>
            <a:ext cx="4876800" cy="4264025"/>
            <a:chOff x="1766" y="1059"/>
            <a:chExt cx="3072" cy="2686"/>
          </a:xfrm>
        </p:grpSpPr>
        <p:sp>
          <p:nvSpPr>
            <p:cNvPr id="74773" name="Line 21"/>
            <p:cNvSpPr>
              <a:spLocks noChangeShapeType="1"/>
            </p:cNvSpPr>
            <p:nvPr/>
          </p:nvSpPr>
          <p:spPr bwMode="auto">
            <a:xfrm>
              <a:off x="1786" y="1059"/>
              <a:ext cx="0" cy="2686"/>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4" name="Line 22"/>
            <p:cNvSpPr>
              <a:spLocks noChangeShapeType="1"/>
            </p:cNvSpPr>
            <p:nvPr/>
          </p:nvSpPr>
          <p:spPr bwMode="auto">
            <a:xfrm>
              <a:off x="1766" y="3722"/>
              <a:ext cx="3072"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75" name="Rectangle 23"/>
          <p:cNvSpPr>
            <a:spLocks noChangeArrowheads="1"/>
          </p:cNvSpPr>
          <p:nvPr/>
        </p:nvSpPr>
        <p:spPr bwMode="auto">
          <a:xfrm>
            <a:off x="1633538" y="82550"/>
            <a:ext cx="7510462"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4500" b="1">
                <a:solidFill>
                  <a:srgbClr val="000099"/>
                </a:solidFill>
                <a:latin typeface="Times New Roman" panose="02020603050405020304" pitchFamily="18" charset="0"/>
              </a:rPr>
              <a:t>PUBLIC CHOICE THEORY</a:t>
            </a:r>
          </a:p>
        </p:txBody>
      </p:sp>
      <p:grpSp>
        <p:nvGrpSpPr>
          <p:cNvPr id="74776" name="Group 24"/>
          <p:cNvGrpSpPr>
            <a:grpSpLocks/>
          </p:cNvGrpSpPr>
          <p:nvPr/>
        </p:nvGrpSpPr>
        <p:grpSpPr bwMode="auto">
          <a:xfrm>
            <a:off x="-2579360" y="3411703"/>
            <a:ext cx="9220709" cy="3560798"/>
            <a:chOff x="-3235" y="2430"/>
            <a:chExt cx="7435" cy="1853"/>
          </a:xfrm>
        </p:grpSpPr>
        <p:sp>
          <p:nvSpPr>
            <p:cNvPr id="74777" name="AutoShape 25"/>
            <p:cNvSpPr>
              <a:spLocks noChangeArrowheads="1"/>
            </p:cNvSpPr>
            <p:nvPr/>
          </p:nvSpPr>
          <p:spPr bwMode="auto">
            <a:xfrm rot="20340000">
              <a:off x="-759" y="2430"/>
              <a:ext cx="2458" cy="1853"/>
            </a:xfrm>
            <a:prstGeom prst="star16">
              <a:avLst>
                <a:gd name="adj" fmla="val 37500"/>
              </a:avLst>
            </a:prstGeom>
            <a:gradFill rotWithShape="1">
              <a:gsLst>
                <a:gs pos="0">
                  <a:srgbClr val="FFFFFF"/>
                </a:gs>
                <a:gs pos="100000">
                  <a:srgbClr val="FFFF00"/>
                </a:gs>
              </a:gsLst>
              <a:path path="shape">
                <a:fillToRect l="50000" t="50000" r="50000" b="50000"/>
              </a:path>
            </a:gradFill>
            <a:ln w="762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74778" name="Rectangle 26" descr="image" title="image"/>
            <p:cNvSpPr>
              <a:spLocks noChangeArrowheads="1"/>
            </p:cNvSpPr>
            <p:nvPr/>
          </p:nvSpPr>
          <p:spPr bwMode="auto">
            <a:xfrm rot="20340000">
              <a:off x="-3235" y="2940"/>
              <a:ext cx="7435" cy="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r>
                <a:rPr lang="en-US" altLang="en-US" sz="2800" b="1" dirty="0">
                  <a:solidFill>
                    <a:srgbClr val="000099"/>
                  </a:solidFill>
                  <a:latin typeface="Times New Roman" panose="02020603050405020304" pitchFamily="18" charset="0"/>
                </a:rPr>
                <a:t>How about an</a:t>
              </a:r>
            </a:p>
            <a:p>
              <a:pPr algn="ctr" eaLnBrk="0" hangingPunct="0"/>
              <a:r>
                <a:rPr lang="en-US" altLang="en-US" sz="2800" b="1" dirty="0">
                  <a:solidFill>
                    <a:srgbClr val="000099"/>
                  </a:solidFill>
                  <a:latin typeface="Times New Roman" panose="02020603050405020304" pitchFamily="18" charset="0"/>
                </a:rPr>
                <a:t>inefficient</a:t>
              </a:r>
            </a:p>
            <a:p>
              <a:pPr algn="ctr" eaLnBrk="0" hangingPunct="0"/>
              <a:r>
                <a:rPr lang="en-US" altLang="en-US" sz="2800" b="1" i="1" dirty="0">
                  <a:solidFill>
                    <a:srgbClr val="CC0000"/>
                  </a:solidFill>
                  <a:latin typeface="Times New Roman" panose="02020603050405020304" pitchFamily="18" charset="0"/>
                </a:rPr>
                <a:t>“YES”</a:t>
              </a:r>
              <a:r>
                <a:rPr lang="en-US" altLang="en-US" sz="2800" b="1" i="1" dirty="0">
                  <a:solidFill>
                    <a:srgbClr val="006600"/>
                  </a:solidFill>
                  <a:latin typeface="Times New Roman" panose="02020603050405020304" pitchFamily="18" charset="0"/>
                </a:rPr>
                <a:t> </a:t>
              </a:r>
              <a:r>
                <a:rPr lang="en-US" altLang="en-US" sz="2800" b="1" dirty="0">
                  <a:solidFill>
                    <a:srgbClr val="006600"/>
                  </a:solidFill>
                  <a:latin typeface="Times New Roman" panose="02020603050405020304" pitchFamily="18" charset="0"/>
                </a:rPr>
                <a:t> </a:t>
              </a:r>
              <a:r>
                <a:rPr lang="en-US" altLang="en-US" sz="2800" b="1" dirty="0">
                  <a:solidFill>
                    <a:srgbClr val="000099"/>
                  </a:solidFill>
                  <a:latin typeface="Times New Roman" panose="02020603050405020304" pitchFamily="18" charset="0"/>
                </a:rPr>
                <a:t>vote?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4776"/>
                                        </p:tgtEl>
                                        <p:attrNameLst>
                                          <p:attrName>style.visibility</p:attrName>
                                        </p:attrNameLst>
                                      </p:cBhvr>
                                      <p:to>
                                        <p:strVal val="visible"/>
                                      </p:to>
                                    </p:set>
                                    <p:animEffect transition="in" filter="dissolve">
                                      <p:cBhvr>
                                        <p:cTn id="7" dur="500"/>
                                        <p:tgtEl>
                                          <p:spTgt spid="74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28600" y="223838"/>
            <a:ext cx="8763000" cy="1143000"/>
          </a:xfrm>
        </p:spPr>
        <p:txBody>
          <a:bodyPr/>
          <a:lstStyle/>
          <a:p>
            <a:pPr indent="457200"/>
            <a:r>
              <a:rPr lang="en-US" altLang="en-US" dirty="0">
                <a:solidFill>
                  <a:srgbClr val="010000"/>
                </a:solidFill>
              </a:rPr>
              <a:t>Equilibrium of a Firm with Detrimental Externality </a:t>
            </a:r>
            <a:endParaRPr lang="en-US" altLang="en-US" dirty="0"/>
          </a:p>
        </p:txBody>
      </p:sp>
      <p:grpSp>
        <p:nvGrpSpPr>
          <p:cNvPr id="2" name="Group 1" descr="image" title="image"/>
          <p:cNvGrpSpPr/>
          <p:nvPr/>
        </p:nvGrpSpPr>
        <p:grpSpPr>
          <a:xfrm>
            <a:off x="1639888" y="1716088"/>
            <a:ext cx="5888037" cy="4683125"/>
            <a:chOff x="1639888" y="1716088"/>
            <a:chExt cx="5888037" cy="4683125"/>
          </a:xfrm>
        </p:grpSpPr>
        <p:sp>
          <p:nvSpPr>
            <p:cNvPr id="41986" name="Rectangle 2"/>
            <p:cNvSpPr>
              <a:spLocks noChangeArrowheads="1"/>
            </p:cNvSpPr>
            <p:nvPr/>
          </p:nvSpPr>
          <p:spPr bwMode="auto">
            <a:xfrm>
              <a:off x="1639888" y="1735138"/>
              <a:ext cx="5888037" cy="4664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9"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41990" name="Line 6"/>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41992" name="Line 8"/>
            <p:cNvSpPr>
              <a:spLocks noChangeShapeType="1"/>
            </p:cNvSpPr>
            <p:nvPr/>
          </p:nvSpPr>
          <p:spPr bwMode="auto">
            <a:xfrm>
              <a:off x="1639888" y="4779963"/>
              <a:ext cx="586898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3" name="Line 9"/>
            <p:cNvSpPr>
              <a:spLocks noChangeShapeType="1"/>
            </p:cNvSpPr>
            <p:nvPr/>
          </p:nvSpPr>
          <p:spPr bwMode="auto">
            <a:xfrm>
              <a:off x="1639888" y="5013325"/>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4" name="Line 10"/>
            <p:cNvSpPr>
              <a:spLocks noChangeShapeType="1"/>
            </p:cNvSpPr>
            <p:nvPr/>
          </p:nvSpPr>
          <p:spPr bwMode="auto">
            <a:xfrm>
              <a:off x="1639888" y="5248275"/>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Line 11"/>
            <p:cNvSpPr>
              <a:spLocks noChangeShapeType="1"/>
            </p:cNvSpPr>
            <p:nvPr/>
          </p:nvSpPr>
          <p:spPr bwMode="auto">
            <a:xfrm>
              <a:off x="1639888" y="5697538"/>
              <a:ext cx="586898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6" name="Line 12"/>
            <p:cNvSpPr>
              <a:spLocks noChangeShapeType="1"/>
            </p:cNvSpPr>
            <p:nvPr/>
          </p:nvSpPr>
          <p:spPr bwMode="auto">
            <a:xfrm>
              <a:off x="1639888" y="5930900"/>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7" name="Line 13"/>
            <p:cNvSpPr>
              <a:spLocks noChangeShapeType="1"/>
            </p:cNvSpPr>
            <p:nvPr/>
          </p:nvSpPr>
          <p:spPr bwMode="auto">
            <a:xfrm>
              <a:off x="1639888" y="6165850"/>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8" name="Line 14"/>
            <p:cNvSpPr>
              <a:spLocks noChangeShapeType="1"/>
            </p:cNvSpPr>
            <p:nvPr/>
          </p:nvSpPr>
          <p:spPr bwMode="auto">
            <a:xfrm>
              <a:off x="1639888" y="5483225"/>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Line 15"/>
            <p:cNvSpPr>
              <a:spLocks noChangeShapeType="1"/>
            </p:cNvSpPr>
            <p:nvPr/>
          </p:nvSpPr>
          <p:spPr bwMode="auto">
            <a:xfrm>
              <a:off x="1639888" y="4525963"/>
              <a:ext cx="586898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0" name="Line 16"/>
            <p:cNvSpPr>
              <a:spLocks noChangeShapeType="1"/>
            </p:cNvSpPr>
            <p:nvPr/>
          </p:nvSpPr>
          <p:spPr bwMode="auto">
            <a:xfrm>
              <a:off x="1639888" y="4292600"/>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1" name="Line 17"/>
            <p:cNvSpPr>
              <a:spLocks noChangeShapeType="1"/>
            </p:cNvSpPr>
            <p:nvPr/>
          </p:nvSpPr>
          <p:spPr bwMode="auto">
            <a:xfrm>
              <a:off x="1639888" y="4057650"/>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2" name="Line 18"/>
            <p:cNvSpPr>
              <a:spLocks noChangeShapeType="1"/>
            </p:cNvSpPr>
            <p:nvPr/>
          </p:nvSpPr>
          <p:spPr bwMode="auto">
            <a:xfrm>
              <a:off x="1639888" y="3822700"/>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3" name="Line 19"/>
            <p:cNvSpPr>
              <a:spLocks noChangeShapeType="1"/>
            </p:cNvSpPr>
            <p:nvPr/>
          </p:nvSpPr>
          <p:spPr bwMode="auto">
            <a:xfrm>
              <a:off x="1639888" y="3589338"/>
              <a:ext cx="586898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4" name="Line 20"/>
            <p:cNvSpPr>
              <a:spLocks noChangeShapeType="1"/>
            </p:cNvSpPr>
            <p:nvPr/>
          </p:nvSpPr>
          <p:spPr bwMode="auto">
            <a:xfrm>
              <a:off x="1639888" y="3354388"/>
              <a:ext cx="586898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5" name="Line 21"/>
            <p:cNvSpPr>
              <a:spLocks noChangeShapeType="1"/>
            </p:cNvSpPr>
            <p:nvPr/>
          </p:nvSpPr>
          <p:spPr bwMode="auto">
            <a:xfrm>
              <a:off x="1639888" y="3121025"/>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6" name="Line 22"/>
            <p:cNvSpPr>
              <a:spLocks noChangeShapeType="1"/>
            </p:cNvSpPr>
            <p:nvPr/>
          </p:nvSpPr>
          <p:spPr bwMode="auto">
            <a:xfrm>
              <a:off x="1639888" y="2886075"/>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7" name="Line 23"/>
            <p:cNvSpPr>
              <a:spLocks noChangeShapeType="1"/>
            </p:cNvSpPr>
            <p:nvPr/>
          </p:nvSpPr>
          <p:spPr bwMode="auto">
            <a:xfrm>
              <a:off x="1639888" y="2652713"/>
              <a:ext cx="586898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8" name="Line 24"/>
            <p:cNvSpPr>
              <a:spLocks noChangeShapeType="1"/>
            </p:cNvSpPr>
            <p:nvPr/>
          </p:nvSpPr>
          <p:spPr bwMode="auto">
            <a:xfrm flipH="1">
              <a:off x="1639888" y="2417763"/>
              <a:ext cx="5868987" cy="1587"/>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9" name="Line 25"/>
            <p:cNvSpPr>
              <a:spLocks noChangeShapeType="1"/>
            </p:cNvSpPr>
            <p:nvPr/>
          </p:nvSpPr>
          <p:spPr bwMode="auto">
            <a:xfrm>
              <a:off x="1639888" y="2184400"/>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0" name="Line 26"/>
            <p:cNvSpPr>
              <a:spLocks noChangeShapeType="1"/>
            </p:cNvSpPr>
            <p:nvPr/>
          </p:nvSpPr>
          <p:spPr bwMode="auto">
            <a:xfrm>
              <a:off x="1639888" y="1949450"/>
              <a:ext cx="5868987" cy="1588"/>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1" name="Line 27"/>
            <p:cNvSpPr>
              <a:spLocks noChangeShapeType="1"/>
            </p:cNvSpPr>
            <p:nvPr/>
          </p:nvSpPr>
          <p:spPr bwMode="auto">
            <a:xfrm flipV="1">
              <a:off x="2343150"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2" name="Line 28"/>
            <p:cNvSpPr>
              <a:spLocks noChangeShapeType="1"/>
            </p:cNvSpPr>
            <p:nvPr/>
          </p:nvSpPr>
          <p:spPr bwMode="auto">
            <a:xfrm flipV="1">
              <a:off x="2109788"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3" name="Line 29"/>
            <p:cNvSpPr>
              <a:spLocks noChangeShapeType="1"/>
            </p:cNvSpPr>
            <p:nvPr/>
          </p:nvSpPr>
          <p:spPr bwMode="auto">
            <a:xfrm flipV="1">
              <a:off x="1874838"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4" name="Line 30"/>
            <p:cNvSpPr>
              <a:spLocks noChangeShapeType="1"/>
            </p:cNvSpPr>
            <p:nvPr/>
          </p:nvSpPr>
          <p:spPr bwMode="auto">
            <a:xfrm flipV="1">
              <a:off x="2578100"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5" name="Line 31"/>
            <p:cNvSpPr>
              <a:spLocks noChangeShapeType="1"/>
            </p:cNvSpPr>
            <p:nvPr/>
          </p:nvSpPr>
          <p:spPr bwMode="auto">
            <a:xfrm flipV="1">
              <a:off x="2813050"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6" name="Line 32"/>
            <p:cNvSpPr>
              <a:spLocks noChangeShapeType="1"/>
            </p:cNvSpPr>
            <p:nvPr/>
          </p:nvSpPr>
          <p:spPr bwMode="auto">
            <a:xfrm flipV="1">
              <a:off x="3048000"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7" name="Line 33"/>
            <p:cNvSpPr>
              <a:spLocks noChangeShapeType="1"/>
            </p:cNvSpPr>
            <p:nvPr/>
          </p:nvSpPr>
          <p:spPr bwMode="auto">
            <a:xfrm flipV="1">
              <a:off x="3282950"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8" name="Line 34"/>
            <p:cNvSpPr>
              <a:spLocks noChangeShapeType="1"/>
            </p:cNvSpPr>
            <p:nvPr/>
          </p:nvSpPr>
          <p:spPr bwMode="auto">
            <a:xfrm flipV="1">
              <a:off x="3517900"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9" name="Line 35"/>
            <p:cNvSpPr>
              <a:spLocks noChangeShapeType="1"/>
            </p:cNvSpPr>
            <p:nvPr/>
          </p:nvSpPr>
          <p:spPr bwMode="auto">
            <a:xfrm flipV="1">
              <a:off x="3752850"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0" name="Line 36"/>
            <p:cNvSpPr>
              <a:spLocks noChangeShapeType="1"/>
            </p:cNvSpPr>
            <p:nvPr/>
          </p:nvSpPr>
          <p:spPr bwMode="auto">
            <a:xfrm flipV="1">
              <a:off x="3987800"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1" name="Line 37"/>
            <p:cNvSpPr>
              <a:spLocks noChangeShapeType="1"/>
            </p:cNvSpPr>
            <p:nvPr/>
          </p:nvSpPr>
          <p:spPr bwMode="auto">
            <a:xfrm flipV="1">
              <a:off x="4222750"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2" name="Line 38"/>
            <p:cNvSpPr>
              <a:spLocks noChangeShapeType="1"/>
            </p:cNvSpPr>
            <p:nvPr/>
          </p:nvSpPr>
          <p:spPr bwMode="auto">
            <a:xfrm flipV="1">
              <a:off x="4456113"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3" name="Line 39"/>
            <p:cNvSpPr>
              <a:spLocks noChangeShapeType="1"/>
            </p:cNvSpPr>
            <p:nvPr/>
          </p:nvSpPr>
          <p:spPr bwMode="auto">
            <a:xfrm flipV="1">
              <a:off x="4691063" y="1735138"/>
              <a:ext cx="1587" cy="466407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4" name="Line 40"/>
            <p:cNvSpPr>
              <a:spLocks noChangeShapeType="1"/>
            </p:cNvSpPr>
            <p:nvPr/>
          </p:nvSpPr>
          <p:spPr bwMode="auto">
            <a:xfrm flipV="1">
              <a:off x="4926013"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5" name="Line 41"/>
            <p:cNvSpPr>
              <a:spLocks noChangeShapeType="1"/>
            </p:cNvSpPr>
            <p:nvPr/>
          </p:nvSpPr>
          <p:spPr bwMode="auto">
            <a:xfrm flipV="1">
              <a:off x="5160963"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6" name="Line 42"/>
            <p:cNvSpPr>
              <a:spLocks noChangeShapeType="1"/>
            </p:cNvSpPr>
            <p:nvPr/>
          </p:nvSpPr>
          <p:spPr bwMode="auto">
            <a:xfrm flipV="1">
              <a:off x="5395913"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7" name="Line 43"/>
            <p:cNvSpPr>
              <a:spLocks noChangeShapeType="1"/>
            </p:cNvSpPr>
            <p:nvPr/>
          </p:nvSpPr>
          <p:spPr bwMode="auto">
            <a:xfrm flipV="1">
              <a:off x="5630863"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8" name="Line 44"/>
            <p:cNvSpPr>
              <a:spLocks noChangeShapeType="1"/>
            </p:cNvSpPr>
            <p:nvPr/>
          </p:nvSpPr>
          <p:spPr bwMode="auto">
            <a:xfrm flipV="1">
              <a:off x="5865813"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29" name="Line 45"/>
            <p:cNvSpPr>
              <a:spLocks noChangeShapeType="1"/>
            </p:cNvSpPr>
            <p:nvPr/>
          </p:nvSpPr>
          <p:spPr bwMode="auto">
            <a:xfrm flipV="1">
              <a:off x="6100763"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0" name="Line 46"/>
            <p:cNvSpPr>
              <a:spLocks noChangeShapeType="1"/>
            </p:cNvSpPr>
            <p:nvPr/>
          </p:nvSpPr>
          <p:spPr bwMode="auto">
            <a:xfrm flipV="1">
              <a:off x="6335713"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1" name="Line 47"/>
            <p:cNvSpPr>
              <a:spLocks noChangeShapeType="1"/>
            </p:cNvSpPr>
            <p:nvPr/>
          </p:nvSpPr>
          <p:spPr bwMode="auto">
            <a:xfrm flipV="1">
              <a:off x="6570663" y="1716088"/>
              <a:ext cx="1587"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2" name="Line 48"/>
            <p:cNvSpPr>
              <a:spLocks noChangeShapeType="1"/>
            </p:cNvSpPr>
            <p:nvPr/>
          </p:nvSpPr>
          <p:spPr bwMode="auto">
            <a:xfrm flipV="1">
              <a:off x="6804025"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3" name="Line 49"/>
            <p:cNvSpPr>
              <a:spLocks noChangeShapeType="1"/>
            </p:cNvSpPr>
            <p:nvPr/>
          </p:nvSpPr>
          <p:spPr bwMode="auto">
            <a:xfrm flipV="1">
              <a:off x="7038975" y="1716088"/>
              <a:ext cx="1588" cy="468312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4" name="Line 50"/>
            <p:cNvSpPr>
              <a:spLocks noChangeShapeType="1"/>
            </p:cNvSpPr>
            <p:nvPr/>
          </p:nvSpPr>
          <p:spPr bwMode="auto">
            <a:xfrm flipV="1">
              <a:off x="7273925" y="1735138"/>
              <a:ext cx="1588" cy="4664075"/>
            </a:xfrm>
            <a:prstGeom prst="line">
              <a:avLst/>
            </a:prstGeom>
            <a:noFill/>
            <a:ln w="19050">
              <a:solidFill>
                <a:srgbClr val="B3E3E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35" name="Rectangle 51"/>
            <p:cNvSpPr>
              <a:spLocks noChangeArrowheads="1"/>
            </p:cNvSpPr>
            <p:nvPr/>
          </p:nvSpPr>
          <p:spPr bwMode="auto">
            <a:xfrm>
              <a:off x="1639888" y="1716088"/>
              <a:ext cx="5888037" cy="4683125"/>
            </a:xfrm>
            <a:prstGeom prst="rect">
              <a:avLst/>
            </a:prstGeom>
            <a:noFill/>
            <a:ln w="19050">
              <a:solidFill>
                <a:srgbClr val="B3E3EE"/>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2036" name="Group 52"/>
            <p:cNvGrpSpPr>
              <a:grpSpLocks/>
            </p:cNvGrpSpPr>
            <p:nvPr/>
          </p:nvGrpSpPr>
          <p:grpSpPr bwMode="auto">
            <a:xfrm>
              <a:off x="2343150" y="2608263"/>
              <a:ext cx="5099050" cy="2190750"/>
              <a:chOff x="1476" y="1643"/>
              <a:chExt cx="3212" cy="1380"/>
            </a:xfrm>
          </p:grpSpPr>
          <p:sp>
            <p:nvSpPr>
              <p:cNvPr id="42037" name="Line 53"/>
              <p:cNvSpPr>
                <a:spLocks noChangeShapeType="1"/>
              </p:cNvSpPr>
              <p:nvPr/>
            </p:nvSpPr>
            <p:spPr bwMode="auto">
              <a:xfrm flipV="1">
                <a:off x="1476" y="1904"/>
                <a:ext cx="2379" cy="1119"/>
              </a:xfrm>
              <a:prstGeom prst="line">
                <a:avLst/>
              </a:prstGeom>
              <a:noFill/>
              <a:ln w="58738">
                <a:solidFill>
                  <a:srgbClr val="3A52A3"/>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38" name="Group 54"/>
              <p:cNvGrpSpPr>
                <a:grpSpLocks/>
              </p:cNvGrpSpPr>
              <p:nvPr/>
            </p:nvGrpSpPr>
            <p:grpSpPr bwMode="auto">
              <a:xfrm>
                <a:off x="3877" y="1643"/>
                <a:ext cx="811" cy="313"/>
                <a:chOff x="3877" y="1643"/>
                <a:chExt cx="811" cy="313"/>
              </a:xfrm>
            </p:grpSpPr>
            <p:sp>
              <p:nvSpPr>
                <p:cNvPr id="42039" name="Rectangle 55"/>
                <p:cNvSpPr>
                  <a:spLocks noChangeArrowheads="1"/>
                </p:cNvSpPr>
                <p:nvPr/>
              </p:nvSpPr>
              <p:spPr bwMode="auto">
                <a:xfrm>
                  <a:off x="3877" y="1643"/>
                  <a:ext cx="60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000099"/>
                      </a:solidFill>
                    </a:rPr>
                    <a:t>Marginal </a:t>
                  </a:r>
                  <a:endParaRPr lang="en-US" altLang="en-US" sz="2400">
                    <a:solidFill>
                      <a:srgbClr val="000099"/>
                    </a:solidFill>
                    <a:latin typeface="Times New Roman" panose="02020603050405020304" pitchFamily="18" charset="0"/>
                  </a:endParaRPr>
                </a:p>
              </p:txBody>
            </p:sp>
            <p:sp>
              <p:nvSpPr>
                <p:cNvPr id="42040" name="Rectangle 56"/>
                <p:cNvSpPr>
                  <a:spLocks noChangeArrowheads="1"/>
                </p:cNvSpPr>
                <p:nvPr/>
              </p:nvSpPr>
              <p:spPr bwMode="auto">
                <a:xfrm>
                  <a:off x="3877" y="1791"/>
                  <a:ext cx="81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dirty="0">
                      <a:solidFill>
                        <a:srgbClr val="000099"/>
                      </a:solidFill>
                    </a:rPr>
                    <a:t>private cost </a:t>
                  </a:r>
                  <a:endParaRPr lang="en-US" altLang="en-US" sz="2400" dirty="0">
                    <a:solidFill>
                      <a:srgbClr val="000099"/>
                    </a:solidFill>
                    <a:latin typeface="Times New Roman" panose="02020603050405020304" pitchFamily="18" charset="0"/>
                  </a:endParaRPr>
                </a:p>
              </p:txBody>
            </p:sp>
          </p:grpSp>
        </p:grpSp>
        <p:sp>
          <p:nvSpPr>
            <p:cNvPr id="42041" name="Line 57"/>
            <p:cNvSpPr>
              <a:spLocks noChangeShapeType="1"/>
            </p:cNvSpPr>
            <p:nvPr/>
          </p:nvSpPr>
          <p:spPr bwMode="auto">
            <a:xfrm>
              <a:off x="4829175" y="3375025"/>
              <a:ext cx="158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42" name="Freeform 58"/>
            <p:cNvSpPr>
              <a:spLocks/>
            </p:cNvSpPr>
            <p:nvPr/>
          </p:nvSpPr>
          <p:spPr bwMode="auto">
            <a:xfrm>
              <a:off x="2343150" y="1968500"/>
              <a:ext cx="4930775" cy="3279775"/>
            </a:xfrm>
            <a:custGeom>
              <a:avLst/>
              <a:gdLst>
                <a:gd name="T0" fmla="*/ 0 w 3106"/>
                <a:gd name="T1" fmla="*/ 0 h 2066"/>
                <a:gd name="T2" fmla="*/ 0 w 3106"/>
                <a:gd name="T3" fmla="*/ 2066 h 2066"/>
                <a:gd name="T4" fmla="*/ 3106 w 3106"/>
                <a:gd name="T5" fmla="*/ 2066 h 2066"/>
              </a:gdLst>
              <a:ahLst/>
              <a:cxnLst>
                <a:cxn ang="0">
                  <a:pos x="T0" y="T1"/>
                </a:cxn>
                <a:cxn ang="0">
                  <a:pos x="T2" y="T3"/>
                </a:cxn>
                <a:cxn ang="0">
                  <a:pos x="T4" y="T5"/>
                </a:cxn>
              </a:cxnLst>
              <a:rect l="0" t="0" r="r" b="b"/>
              <a:pathLst>
                <a:path w="3106" h="2066">
                  <a:moveTo>
                    <a:pt x="0" y="0"/>
                  </a:moveTo>
                  <a:lnTo>
                    <a:pt x="0" y="2066"/>
                  </a:lnTo>
                  <a:lnTo>
                    <a:pt x="3106" y="206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43" name="Line 59"/>
            <p:cNvSpPr>
              <a:spLocks noChangeShapeType="1"/>
            </p:cNvSpPr>
            <p:nvPr/>
          </p:nvSpPr>
          <p:spPr bwMode="auto">
            <a:xfrm>
              <a:off x="4730750" y="4057650"/>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42044" name="Line 60"/>
            <p:cNvSpPr>
              <a:spLocks noChangeShapeType="1"/>
            </p:cNvSpPr>
            <p:nvPr/>
          </p:nvSpPr>
          <p:spPr bwMode="auto">
            <a:xfrm>
              <a:off x="4730750" y="4057650"/>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nvGrpSpPr>
            <p:cNvPr id="42045" name="Group 61"/>
            <p:cNvGrpSpPr>
              <a:grpSpLocks/>
            </p:cNvGrpSpPr>
            <p:nvPr/>
          </p:nvGrpSpPr>
          <p:grpSpPr bwMode="auto">
            <a:xfrm>
              <a:off x="2343150" y="3233738"/>
              <a:ext cx="5022850" cy="493712"/>
              <a:chOff x="1476" y="2037"/>
              <a:chExt cx="3164" cy="311"/>
            </a:xfrm>
          </p:grpSpPr>
          <p:sp>
            <p:nvSpPr>
              <p:cNvPr id="42046" name="Line 62"/>
              <p:cNvSpPr>
                <a:spLocks noChangeShapeType="1"/>
              </p:cNvSpPr>
              <p:nvPr/>
            </p:nvSpPr>
            <p:spPr bwMode="auto">
              <a:xfrm>
                <a:off x="1476" y="2126"/>
                <a:ext cx="2502" cy="1"/>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47" name="Group 63"/>
              <p:cNvGrpSpPr>
                <a:grpSpLocks/>
              </p:cNvGrpSpPr>
              <p:nvPr/>
            </p:nvGrpSpPr>
            <p:grpSpPr bwMode="auto">
              <a:xfrm>
                <a:off x="4042" y="2037"/>
                <a:ext cx="598" cy="311"/>
                <a:chOff x="4042" y="2037"/>
                <a:chExt cx="598" cy="311"/>
              </a:xfrm>
            </p:grpSpPr>
            <p:sp>
              <p:nvSpPr>
                <p:cNvPr id="42048" name="Rectangle 64"/>
                <p:cNvSpPr>
                  <a:spLocks noChangeArrowheads="1"/>
                </p:cNvSpPr>
                <p:nvPr/>
              </p:nvSpPr>
              <p:spPr bwMode="auto">
                <a:xfrm>
                  <a:off x="4042" y="2037"/>
                  <a:ext cx="59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000000"/>
                      </a:solidFill>
                    </a:rPr>
                    <a:t>Marginal </a:t>
                  </a:r>
                  <a:endParaRPr lang="en-US" altLang="en-US" sz="2400">
                    <a:latin typeface="Times New Roman" panose="02020603050405020304" pitchFamily="18" charset="0"/>
                  </a:endParaRPr>
                </a:p>
              </p:txBody>
            </p:sp>
            <p:sp>
              <p:nvSpPr>
                <p:cNvPr id="42049" name="Rectangle 65"/>
                <p:cNvSpPr>
                  <a:spLocks noChangeArrowheads="1"/>
                </p:cNvSpPr>
                <p:nvPr/>
              </p:nvSpPr>
              <p:spPr bwMode="auto">
                <a:xfrm>
                  <a:off x="4042" y="2185"/>
                  <a:ext cx="56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000000"/>
                      </a:solidFill>
                    </a:rPr>
                    <a:t>revenue </a:t>
                  </a:r>
                  <a:endParaRPr lang="en-US" altLang="en-US" sz="2400">
                    <a:latin typeface="Times New Roman" panose="02020603050405020304" pitchFamily="18" charset="0"/>
                  </a:endParaRPr>
                </a:p>
              </p:txBody>
            </p:sp>
          </p:grpSp>
        </p:grpSp>
        <p:grpSp>
          <p:nvGrpSpPr>
            <p:cNvPr id="42050" name="Group 66"/>
            <p:cNvGrpSpPr>
              <a:grpSpLocks/>
            </p:cNvGrpSpPr>
            <p:nvPr/>
          </p:nvGrpSpPr>
          <p:grpSpPr bwMode="auto">
            <a:xfrm>
              <a:off x="2343150" y="1981200"/>
              <a:ext cx="5029201" cy="1958975"/>
              <a:chOff x="1476" y="1248"/>
              <a:chExt cx="3168" cy="1234"/>
            </a:xfrm>
          </p:grpSpPr>
          <p:sp>
            <p:nvSpPr>
              <p:cNvPr id="42051" name="Line 67"/>
              <p:cNvSpPr>
                <a:spLocks noChangeShapeType="1"/>
              </p:cNvSpPr>
              <p:nvPr/>
            </p:nvSpPr>
            <p:spPr bwMode="auto">
              <a:xfrm flipV="1">
                <a:off x="1476" y="1351"/>
                <a:ext cx="2379" cy="1131"/>
              </a:xfrm>
              <a:prstGeom prst="line">
                <a:avLst/>
              </a:prstGeom>
              <a:noFill/>
              <a:ln w="58738">
                <a:solidFill>
                  <a:srgbClr val="FE1A0E"/>
                </a:solidFill>
                <a:round/>
                <a:headEnd/>
                <a:tailEnd/>
              </a:ln>
              <a:extLst>
                <a:ext uri="{909E8E84-426E-40DD-AFC4-6F175D3DCCD1}">
                  <a14:hiddenFill xmlns:a14="http://schemas.microsoft.com/office/drawing/2010/main">
                    <a:noFill/>
                  </a14:hiddenFill>
                </a:ext>
              </a:extLst>
            </p:spPr>
            <p:txBody>
              <a:bodyPr/>
              <a:lstStyle/>
              <a:p>
                <a:endParaRPr lang="en-US">
                  <a:solidFill>
                    <a:srgbClr val="C00000"/>
                  </a:solidFill>
                </a:endParaRPr>
              </a:p>
            </p:txBody>
          </p:sp>
          <p:grpSp>
            <p:nvGrpSpPr>
              <p:cNvPr id="42052" name="Group 68"/>
              <p:cNvGrpSpPr>
                <a:grpSpLocks/>
              </p:cNvGrpSpPr>
              <p:nvPr/>
            </p:nvGrpSpPr>
            <p:grpSpPr bwMode="auto">
              <a:xfrm>
                <a:off x="3894" y="1248"/>
                <a:ext cx="750" cy="313"/>
                <a:chOff x="3894" y="1248"/>
                <a:chExt cx="750" cy="313"/>
              </a:xfrm>
            </p:grpSpPr>
            <p:sp>
              <p:nvSpPr>
                <p:cNvPr id="42053" name="Rectangle 69"/>
                <p:cNvSpPr>
                  <a:spLocks noChangeArrowheads="1"/>
                </p:cNvSpPr>
                <p:nvPr/>
              </p:nvSpPr>
              <p:spPr bwMode="auto">
                <a:xfrm>
                  <a:off x="3894" y="1248"/>
                  <a:ext cx="60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C00000"/>
                      </a:solidFill>
                    </a:rPr>
                    <a:t>Marginal </a:t>
                  </a:r>
                  <a:endParaRPr lang="en-US" altLang="en-US" sz="2400">
                    <a:solidFill>
                      <a:srgbClr val="C00000"/>
                    </a:solidFill>
                    <a:latin typeface="Times New Roman" panose="02020603050405020304" pitchFamily="18" charset="0"/>
                  </a:endParaRPr>
                </a:p>
              </p:txBody>
            </p:sp>
            <p:sp>
              <p:nvSpPr>
                <p:cNvPr id="42054" name="Rectangle 70"/>
                <p:cNvSpPr>
                  <a:spLocks noChangeArrowheads="1"/>
                </p:cNvSpPr>
                <p:nvPr/>
              </p:nvSpPr>
              <p:spPr bwMode="auto">
                <a:xfrm>
                  <a:off x="3894" y="1396"/>
                  <a:ext cx="7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C00000"/>
                      </a:solidFill>
                    </a:rPr>
                    <a:t>social cost </a:t>
                  </a:r>
                  <a:endParaRPr lang="en-US" altLang="en-US" sz="2400">
                    <a:solidFill>
                      <a:srgbClr val="C00000"/>
                    </a:solidFill>
                    <a:latin typeface="Times New Roman" panose="02020603050405020304" pitchFamily="18" charset="0"/>
                  </a:endParaRPr>
                </a:p>
              </p:txBody>
            </p:sp>
          </p:grpSp>
        </p:grpSp>
        <p:grpSp>
          <p:nvGrpSpPr>
            <p:cNvPr id="42055" name="Group 71"/>
            <p:cNvGrpSpPr>
              <a:grpSpLocks/>
            </p:cNvGrpSpPr>
            <p:nvPr/>
          </p:nvGrpSpPr>
          <p:grpSpPr bwMode="auto">
            <a:xfrm>
              <a:off x="3459171" y="3051175"/>
              <a:ext cx="223838" cy="2216150"/>
              <a:chOff x="2179" y="1922"/>
              <a:chExt cx="141" cy="1396"/>
            </a:xfrm>
          </p:grpSpPr>
          <p:grpSp>
            <p:nvGrpSpPr>
              <p:cNvPr id="42056" name="Group 72"/>
              <p:cNvGrpSpPr>
                <a:grpSpLocks/>
              </p:cNvGrpSpPr>
              <p:nvPr/>
            </p:nvGrpSpPr>
            <p:grpSpPr bwMode="auto">
              <a:xfrm>
                <a:off x="2179" y="2089"/>
                <a:ext cx="86" cy="1229"/>
                <a:chOff x="2179" y="2089"/>
                <a:chExt cx="86" cy="1229"/>
              </a:xfrm>
            </p:grpSpPr>
            <p:sp>
              <p:nvSpPr>
                <p:cNvPr id="42057" name="Freeform 73"/>
                <p:cNvSpPr>
                  <a:spLocks noEditPoints="1"/>
                </p:cNvSpPr>
                <p:nvPr/>
              </p:nvSpPr>
              <p:spPr bwMode="auto">
                <a:xfrm>
                  <a:off x="2228" y="2138"/>
                  <a:ext cx="1" cy="1180"/>
                </a:xfrm>
                <a:custGeom>
                  <a:avLst/>
                  <a:gdLst>
                    <a:gd name="T0" fmla="*/ 0 h 1180"/>
                    <a:gd name="T1" fmla="*/ 49 h 1180"/>
                    <a:gd name="T2" fmla="*/ 86 h 1180"/>
                    <a:gd name="T3" fmla="*/ 135 h 1180"/>
                    <a:gd name="T4" fmla="*/ 160 h 1180"/>
                    <a:gd name="T5" fmla="*/ 209 h 1180"/>
                    <a:gd name="T6" fmla="*/ 246 h 1180"/>
                    <a:gd name="T7" fmla="*/ 295 h 1180"/>
                    <a:gd name="T8" fmla="*/ 332 h 1180"/>
                    <a:gd name="T9" fmla="*/ 381 h 1180"/>
                    <a:gd name="T10" fmla="*/ 406 h 1180"/>
                    <a:gd name="T11" fmla="*/ 455 h 1180"/>
                    <a:gd name="T12" fmla="*/ 492 h 1180"/>
                    <a:gd name="T13" fmla="*/ 541 h 1180"/>
                    <a:gd name="T14" fmla="*/ 578 h 1180"/>
                    <a:gd name="T15" fmla="*/ 627 h 1180"/>
                    <a:gd name="T16" fmla="*/ 652 h 1180"/>
                    <a:gd name="T17" fmla="*/ 701 h 1180"/>
                    <a:gd name="T18" fmla="*/ 738 h 1180"/>
                    <a:gd name="T19" fmla="*/ 787 h 1180"/>
                    <a:gd name="T20" fmla="*/ 824 h 1180"/>
                    <a:gd name="T21" fmla="*/ 873 h 1180"/>
                    <a:gd name="T22" fmla="*/ 898 h 1180"/>
                    <a:gd name="T23" fmla="*/ 947 h 1180"/>
                    <a:gd name="T24" fmla="*/ 984 h 1180"/>
                    <a:gd name="T25" fmla="*/ 1033 h 1180"/>
                    <a:gd name="T26" fmla="*/ 1070 h 1180"/>
                    <a:gd name="T27" fmla="*/ 1119 h 1180"/>
                    <a:gd name="T28" fmla="*/ 1143 h 1180"/>
                    <a:gd name="T29" fmla="*/ 1180 h 118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1180">
                      <a:moveTo>
                        <a:pt x="0" y="0"/>
                      </a:moveTo>
                      <a:lnTo>
                        <a:pt x="0" y="49"/>
                      </a:lnTo>
                      <a:moveTo>
                        <a:pt x="0" y="86"/>
                      </a:moveTo>
                      <a:lnTo>
                        <a:pt x="0" y="135"/>
                      </a:lnTo>
                      <a:moveTo>
                        <a:pt x="0" y="160"/>
                      </a:moveTo>
                      <a:lnTo>
                        <a:pt x="0" y="209"/>
                      </a:lnTo>
                      <a:moveTo>
                        <a:pt x="0" y="246"/>
                      </a:moveTo>
                      <a:lnTo>
                        <a:pt x="0" y="295"/>
                      </a:lnTo>
                      <a:moveTo>
                        <a:pt x="0" y="332"/>
                      </a:moveTo>
                      <a:lnTo>
                        <a:pt x="0" y="381"/>
                      </a:lnTo>
                      <a:moveTo>
                        <a:pt x="0" y="406"/>
                      </a:moveTo>
                      <a:lnTo>
                        <a:pt x="0" y="455"/>
                      </a:lnTo>
                      <a:moveTo>
                        <a:pt x="0" y="492"/>
                      </a:moveTo>
                      <a:lnTo>
                        <a:pt x="0" y="541"/>
                      </a:lnTo>
                      <a:moveTo>
                        <a:pt x="0" y="578"/>
                      </a:moveTo>
                      <a:lnTo>
                        <a:pt x="0" y="627"/>
                      </a:lnTo>
                      <a:moveTo>
                        <a:pt x="0" y="652"/>
                      </a:moveTo>
                      <a:lnTo>
                        <a:pt x="0" y="701"/>
                      </a:lnTo>
                      <a:moveTo>
                        <a:pt x="0" y="738"/>
                      </a:moveTo>
                      <a:lnTo>
                        <a:pt x="0" y="787"/>
                      </a:lnTo>
                      <a:moveTo>
                        <a:pt x="0" y="824"/>
                      </a:moveTo>
                      <a:lnTo>
                        <a:pt x="0" y="873"/>
                      </a:lnTo>
                      <a:moveTo>
                        <a:pt x="0" y="898"/>
                      </a:moveTo>
                      <a:lnTo>
                        <a:pt x="0" y="947"/>
                      </a:lnTo>
                      <a:moveTo>
                        <a:pt x="0" y="984"/>
                      </a:moveTo>
                      <a:lnTo>
                        <a:pt x="0" y="1033"/>
                      </a:lnTo>
                      <a:moveTo>
                        <a:pt x="0" y="1070"/>
                      </a:moveTo>
                      <a:lnTo>
                        <a:pt x="0" y="1119"/>
                      </a:lnTo>
                      <a:moveTo>
                        <a:pt x="0" y="1143"/>
                      </a:moveTo>
                      <a:lnTo>
                        <a:pt x="0" y="1180"/>
                      </a:lnTo>
                    </a:path>
                  </a:pathLst>
                </a:custGeom>
                <a:noFill/>
                <a:ln w="19050">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C00000"/>
                    </a:solidFill>
                  </a:endParaRPr>
                </a:p>
              </p:txBody>
            </p:sp>
            <p:grpSp>
              <p:nvGrpSpPr>
                <p:cNvPr id="42058" name="Group 74"/>
                <p:cNvGrpSpPr>
                  <a:grpSpLocks/>
                </p:cNvGrpSpPr>
                <p:nvPr/>
              </p:nvGrpSpPr>
              <p:grpSpPr bwMode="auto">
                <a:xfrm>
                  <a:off x="2179" y="2089"/>
                  <a:ext cx="86" cy="86"/>
                  <a:chOff x="2179" y="2089"/>
                  <a:chExt cx="86" cy="86"/>
                </a:xfrm>
              </p:grpSpPr>
              <p:sp>
                <p:nvSpPr>
                  <p:cNvPr id="42059" name="Oval 75"/>
                  <p:cNvSpPr>
                    <a:spLocks noChangeArrowheads="1"/>
                  </p:cNvSpPr>
                  <p:nvPr/>
                </p:nvSpPr>
                <p:spPr bwMode="auto">
                  <a:xfrm>
                    <a:off x="2179" y="2089"/>
                    <a:ext cx="86" cy="8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C00000"/>
                      </a:solidFill>
                    </a:endParaRPr>
                  </a:p>
                </p:txBody>
              </p:sp>
              <p:sp>
                <p:nvSpPr>
                  <p:cNvPr id="42060" name="Oval 76"/>
                  <p:cNvSpPr>
                    <a:spLocks noChangeArrowheads="1"/>
                  </p:cNvSpPr>
                  <p:nvPr/>
                </p:nvSpPr>
                <p:spPr bwMode="auto">
                  <a:xfrm>
                    <a:off x="2197" y="2107"/>
                    <a:ext cx="50" cy="49"/>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C00000"/>
                      </a:solidFill>
                    </a:endParaRPr>
                  </a:p>
                </p:txBody>
              </p:sp>
            </p:grpSp>
          </p:grpSp>
          <p:sp>
            <p:nvSpPr>
              <p:cNvPr id="42061" name="Rectangle 77"/>
              <p:cNvSpPr>
                <a:spLocks noChangeArrowheads="1"/>
              </p:cNvSpPr>
              <p:nvPr/>
            </p:nvSpPr>
            <p:spPr bwMode="auto">
              <a:xfrm>
                <a:off x="2183" y="1922"/>
                <a:ext cx="13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i="1" dirty="0">
                    <a:solidFill>
                      <a:srgbClr val="C00000"/>
                    </a:solidFill>
                  </a:rPr>
                  <a:t>B </a:t>
                </a:r>
                <a:endParaRPr lang="en-US" altLang="en-US" sz="2400" dirty="0">
                  <a:solidFill>
                    <a:srgbClr val="C00000"/>
                  </a:solidFill>
                  <a:latin typeface="Times New Roman" panose="02020603050405020304" pitchFamily="18" charset="0"/>
                </a:endParaRPr>
              </a:p>
            </p:txBody>
          </p:sp>
        </p:grpSp>
        <p:grpSp>
          <p:nvGrpSpPr>
            <p:cNvPr id="42062" name="Group 78"/>
            <p:cNvGrpSpPr>
              <a:grpSpLocks/>
            </p:cNvGrpSpPr>
            <p:nvPr/>
          </p:nvGrpSpPr>
          <p:grpSpPr bwMode="auto">
            <a:xfrm>
              <a:off x="5292725" y="3051175"/>
              <a:ext cx="209550" cy="2216150"/>
              <a:chOff x="3334" y="1922"/>
              <a:chExt cx="132" cy="1396"/>
            </a:xfrm>
          </p:grpSpPr>
          <p:grpSp>
            <p:nvGrpSpPr>
              <p:cNvPr id="42063" name="Group 79"/>
              <p:cNvGrpSpPr>
                <a:grpSpLocks/>
              </p:cNvGrpSpPr>
              <p:nvPr/>
            </p:nvGrpSpPr>
            <p:grpSpPr bwMode="auto">
              <a:xfrm>
                <a:off x="3362" y="2089"/>
                <a:ext cx="86" cy="74"/>
                <a:chOff x="3362" y="2089"/>
                <a:chExt cx="86" cy="74"/>
              </a:xfrm>
            </p:grpSpPr>
            <p:sp>
              <p:nvSpPr>
                <p:cNvPr id="42064" name="Oval 80"/>
                <p:cNvSpPr>
                  <a:spLocks noChangeArrowheads="1"/>
                </p:cNvSpPr>
                <p:nvPr/>
              </p:nvSpPr>
              <p:spPr bwMode="auto">
                <a:xfrm>
                  <a:off x="3362" y="2089"/>
                  <a:ext cx="86" cy="7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5" name="Oval 81"/>
                <p:cNvSpPr>
                  <a:spLocks noChangeArrowheads="1"/>
                </p:cNvSpPr>
                <p:nvPr/>
              </p:nvSpPr>
              <p:spPr bwMode="auto">
                <a:xfrm>
                  <a:off x="3381" y="2101"/>
                  <a:ext cx="49" cy="49"/>
                </a:xfrm>
                <a:prstGeom prst="ellipse">
                  <a:avLst/>
                </a:prstGeom>
                <a:solidFill>
                  <a:srgbClr val="3A5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2066" name="Group 82"/>
              <p:cNvGrpSpPr>
                <a:grpSpLocks/>
              </p:cNvGrpSpPr>
              <p:nvPr/>
            </p:nvGrpSpPr>
            <p:grpSpPr bwMode="auto">
              <a:xfrm>
                <a:off x="3334" y="1922"/>
                <a:ext cx="132" cy="1396"/>
                <a:chOff x="3334" y="1922"/>
                <a:chExt cx="132" cy="1396"/>
              </a:xfrm>
            </p:grpSpPr>
            <p:sp>
              <p:nvSpPr>
                <p:cNvPr id="42067" name="Freeform 83"/>
                <p:cNvSpPr>
                  <a:spLocks noEditPoints="1"/>
                </p:cNvSpPr>
                <p:nvPr/>
              </p:nvSpPr>
              <p:spPr bwMode="auto">
                <a:xfrm>
                  <a:off x="3399" y="2138"/>
                  <a:ext cx="1" cy="1180"/>
                </a:xfrm>
                <a:custGeom>
                  <a:avLst/>
                  <a:gdLst>
                    <a:gd name="T0" fmla="*/ 0 h 1180"/>
                    <a:gd name="T1" fmla="*/ 49 h 1180"/>
                    <a:gd name="T2" fmla="*/ 86 h 1180"/>
                    <a:gd name="T3" fmla="*/ 135 h 1180"/>
                    <a:gd name="T4" fmla="*/ 172 h 1180"/>
                    <a:gd name="T5" fmla="*/ 221 h 1180"/>
                    <a:gd name="T6" fmla="*/ 246 h 1180"/>
                    <a:gd name="T7" fmla="*/ 295 h 1180"/>
                    <a:gd name="T8" fmla="*/ 332 h 1180"/>
                    <a:gd name="T9" fmla="*/ 381 h 1180"/>
                    <a:gd name="T10" fmla="*/ 418 h 1180"/>
                    <a:gd name="T11" fmla="*/ 467 h 1180"/>
                    <a:gd name="T12" fmla="*/ 492 h 1180"/>
                    <a:gd name="T13" fmla="*/ 541 h 1180"/>
                    <a:gd name="T14" fmla="*/ 578 h 1180"/>
                    <a:gd name="T15" fmla="*/ 627 h 1180"/>
                    <a:gd name="T16" fmla="*/ 664 h 1180"/>
                    <a:gd name="T17" fmla="*/ 713 h 1180"/>
                    <a:gd name="T18" fmla="*/ 738 h 1180"/>
                    <a:gd name="T19" fmla="*/ 787 h 1180"/>
                    <a:gd name="T20" fmla="*/ 824 h 1180"/>
                    <a:gd name="T21" fmla="*/ 873 h 1180"/>
                    <a:gd name="T22" fmla="*/ 910 h 1180"/>
                    <a:gd name="T23" fmla="*/ 959 h 1180"/>
                    <a:gd name="T24" fmla="*/ 984 h 1180"/>
                    <a:gd name="T25" fmla="*/ 1033 h 1180"/>
                    <a:gd name="T26" fmla="*/ 1070 h 1180"/>
                    <a:gd name="T27" fmla="*/ 1119 h 1180"/>
                    <a:gd name="T28" fmla="*/ 1156 h 1180"/>
                    <a:gd name="T29" fmla="*/ 1180 h 118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1180">
                      <a:moveTo>
                        <a:pt x="0" y="0"/>
                      </a:moveTo>
                      <a:lnTo>
                        <a:pt x="0" y="49"/>
                      </a:lnTo>
                      <a:moveTo>
                        <a:pt x="0" y="86"/>
                      </a:moveTo>
                      <a:lnTo>
                        <a:pt x="0" y="135"/>
                      </a:lnTo>
                      <a:moveTo>
                        <a:pt x="0" y="172"/>
                      </a:moveTo>
                      <a:lnTo>
                        <a:pt x="0" y="221"/>
                      </a:lnTo>
                      <a:moveTo>
                        <a:pt x="0" y="246"/>
                      </a:moveTo>
                      <a:lnTo>
                        <a:pt x="0" y="295"/>
                      </a:lnTo>
                      <a:moveTo>
                        <a:pt x="0" y="332"/>
                      </a:moveTo>
                      <a:lnTo>
                        <a:pt x="0" y="381"/>
                      </a:lnTo>
                      <a:moveTo>
                        <a:pt x="0" y="418"/>
                      </a:moveTo>
                      <a:lnTo>
                        <a:pt x="0" y="467"/>
                      </a:lnTo>
                      <a:moveTo>
                        <a:pt x="0" y="492"/>
                      </a:moveTo>
                      <a:lnTo>
                        <a:pt x="0" y="541"/>
                      </a:lnTo>
                      <a:moveTo>
                        <a:pt x="0" y="578"/>
                      </a:moveTo>
                      <a:lnTo>
                        <a:pt x="0" y="627"/>
                      </a:lnTo>
                      <a:moveTo>
                        <a:pt x="0" y="664"/>
                      </a:moveTo>
                      <a:lnTo>
                        <a:pt x="0" y="713"/>
                      </a:lnTo>
                      <a:moveTo>
                        <a:pt x="0" y="738"/>
                      </a:moveTo>
                      <a:lnTo>
                        <a:pt x="0" y="787"/>
                      </a:lnTo>
                      <a:moveTo>
                        <a:pt x="0" y="824"/>
                      </a:moveTo>
                      <a:lnTo>
                        <a:pt x="0" y="873"/>
                      </a:lnTo>
                      <a:moveTo>
                        <a:pt x="0" y="910"/>
                      </a:moveTo>
                      <a:lnTo>
                        <a:pt x="0" y="959"/>
                      </a:lnTo>
                      <a:moveTo>
                        <a:pt x="0" y="984"/>
                      </a:moveTo>
                      <a:lnTo>
                        <a:pt x="0" y="1033"/>
                      </a:lnTo>
                      <a:moveTo>
                        <a:pt x="0" y="1070"/>
                      </a:moveTo>
                      <a:lnTo>
                        <a:pt x="0" y="1119"/>
                      </a:lnTo>
                      <a:moveTo>
                        <a:pt x="0" y="1156"/>
                      </a:moveTo>
                      <a:lnTo>
                        <a:pt x="0" y="1180"/>
                      </a:lnTo>
                    </a:path>
                  </a:pathLst>
                </a:custGeom>
                <a:noFill/>
                <a:ln w="19050">
                  <a:solidFill>
                    <a:srgbClr val="3A52A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68" name="Rectangle 84"/>
                <p:cNvSpPr>
                  <a:spLocks noChangeArrowheads="1"/>
                </p:cNvSpPr>
                <p:nvPr/>
              </p:nvSpPr>
              <p:spPr bwMode="auto">
                <a:xfrm>
                  <a:off x="3334" y="1922"/>
                  <a:ext cx="13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i="1">
                      <a:solidFill>
                        <a:srgbClr val="000099"/>
                      </a:solidFill>
                    </a:rPr>
                    <a:t>A </a:t>
                  </a:r>
                  <a:endParaRPr lang="en-US" altLang="en-US" sz="2400">
                    <a:solidFill>
                      <a:srgbClr val="000099"/>
                    </a:solidFill>
                    <a:latin typeface="Times New Roman" panose="02020603050405020304" pitchFamily="18" charset="0"/>
                  </a:endParaRPr>
                </a:p>
              </p:txBody>
            </p:sp>
          </p:grpSp>
        </p:grpSp>
        <p:sp>
          <p:nvSpPr>
            <p:cNvPr id="42069" name="Rectangle 85"/>
            <p:cNvSpPr>
              <a:spLocks noChangeArrowheads="1"/>
            </p:cNvSpPr>
            <p:nvPr/>
          </p:nvSpPr>
          <p:spPr bwMode="auto">
            <a:xfrm>
              <a:off x="5240338" y="5270500"/>
              <a:ext cx="4222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000000"/>
                  </a:solidFill>
                </a:rPr>
                <a:t>100 </a:t>
              </a:r>
              <a:endParaRPr lang="en-US" altLang="en-US" sz="2400">
                <a:latin typeface="Times New Roman" panose="02020603050405020304" pitchFamily="18" charset="0"/>
              </a:endParaRPr>
            </a:p>
          </p:txBody>
        </p:sp>
        <p:sp>
          <p:nvSpPr>
            <p:cNvPr id="42070" name="Rectangle 86"/>
            <p:cNvSpPr>
              <a:spLocks noChangeArrowheads="1"/>
            </p:cNvSpPr>
            <p:nvPr/>
          </p:nvSpPr>
          <p:spPr bwMode="auto">
            <a:xfrm rot="16200000">
              <a:off x="553244" y="3377407"/>
              <a:ext cx="28956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000000"/>
                  </a:solidFill>
                </a:rPr>
                <a:t>Marginal Cost and Revenue </a:t>
              </a:r>
              <a:endParaRPr lang="en-US" altLang="en-US" sz="2400">
                <a:latin typeface="Times New Roman" panose="02020603050405020304" pitchFamily="18" charset="0"/>
              </a:endParaRPr>
            </a:p>
          </p:txBody>
        </p:sp>
        <p:grpSp>
          <p:nvGrpSpPr>
            <p:cNvPr id="42071" name="Group 87"/>
            <p:cNvGrpSpPr>
              <a:grpSpLocks/>
            </p:cNvGrpSpPr>
            <p:nvPr/>
          </p:nvGrpSpPr>
          <p:grpSpPr bwMode="auto">
            <a:xfrm>
              <a:off x="3413125" y="5713413"/>
              <a:ext cx="2978150" cy="493712"/>
              <a:chOff x="2150" y="3599"/>
              <a:chExt cx="1876" cy="311"/>
            </a:xfrm>
          </p:grpSpPr>
          <p:sp>
            <p:nvSpPr>
              <p:cNvPr id="42072" name="Rectangle 88"/>
              <p:cNvSpPr>
                <a:spLocks noChangeArrowheads="1"/>
              </p:cNvSpPr>
              <p:nvPr/>
            </p:nvSpPr>
            <p:spPr bwMode="auto">
              <a:xfrm>
                <a:off x="2150" y="3599"/>
                <a:ext cx="18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000000"/>
                    </a:solidFill>
                  </a:rPr>
                  <a:t>Thousands of Tons of Paper </a:t>
                </a:r>
                <a:endParaRPr lang="en-US" altLang="en-US" sz="2400">
                  <a:latin typeface="Times New Roman" panose="02020603050405020304" pitchFamily="18" charset="0"/>
                </a:endParaRPr>
              </a:p>
            </p:txBody>
          </p:sp>
          <p:sp>
            <p:nvSpPr>
              <p:cNvPr id="42073" name="Rectangle 89"/>
              <p:cNvSpPr>
                <a:spLocks noChangeArrowheads="1"/>
              </p:cNvSpPr>
              <p:nvPr/>
            </p:nvSpPr>
            <p:spPr bwMode="auto">
              <a:xfrm>
                <a:off x="2775" y="3747"/>
                <a:ext cx="58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000000"/>
                    </a:solidFill>
                  </a:rPr>
                  <a:t>per Year </a:t>
                </a:r>
                <a:endParaRPr lang="en-US" altLang="en-US" sz="2400">
                  <a:latin typeface="Times New Roman" panose="02020603050405020304" pitchFamily="18" charset="0"/>
                </a:endParaRPr>
              </a:p>
            </p:txBody>
          </p:sp>
        </p:grpSp>
        <p:sp>
          <p:nvSpPr>
            <p:cNvPr id="42074" name="Rectangle 90"/>
            <p:cNvSpPr>
              <a:spLocks noChangeArrowheads="1"/>
            </p:cNvSpPr>
            <p:nvPr/>
          </p:nvSpPr>
          <p:spPr bwMode="auto">
            <a:xfrm>
              <a:off x="3413125" y="5270500"/>
              <a:ext cx="3016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000000"/>
                  </a:solidFill>
                </a:rPr>
                <a:t>35 </a:t>
              </a:r>
              <a:endParaRPr lang="en-US" altLang="en-US" sz="2400">
                <a:latin typeface="Times New Roman" panose="02020603050405020304" pitchFamily="18" charset="0"/>
              </a:endParaRPr>
            </a:p>
          </p:txBody>
        </p:sp>
        <p:sp>
          <p:nvSpPr>
            <p:cNvPr id="42075" name="Rectangle 91"/>
            <p:cNvSpPr>
              <a:spLocks noChangeArrowheads="1"/>
            </p:cNvSpPr>
            <p:nvPr/>
          </p:nvSpPr>
          <p:spPr bwMode="auto">
            <a:xfrm>
              <a:off x="2160588" y="5270500"/>
              <a:ext cx="180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700" b="1">
                  <a:solidFill>
                    <a:srgbClr val="000000"/>
                  </a:solidFill>
                </a:rPr>
                <a:t>0 </a:t>
              </a: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81" name="Rectangle 5"/>
          <p:cNvSpPr>
            <a:spLocks noChangeArrowheads="1"/>
          </p:cNvSpPr>
          <p:nvPr/>
        </p:nvSpPr>
        <p:spPr bwMode="auto">
          <a:xfrm rot="16200000">
            <a:off x="1483519" y="2266157"/>
            <a:ext cx="20669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chemeClr val="tx2"/>
                </a:solidFill>
                <a:latin typeface="Times New Roman" panose="02020603050405020304" pitchFamily="18" charset="0"/>
              </a:rPr>
              <a:t>Benefit; Tax</a:t>
            </a:r>
          </a:p>
        </p:txBody>
      </p:sp>
      <p:sp>
        <p:nvSpPr>
          <p:cNvPr id="75790" name="Rectangle 14"/>
          <p:cNvSpPr>
            <a:spLocks noChangeArrowheads="1"/>
          </p:cNvSpPr>
          <p:nvPr/>
        </p:nvSpPr>
        <p:spPr bwMode="auto">
          <a:xfrm>
            <a:off x="1760538" y="711200"/>
            <a:ext cx="6213475"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4000" b="1">
                <a:latin typeface="Times New Roman" panose="02020603050405020304" pitchFamily="18" charset="0"/>
              </a:rPr>
              <a:t>An Inefficient </a:t>
            </a:r>
            <a:r>
              <a:rPr lang="en-US" altLang="en-US" sz="4800" b="1" i="1">
                <a:solidFill>
                  <a:srgbClr val="CC0000"/>
                </a:solidFill>
                <a:latin typeface="Times New Roman" panose="02020603050405020304" pitchFamily="18" charset="0"/>
              </a:rPr>
              <a:t>“YES”</a:t>
            </a:r>
            <a:r>
              <a:rPr lang="en-US" altLang="en-US" sz="4800" b="1" i="1">
                <a:solidFill>
                  <a:schemeClr val="accent2"/>
                </a:solidFill>
                <a:latin typeface="Times New Roman" panose="02020603050405020304" pitchFamily="18" charset="0"/>
              </a:rPr>
              <a:t> </a:t>
            </a:r>
            <a:r>
              <a:rPr lang="en-US" altLang="en-US" sz="4000" b="1">
                <a:latin typeface="Times New Roman" panose="02020603050405020304" pitchFamily="18" charset="0"/>
              </a:rPr>
              <a:t>Vote</a:t>
            </a:r>
          </a:p>
        </p:txBody>
      </p:sp>
      <p:grpSp>
        <p:nvGrpSpPr>
          <p:cNvPr id="2" name="Group 1" descr="image" title="image"/>
          <p:cNvGrpSpPr/>
          <p:nvPr/>
        </p:nvGrpSpPr>
        <p:grpSpPr>
          <a:xfrm>
            <a:off x="1838325" y="3074988"/>
            <a:ext cx="6072188" cy="3327400"/>
            <a:chOff x="1838325" y="3074988"/>
            <a:chExt cx="6072188" cy="3327400"/>
          </a:xfrm>
        </p:grpSpPr>
        <p:sp>
          <p:nvSpPr>
            <p:cNvPr id="75778" name="Rectangle 2"/>
            <p:cNvSpPr>
              <a:spLocks noChangeArrowheads="1"/>
            </p:cNvSpPr>
            <p:nvPr/>
          </p:nvSpPr>
          <p:spPr bwMode="auto">
            <a:xfrm>
              <a:off x="3192463" y="5180013"/>
              <a:ext cx="1095375" cy="730250"/>
            </a:xfrm>
            <a:prstGeom prst="rect">
              <a:avLst/>
            </a:prstGeom>
            <a:gradFill rotWithShape="0">
              <a:gsLst>
                <a:gs pos="0">
                  <a:srgbClr val="CC0000"/>
                </a:gs>
                <a:gs pos="50000">
                  <a:srgbClr val="FFFF00"/>
                </a:gs>
                <a:gs pos="100000">
                  <a:srgbClr val="CC0000"/>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9" name="Rectangle 3"/>
            <p:cNvSpPr>
              <a:spLocks noChangeArrowheads="1"/>
            </p:cNvSpPr>
            <p:nvPr/>
          </p:nvSpPr>
          <p:spPr bwMode="auto">
            <a:xfrm>
              <a:off x="4748213" y="3454400"/>
              <a:ext cx="1095375" cy="2463800"/>
            </a:xfrm>
            <a:prstGeom prst="rect">
              <a:avLst/>
            </a:prstGeom>
            <a:gradFill rotWithShape="0">
              <a:gsLst>
                <a:gs pos="0">
                  <a:srgbClr val="000099"/>
                </a:gs>
                <a:gs pos="50000">
                  <a:srgbClr val="FFFF00"/>
                </a:gs>
                <a:gs pos="100000">
                  <a:srgbClr val="000099"/>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0" name="Rectangle 4"/>
            <p:cNvSpPr>
              <a:spLocks noChangeArrowheads="1"/>
            </p:cNvSpPr>
            <p:nvPr/>
          </p:nvSpPr>
          <p:spPr bwMode="auto">
            <a:xfrm>
              <a:off x="6303963" y="3454400"/>
              <a:ext cx="1095375" cy="2471738"/>
            </a:xfrm>
            <a:prstGeom prst="rect">
              <a:avLst/>
            </a:prstGeom>
            <a:gradFill rotWithShape="0">
              <a:gsLst>
                <a:gs pos="0">
                  <a:srgbClr val="000099"/>
                </a:gs>
                <a:gs pos="50000">
                  <a:srgbClr val="FFFF00"/>
                </a:gs>
                <a:gs pos="100000">
                  <a:srgbClr val="000099"/>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2" name="Rectangle 6"/>
            <p:cNvSpPr>
              <a:spLocks noChangeArrowheads="1"/>
            </p:cNvSpPr>
            <p:nvPr/>
          </p:nvSpPr>
          <p:spPr bwMode="auto">
            <a:xfrm>
              <a:off x="3371850" y="48402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$100</a:t>
              </a:r>
            </a:p>
          </p:txBody>
        </p:sp>
        <p:sp>
          <p:nvSpPr>
            <p:cNvPr id="75783" name="Rectangle 7"/>
            <p:cNvSpPr>
              <a:spLocks noChangeArrowheads="1"/>
            </p:cNvSpPr>
            <p:nvPr/>
          </p:nvSpPr>
          <p:spPr bwMode="auto">
            <a:xfrm>
              <a:off x="4910138" y="3089275"/>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$350</a:t>
              </a:r>
            </a:p>
          </p:txBody>
        </p:sp>
        <p:sp>
          <p:nvSpPr>
            <p:cNvPr id="75784" name="Rectangle 8"/>
            <p:cNvSpPr>
              <a:spLocks noChangeArrowheads="1"/>
            </p:cNvSpPr>
            <p:nvPr/>
          </p:nvSpPr>
          <p:spPr bwMode="auto">
            <a:xfrm>
              <a:off x="6459538" y="30749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$350</a:t>
              </a:r>
            </a:p>
          </p:txBody>
        </p:sp>
        <p:sp>
          <p:nvSpPr>
            <p:cNvPr id="75785" name="Line 9"/>
            <p:cNvSpPr>
              <a:spLocks noChangeShapeType="1"/>
            </p:cNvSpPr>
            <p:nvPr/>
          </p:nvSpPr>
          <p:spPr bwMode="auto">
            <a:xfrm>
              <a:off x="2843213" y="3954463"/>
              <a:ext cx="5067300" cy="0"/>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6" name="Rectangle 10"/>
            <p:cNvSpPr>
              <a:spLocks noChangeArrowheads="1"/>
            </p:cNvSpPr>
            <p:nvPr/>
          </p:nvSpPr>
          <p:spPr bwMode="auto">
            <a:xfrm>
              <a:off x="1838325" y="3700463"/>
              <a:ext cx="974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$300</a:t>
              </a:r>
            </a:p>
          </p:txBody>
        </p:sp>
        <p:sp>
          <p:nvSpPr>
            <p:cNvPr id="75787" name="Rectangle 11"/>
            <p:cNvSpPr>
              <a:spLocks noChangeArrowheads="1"/>
            </p:cNvSpPr>
            <p:nvPr/>
          </p:nvSpPr>
          <p:spPr bwMode="auto">
            <a:xfrm>
              <a:off x="3357563" y="5445125"/>
              <a:ext cx="730250"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(NO)</a:t>
              </a:r>
            </a:p>
          </p:txBody>
        </p:sp>
        <p:sp>
          <p:nvSpPr>
            <p:cNvPr id="75788" name="Rectangle 12"/>
            <p:cNvSpPr>
              <a:spLocks noChangeArrowheads="1"/>
            </p:cNvSpPr>
            <p:nvPr/>
          </p:nvSpPr>
          <p:spPr bwMode="auto">
            <a:xfrm>
              <a:off x="4876800" y="5445125"/>
              <a:ext cx="858838"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(YES)</a:t>
              </a:r>
            </a:p>
          </p:txBody>
        </p:sp>
        <p:sp>
          <p:nvSpPr>
            <p:cNvPr id="75789" name="Rectangle 13"/>
            <p:cNvSpPr>
              <a:spLocks noChangeArrowheads="1"/>
            </p:cNvSpPr>
            <p:nvPr/>
          </p:nvSpPr>
          <p:spPr bwMode="auto">
            <a:xfrm>
              <a:off x="6413500" y="5445125"/>
              <a:ext cx="858838"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(YES)</a:t>
              </a:r>
            </a:p>
          </p:txBody>
        </p:sp>
        <p:sp>
          <p:nvSpPr>
            <p:cNvPr id="75791" name="Rectangle 15"/>
            <p:cNvSpPr>
              <a:spLocks noChangeArrowheads="1"/>
            </p:cNvSpPr>
            <p:nvPr/>
          </p:nvSpPr>
          <p:spPr bwMode="auto">
            <a:xfrm>
              <a:off x="3167063" y="6008688"/>
              <a:ext cx="942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Adams</a:t>
              </a:r>
            </a:p>
          </p:txBody>
        </p:sp>
        <p:sp>
          <p:nvSpPr>
            <p:cNvPr id="75792" name="Rectangle 16"/>
            <p:cNvSpPr>
              <a:spLocks noChangeArrowheads="1"/>
            </p:cNvSpPr>
            <p:nvPr/>
          </p:nvSpPr>
          <p:spPr bwMode="auto">
            <a:xfrm>
              <a:off x="4813300" y="5995988"/>
              <a:ext cx="971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Benson</a:t>
              </a:r>
            </a:p>
          </p:txBody>
        </p:sp>
        <p:sp>
          <p:nvSpPr>
            <p:cNvPr id="75793" name="Rectangle 17"/>
            <p:cNvSpPr>
              <a:spLocks noChangeArrowheads="1"/>
            </p:cNvSpPr>
            <p:nvPr/>
          </p:nvSpPr>
          <p:spPr bwMode="auto">
            <a:xfrm>
              <a:off x="6346825" y="5983288"/>
              <a:ext cx="10144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Conrad</a:t>
              </a:r>
            </a:p>
          </p:txBody>
        </p:sp>
      </p:grpSp>
      <p:sp>
        <p:nvSpPr>
          <p:cNvPr id="75794" name="Oval 18"/>
          <p:cNvSpPr>
            <a:spLocks noChangeArrowheads="1"/>
          </p:cNvSpPr>
          <p:nvPr/>
        </p:nvSpPr>
        <p:spPr bwMode="auto">
          <a:xfrm>
            <a:off x="4259263" y="2728913"/>
            <a:ext cx="3641725" cy="1671637"/>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Rectangle 19"/>
          <p:cNvSpPr>
            <a:spLocks noChangeArrowheads="1"/>
          </p:cNvSpPr>
          <p:nvPr/>
        </p:nvSpPr>
        <p:spPr bwMode="auto">
          <a:xfrm>
            <a:off x="4510088" y="1450975"/>
            <a:ext cx="4422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3600" b="1">
                <a:latin typeface="Times New Roman" panose="02020603050405020304" pitchFamily="18" charset="0"/>
              </a:rPr>
              <a:t>The </a:t>
            </a:r>
            <a:r>
              <a:rPr lang="en-US" altLang="en-US" sz="3600" b="1" i="1">
                <a:solidFill>
                  <a:srgbClr val="CC0000"/>
                </a:solidFill>
                <a:latin typeface="Times New Roman" panose="02020603050405020304" pitchFamily="18" charset="0"/>
              </a:rPr>
              <a:t>Yes</a:t>
            </a:r>
            <a:r>
              <a:rPr lang="en-US" altLang="en-US" sz="3600" b="1">
                <a:latin typeface="Times New Roman" panose="02020603050405020304" pitchFamily="18" charset="0"/>
              </a:rPr>
              <a:t> vote wins but</a:t>
            </a:r>
          </a:p>
          <a:p>
            <a:pPr algn="ctr" eaLnBrk="0" hangingPunct="0"/>
            <a:r>
              <a:rPr lang="en-US" altLang="en-US" sz="3600" b="1">
                <a:latin typeface="Times New Roman" panose="02020603050405020304" pitchFamily="18" charset="0"/>
              </a:rPr>
              <a:t>is inefficient since.... </a:t>
            </a:r>
          </a:p>
        </p:txBody>
      </p:sp>
      <p:grpSp>
        <p:nvGrpSpPr>
          <p:cNvPr id="75796" name="Group 20"/>
          <p:cNvGrpSpPr>
            <a:grpSpLocks/>
          </p:cNvGrpSpPr>
          <p:nvPr/>
        </p:nvGrpSpPr>
        <p:grpSpPr bwMode="auto">
          <a:xfrm>
            <a:off x="2803525" y="1668463"/>
            <a:ext cx="4876800" cy="4264025"/>
            <a:chOff x="1310" y="907"/>
            <a:chExt cx="3072" cy="2686"/>
          </a:xfrm>
        </p:grpSpPr>
        <p:sp>
          <p:nvSpPr>
            <p:cNvPr id="75797" name="Line 21"/>
            <p:cNvSpPr>
              <a:spLocks noChangeShapeType="1"/>
            </p:cNvSpPr>
            <p:nvPr/>
          </p:nvSpPr>
          <p:spPr bwMode="auto">
            <a:xfrm>
              <a:off x="1322" y="907"/>
              <a:ext cx="0" cy="2686"/>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8" name="Line 22"/>
            <p:cNvSpPr>
              <a:spLocks noChangeShapeType="1"/>
            </p:cNvSpPr>
            <p:nvPr/>
          </p:nvSpPr>
          <p:spPr bwMode="auto">
            <a:xfrm>
              <a:off x="1310" y="3578"/>
              <a:ext cx="3072"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799" name="Rectangle 23"/>
          <p:cNvSpPr>
            <a:spLocks noChangeArrowheads="1"/>
          </p:cNvSpPr>
          <p:nvPr/>
        </p:nvSpPr>
        <p:spPr bwMode="auto">
          <a:xfrm>
            <a:off x="1633538" y="82550"/>
            <a:ext cx="7510462"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4500" b="1">
                <a:solidFill>
                  <a:srgbClr val="000099"/>
                </a:solidFill>
                <a:latin typeface="Times New Roman" panose="02020603050405020304" pitchFamily="18" charset="0"/>
              </a:rPr>
              <a:t>PUBLIC CHOICE THEORY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790"/>
                                        </p:tgtEl>
                                        <p:attrNameLst>
                                          <p:attrName>style.visibility</p:attrName>
                                        </p:attrNameLst>
                                      </p:cBhvr>
                                      <p:to>
                                        <p:strVal val="visible"/>
                                      </p:to>
                                    </p:set>
                                    <p:animEffect transition="in" filter="wipe(left)">
                                      <p:cBhvr>
                                        <p:cTn id="7" dur="500"/>
                                        <p:tgtEl>
                                          <p:spTgt spid="75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5794"/>
                                        </p:tgtEl>
                                        <p:attrNameLst>
                                          <p:attrName>style.visibility</p:attrName>
                                        </p:attrNameLst>
                                      </p:cBhvr>
                                      <p:to>
                                        <p:strVal val="visible"/>
                                      </p:to>
                                    </p:set>
                                    <p:animEffect transition="in" filter="dissolve">
                                      <p:cBhvr>
                                        <p:cTn id="12" dur="500"/>
                                        <p:tgtEl>
                                          <p:spTgt spid="75794"/>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5795"/>
                                        </p:tgtEl>
                                        <p:attrNameLst>
                                          <p:attrName>style.visibility</p:attrName>
                                        </p:attrNameLst>
                                      </p:cBhvr>
                                      <p:to>
                                        <p:strVal val="visible"/>
                                      </p:to>
                                    </p:set>
                                    <p:animEffect transition="in" filter="wipe(up)">
                                      <p:cBhvr>
                                        <p:cTn id="16" dur="500"/>
                                        <p:tgtEl>
                                          <p:spTgt spid="75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0" grpId="0" autoUpdateAnimBg="0"/>
      <p:bldP spid="75795"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5" name="Rectangle 5"/>
          <p:cNvSpPr>
            <a:spLocks noChangeArrowheads="1"/>
          </p:cNvSpPr>
          <p:nvPr/>
        </p:nvSpPr>
        <p:spPr bwMode="auto">
          <a:xfrm rot="16200000">
            <a:off x="1483519" y="2266157"/>
            <a:ext cx="20669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solidFill>
                  <a:schemeClr val="tx2"/>
                </a:solidFill>
                <a:latin typeface="Times New Roman" panose="02020603050405020304" pitchFamily="18" charset="0"/>
              </a:rPr>
              <a:t>Benefit; Tax</a:t>
            </a:r>
          </a:p>
        </p:txBody>
      </p:sp>
      <p:sp>
        <p:nvSpPr>
          <p:cNvPr id="76814" name="Rectangle 14"/>
          <p:cNvSpPr>
            <a:spLocks noChangeArrowheads="1"/>
          </p:cNvSpPr>
          <p:nvPr/>
        </p:nvSpPr>
        <p:spPr bwMode="auto">
          <a:xfrm>
            <a:off x="1760538" y="711200"/>
            <a:ext cx="6213475"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4000" b="1">
                <a:latin typeface="Times New Roman" panose="02020603050405020304" pitchFamily="18" charset="0"/>
              </a:rPr>
              <a:t>An Inefficient </a:t>
            </a:r>
            <a:r>
              <a:rPr lang="en-US" altLang="en-US" sz="4800" b="1" i="1">
                <a:solidFill>
                  <a:srgbClr val="CC0000"/>
                </a:solidFill>
                <a:latin typeface="Times New Roman" panose="02020603050405020304" pitchFamily="18" charset="0"/>
              </a:rPr>
              <a:t>“YES”</a:t>
            </a:r>
            <a:r>
              <a:rPr lang="en-US" altLang="en-US" sz="4800" b="1" i="1">
                <a:solidFill>
                  <a:schemeClr val="accent2"/>
                </a:solidFill>
                <a:latin typeface="Times New Roman" panose="02020603050405020304" pitchFamily="18" charset="0"/>
              </a:rPr>
              <a:t> </a:t>
            </a:r>
            <a:r>
              <a:rPr lang="en-US" altLang="en-US" sz="4000" b="1">
                <a:latin typeface="Times New Roman" panose="02020603050405020304" pitchFamily="18" charset="0"/>
              </a:rPr>
              <a:t>Vote</a:t>
            </a:r>
          </a:p>
        </p:txBody>
      </p:sp>
      <p:grpSp>
        <p:nvGrpSpPr>
          <p:cNvPr id="2" name="Group 1" descr="image" title="image"/>
          <p:cNvGrpSpPr/>
          <p:nvPr/>
        </p:nvGrpSpPr>
        <p:grpSpPr>
          <a:xfrm>
            <a:off x="1838325" y="3074988"/>
            <a:ext cx="6072188" cy="3327400"/>
            <a:chOff x="1838325" y="3074988"/>
            <a:chExt cx="6072188" cy="3327400"/>
          </a:xfrm>
        </p:grpSpPr>
        <p:sp>
          <p:nvSpPr>
            <p:cNvPr id="76802" name="Rectangle 2"/>
            <p:cNvSpPr>
              <a:spLocks noChangeArrowheads="1"/>
            </p:cNvSpPr>
            <p:nvPr/>
          </p:nvSpPr>
          <p:spPr bwMode="auto">
            <a:xfrm>
              <a:off x="3192463" y="5180013"/>
              <a:ext cx="1095375" cy="730250"/>
            </a:xfrm>
            <a:prstGeom prst="rect">
              <a:avLst/>
            </a:prstGeom>
            <a:gradFill rotWithShape="0">
              <a:gsLst>
                <a:gs pos="0">
                  <a:srgbClr val="CC0000"/>
                </a:gs>
                <a:gs pos="50000">
                  <a:srgbClr val="FFFF00"/>
                </a:gs>
                <a:gs pos="100000">
                  <a:srgbClr val="CC0000"/>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3" name="Rectangle 3"/>
            <p:cNvSpPr>
              <a:spLocks noChangeArrowheads="1"/>
            </p:cNvSpPr>
            <p:nvPr/>
          </p:nvSpPr>
          <p:spPr bwMode="auto">
            <a:xfrm>
              <a:off x="4748213" y="3454400"/>
              <a:ext cx="1095375" cy="2463800"/>
            </a:xfrm>
            <a:prstGeom prst="rect">
              <a:avLst/>
            </a:prstGeom>
            <a:gradFill rotWithShape="0">
              <a:gsLst>
                <a:gs pos="0">
                  <a:srgbClr val="000099"/>
                </a:gs>
                <a:gs pos="50000">
                  <a:srgbClr val="FFFF00"/>
                </a:gs>
                <a:gs pos="100000">
                  <a:srgbClr val="000099"/>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4" name="Rectangle 4"/>
            <p:cNvSpPr>
              <a:spLocks noChangeArrowheads="1"/>
            </p:cNvSpPr>
            <p:nvPr/>
          </p:nvSpPr>
          <p:spPr bwMode="auto">
            <a:xfrm>
              <a:off x="6303963" y="3454400"/>
              <a:ext cx="1095375" cy="2471738"/>
            </a:xfrm>
            <a:prstGeom prst="rect">
              <a:avLst/>
            </a:prstGeom>
            <a:gradFill rotWithShape="0">
              <a:gsLst>
                <a:gs pos="0">
                  <a:srgbClr val="000099"/>
                </a:gs>
                <a:gs pos="50000">
                  <a:srgbClr val="FFFF00"/>
                </a:gs>
                <a:gs pos="100000">
                  <a:srgbClr val="000099"/>
                </a:gs>
              </a:gsLst>
              <a:lin ang="54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6" name="Rectangle 6"/>
            <p:cNvSpPr>
              <a:spLocks noChangeArrowheads="1"/>
            </p:cNvSpPr>
            <p:nvPr/>
          </p:nvSpPr>
          <p:spPr bwMode="auto">
            <a:xfrm>
              <a:off x="3371850" y="48402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$100</a:t>
              </a:r>
            </a:p>
          </p:txBody>
        </p:sp>
        <p:sp>
          <p:nvSpPr>
            <p:cNvPr id="76807" name="Rectangle 7"/>
            <p:cNvSpPr>
              <a:spLocks noChangeArrowheads="1"/>
            </p:cNvSpPr>
            <p:nvPr/>
          </p:nvSpPr>
          <p:spPr bwMode="auto">
            <a:xfrm>
              <a:off x="4910138" y="3089275"/>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$350</a:t>
              </a:r>
            </a:p>
          </p:txBody>
        </p:sp>
        <p:sp>
          <p:nvSpPr>
            <p:cNvPr id="76808" name="Rectangle 8"/>
            <p:cNvSpPr>
              <a:spLocks noChangeArrowheads="1"/>
            </p:cNvSpPr>
            <p:nvPr/>
          </p:nvSpPr>
          <p:spPr bwMode="auto">
            <a:xfrm>
              <a:off x="6459538" y="3074988"/>
              <a:ext cx="688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latin typeface="Times New Roman" panose="02020603050405020304" pitchFamily="18" charset="0"/>
                </a:rPr>
                <a:t>$350</a:t>
              </a:r>
            </a:p>
          </p:txBody>
        </p:sp>
        <p:sp>
          <p:nvSpPr>
            <p:cNvPr id="76809" name="Line 9"/>
            <p:cNvSpPr>
              <a:spLocks noChangeShapeType="1"/>
            </p:cNvSpPr>
            <p:nvPr/>
          </p:nvSpPr>
          <p:spPr bwMode="auto">
            <a:xfrm>
              <a:off x="2843213" y="3954463"/>
              <a:ext cx="5067300" cy="0"/>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0" name="Rectangle 10"/>
            <p:cNvSpPr>
              <a:spLocks noChangeArrowheads="1"/>
            </p:cNvSpPr>
            <p:nvPr/>
          </p:nvSpPr>
          <p:spPr bwMode="auto">
            <a:xfrm>
              <a:off x="1838325" y="3700463"/>
              <a:ext cx="974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800" b="1"/>
                <a:t>$300</a:t>
              </a:r>
            </a:p>
          </p:txBody>
        </p:sp>
        <p:sp>
          <p:nvSpPr>
            <p:cNvPr id="76811" name="Rectangle 11"/>
            <p:cNvSpPr>
              <a:spLocks noChangeArrowheads="1"/>
            </p:cNvSpPr>
            <p:nvPr/>
          </p:nvSpPr>
          <p:spPr bwMode="auto">
            <a:xfrm>
              <a:off x="3357563" y="5445125"/>
              <a:ext cx="730250"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(NO)</a:t>
              </a:r>
            </a:p>
          </p:txBody>
        </p:sp>
        <p:sp>
          <p:nvSpPr>
            <p:cNvPr id="76812" name="Rectangle 12"/>
            <p:cNvSpPr>
              <a:spLocks noChangeArrowheads="1"/>
            </p:cNvSpPr>
            <p:nvPr/>
          </p:nvSpPr>
          <p:spPr bwMode="auto">
            <a:xfrm>
              <a:off x="4876800" y="5445125"/>
              <a:ext cx="858838"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(YES)</a:t>
              </a:r>
            </a:p>
          </p:txBody>
        </p:sp>
        <p:sp>
          <p:nvSpPr>
            <p:cNvPr id="76813" name="Rectangle 13"/>
            <p:cNvSpPr>
              <a:spLocks noChangeArrowheads="1"/>
            </p:cNvSpPr>
            <p:nvPr/>
          </p:nvSpPr>
          <p:spPr bwMode="auto">
            <a:xfrm>
              <a:off x="6413500" y="5445125"/>
              <a:ext cx="858838" cy="393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ctr" eaLnBrk="0" hangingPunct="0"/>
              <a:r>
                <a:rPr lang="en-US" altLang="en-US" sz="2000" b="1">
                  <a:solidFill>
                    <a:schemeClr val="bg1"/>
                  </a:solidFill>
                </a:rPr>
                <a:t>(YES)</a:t>
              </a:r>
            </a:p>
          </p:txBody>
        </p:sp>
        <p:sp>
          <p:nvSpPr>
            <p:cNvPr id="76815" name="Rectangle 15"/>
            <p:cNvSpPr>
              <a:spLocks noChangeArrowheads="1"/>
            </p:cNvSpPr>
            <p:nvPr/>
          </p:nvSpPr>
          <p:spPr bwMode="auto">
            <a:xfrm>
              <a:off x="3167063" y="6008688"/>
              <a:ext cx="942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Adams</a:t>
              </a:r>
            </a:p>
          </p:txBody>
        </p:sp>
        <p:sp>
          <p:nvSpPr>
            <p:cNvPr id="76816" name="Rectangle 16"/>
            <p:cNvSpPr>
              <a:spLocks noChangeArrowheads="1"/>
            </p:cNvSpPr>
            <p:nvPr/>
          </p:nvSpPr>
          <p:spPr bwMode="auto">
            <a:xfrm>
              <a:off x="4813300" y="5995988"/>
              <a:ext cx="971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Benson</a:t>
              </a:r>
            </a:p>
          </p:txBody>
        </p:sp>
        <p:sp>
          <p:nvSpPr>
            <p:cNvPr id="76817" name="Rectangle 17"/>
            <p:cNvSpPr>
              <a:spLocks noChangeArrowheads="1"/>
            </p:cNvSpPr>
            <p:nvPr/>
          </p:nvSpPr>
          <p:spPr bwMode="auto">
            <a:xfrm>
              <a:off x="6346825" y="5983288"/>
              <a:ext cx="10144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latin typeface="Times New Roman" panose="02020603050405020304" pitchFamily="18" charset="0"/>
                </a:rPr>
                <a:t>Conrad</a:t>
              </a:r>
            </a:p>
          </p:txBody>
        </p:sp>
      </p:grpSp>
      <p:sp>
        <p:nvSpPr>
          <p:cNvPr id="76818" name="Rectangle 18"/>
          <p:cNvSpPr>
            <a:spLocks noChangeArrowheads="1"/>
          </p:cNvSpPr>
          <p:nvPr/>
        </p:nvSpPr>
        <p:spPr bwMode="auto">
          <a:xfrm>
            <a:off x="4510088" y="1450975"/>
            <a:ext cx="4422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3600" b="1">
                <a:latin typeface="Times New Roman" panose="02020603050405020304" pitchFamily="18" charset="0"/>
              </a:rPr>
              <a:t>The </a:t>
            </a:r>
            <a:r>
              <a:rPr lang="en-US" altLang="en-US" sz="3600" b="1" i="1">
                <a:solidFill>
                  <a:srgbClr val="CC0000"/>
                </a:solidFill>
                <a:latin typeface="Times New Roman" panose="02020603050405020304" pitchFamily="18" charset="0"/>
              </a:rPr>
              <a:t>Yes</a:t>
            </a:r>
            <a:r>
              <a:rPr lang="en-US" altLang="en-US" sz="3600" b="1">
                <a:latin typeface="Times New Roman" panose="02020603050405020304" pitchFamily="18" charset="0"/>
              </a:rPr>
              <a:t> vote wins but</a:t>
            </a:r>
          </a:p>
          <a:p>
            <a:pPr algn="ctr" eaLnBrk="0" hangingPunct="0"/>
            <a:r>
              <a:rPr lang="en-US" altLang="en-US" sz="3600" b="1">
                <a:latin typeface="Times New Roman" panose="02020603050405020304" pitchFamily="18" charset="0"/>
              </a:rPr>
              <a:t>is inefficient since.... </a:t>
            </a:r>
          </a:p>
        </p:txBody>
      </p:sp>
      <p:grpSp>
        <p:nvGrpSpPr>
          <p:cNvPr id="76819" name="Group 19"/>
          <p:cNvGrpSpPr>
            <a:grpSpLocks/>
          </p:cNvGrpSpPr>
          <p:nvPr/>
        </p:nvGrpSpPr>
        <p:grpSpPr bwMode="auto">
          <a:xfrm>
            <a:off x="2803525" y="1668463"/>
            <a:ext cx="4876800" cy="4264025"/>
            <a:chOff x="1310" y="907"/>
            <a:chExt cx="3072" cy="2686"/>
          </a:xfrm>
        </p:grpSpPr>
        <p:sp>
          <p:nvSpPr>
            <p:cNvPr id="76820" name="Line 20"/>
            <p:cNvSpPr>
              <a:spLocks noChangeShapeType="1"/>
            </p:cNvSpPr>
            <p:nvPr/>
          </p:nvSpPr>
          <p:spPr bwMode="auto">
            <a:xfrm>
              <a:off x="1322" y="907"/>
              <a:ext cx="0" cy="2686"/>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1" name="Line 21"/>
            <p:cNvSpPr>
              <a:spLocks noChangeShapeType="1"/>
            </p:cNvSpPr>
            <p:nvPr/>
          </p:nvSpPr>
          <p:spPr bwMode="auto">
            <a:xfrm>
              <a:off x="1310" y="3578"/>
              <a:ext cx="3072"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822" name="Rectangle 22"/>
          <p:cNvSpPr>
            <a:spLocks noChangeArrowheads="1"/>
          </p:cNvSpPr>
          <p:nvPr/>
        </p:nvSpPr>
        <p:spPr bwMode="auto">
          <a:xfrm>
            <a:off x="1633538" y="82550"/>
            <a:ext cx="7510462"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4500" b="1">
                <a:solidFill>
                  <a:srgbClr val="000099"/>
                </a:solidFill>
                <a:latin typeface="Times New Roman" panose="02020603050405020304" pitchFamily="18" charset="0"/>
              </a:rPr>
              <a:t>PUBLIC CHOICE THEORY</a:t>
            </a:r>
          </a:p>
        </p:txBody>
      </p:sp>
      <p:sp>
        <p:nvSpPr>
          <p:cNvPr id="76823" name="Rectangle 23"/>
          <p:cNvSpPr>
            <a:spLocks noChangeArrowheads="1"/>
          </p:cNvSpPr>
          <p:nvPr/>
        </p:nvSpPr>
        <p:spPr bwMode="auto">
          <a:xfrm>
            <a:off x="4102100" y="2549525"/>
            <a:ext cx="485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600" b="1">
                <a:solidFill>
                  <a:srgbClr val="CC0000"/>
                </a:solidFill>
                <a:latin typeface="Times New Roman" panose="02020603050405020304" pitchFamily="18" charset="0"/>
              </a:rPr>
              <a:t>MSB $800 &lt; MSC $900 </a:t>
            </a:r>
          </a:p>
        </p:txBody>
      </p:sp>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633538" y="82550"/>
            <a:ext cx="7510462"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US" altLang="en-US" sz="4500" b="1">
                <a:solidFill>
                  <a:srgbClr val="000099"/>
                </a:solidFill>
                <a:latin typeface="Times New Roman" panose="02020603050405020304" pitchFamily="18" charset="0"/>
              </a:rPr>
              <a:t>PUBLIC CHOICE THEORY</a:t>
            </a:r>
          </a:p>
        </p:txBody>
      </p:sp>
      <p:sp>
        <p:nvSpPr>
          <p:cNvPr id="77827" name="Text Box 3"/>
          <p:cNvSpPr txBox="1">
            <a:spLocks noChangeArrowheads="1"/>
          </p:cNvSpPr>
          <p:nvPr/>
        </p:nvSpPr>
        <p:spPr bwMode="auto">
          <a:xfrm>
            <a:off x="1809750" y="536575"/>
            <a:ext cx="70612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en-US" altLang="en-US" sz="6000" b="1">
                <a:solidFill>
                  <a:srgbClr val="CC0000"/>
                </a:solidFill>
                <a:latin typeface="Times New Roman" panose="02020603050405020304" pitchFamily="18" charset="0"/>
              </a:rPr>
              <a:t>Interest Groups</a:t>
            </a:r>
          </a:p>
          <a:p>
            <a:pPr>
              <a:lnSpc>
                <a:spcPct val="150000"/>
              </a:lnSpc>
            </a:pPr>
            <a:r>
              <a:rPr lang="en-US" altLang="en-US" sz="6000" b="1">
                <a:solidFill>
                  <a:srgbClr val="CC0000"/>
                </a:solidFill>
                <a:latin typeface="Times New Roman" panose="02020603050405020304" pitchFamily="18" charset="0"/>
              </a:rPr>
              <a:t>Political Logrolling</a:t>
            </a:r>
          </a:p>
          <a:p>
            <a:pPr>
              <a:lnSpc>
                <a:spcPct val="150000"/>
              </a:lnSpc>
            </a:pPr>
            <a:r>
              <a:rPr lang="en-US" altLang="en-US" sz="6000" b="1">
                <a:solidFill>
                  <a:srgbClr val="CC0000"/>
                </a:solidFill>
                <a:latin typeface="Times New Roman" panose="02020603050405020304" pitchFamily="18" charset="0"/>
              </a:rPr>
              <a:t>Paradox of Voting</a:t>
            </a:r>
          </a:p>
          <a:p>
            <a:pPr>
              <a:lnSpc>
                <a:spcPct val="150000"/>
              </a:lnSpc>
            </a:pPr>
            <a:r>
              <a:rPr lang="en-US" altLang="en-US" sz="6000" b="1">
                <a:solidFill>
                  <a:srgbClr val="CC0000"/>
                </a:solidFill>
                <a:latin typeface="Times New Roman" panose="02020603050405020304" pitchFamily="18" charset="0"/>
              </a:rPr>
              <a:t>Median-Voter Model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subTnLst>
                                    <p:animClr clrSpc="rgb" dir="cw">
                                      <p:cBhvr override="childStyle">
                                        <p:cTn dur="1" fill="hold" display="0" masterRel="nextClick" afterEffect="1"/>
                                        <p:tgtEl>
                                          <p:spTgt spid="77827">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left)">
                                      <p:cBhvr>
                                        <p:cTn id="12" dur="500"/>
                                        <p:tgtEl>
                                          <p:spTgt spid="77827">
                                            <p:txEl>
                                              <p:pRg st="1" end="1"/>
                                            </p:txEl>
                                          </p:spTgt>
                                        </p:tgtEl>
                                      </p:cBhvr>
                                    </p:animEffect>
                                  </p:childTnLst>
                                  <p:subTnLst>
                                    <p:animClr clrSpc="rgb" dir="cw">
                                      <p:cBhvr override="childStyle">
                                        <p:cTn dur="1" fill="hold" display="0" masterRel="nextClick" afterEffect="1"/>
                                        <p:tgtEl>
                                          <p:spTgt spid="77827">
                                            <p:txEl>
                                              <p:pRg st="1" end="1"/>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left)">
                                      <p:cBhvr>
                                        <p:cTn id="17" dur="500"/>
                                        <p:tgtEl>
                                          <p:spTgt spid="77827">
                                            <p:txEl>
                                              <p:pRg st="2" end="2"/>
                                            </p:txEl>
                                          </p:spTgt>
                                        </p:tgtEl>
                                      </p:cBhvr>
                                    </p:animEffect>
                                  </p:childTnLst>
                                  <p:subTnLst>
                                    <p:animClr clrSpc="rgb" dir="cw">
                                      <p:cBhvr override="childStyle">
                                        <p:cTn dur="1" fill="hold" display="0" masterRel="nextClick" afterEffect="1"/>
                                        <p:tgtEl>
                                          <p:spTgt spid="77827">
                                            <p:txEl>
                                              <p:pRg st="2" end="2"/>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wipe(left)">
                                      <p:cBhvr>
                                        <p:cTn id="22"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785938" y="471488"/>
            <a:ext cx="7070725"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150000"/>
              </a:lnSpc>
            </a:pPr>
            <a:r>
              <a:rPr lang="en-US" altLang="en-US" sz="4300" b="1">
                <a:solidFill>
                  <a:srgbClr val="CC0000"/>
                </a:solidFill>
                <a:latin typeface="Times New Roman" panose="02020603050405020304" pitchFamily="18" charset="0"/>
              </a:rPr>
              <a:t>Special Interest Effect</a:t>
            </a:r>
          </a:p>
          <a:p>
            <a:pPr eaLnBrk="0" hangingPunct="0">
              <a:lnSpc>
                <a:spcPct val="150000"/>
              </a:lnSpc>
            </a:pPr>
            <a:r>
              <a:rPr lang="en-US" altLang="en-US" sz="4300" b="1">
                <a:solidFill>
                  <a:srgbClr val="CC0000"/>
                </a:solidFill>
                <a:latin typeface="Times New Roman" panose="02020603050405020304" pitchFamily="18" charset="0"/>
              </a:rPr>
              <a:t>Rent-Seeking Behavior</a:t>
            </a:r>
          </a:p>
          <a:p>
            <a:pPr eaLnBrk="0" hangingPunct="0">
              <a:lnSpc>
                <a:spcPct val="150000"/>
              </a:lnSpc>
            </a:pPr>
            <a:r>
              <a:rPr lang="en-US" altLang="en-US" sz="4300" b="1">
                <a:solidFill>
                  <a:srgbClr val="CC0000"/>
                </a:solidFill>
                <a:latin typeface="Times New Roman" panose="02020603050405020304" pitchFamily="18" charset="0"/>
              </a:rPr>
              <a:t>Clear Benefits, Hidden Costs</a:t>
            </a:r>
          </a:p>
          <a:p>
            <a:pPr eaLnBrk="0" hangingPunct="0">
              <a:lnSpc>
                <a:spcPct val="150000"/>
              </a:lnSpc>
            </a:pPr>
            <a:r>
              <a:rPr lang="en-US" altLang="en-US" sz="4300" b="1">
                <a:solidFill>
                  <a:srgbClr val="CC0000"/>
                </a:solidFill>
                <a:latin typeface="Times New Roman" panose="02020603050405020304" pitchFamily="18" charset="0"/>
              </a:rPr>
              <a:t>Limited and Bundled Choice</a:t>
            </a:r>
          </a:p>
          <a:p>
            <a:pPr eaLnBrk="0" hangingPunct="0">
              <a:lnSpc>
                <a:spcPct val="150000"/>
              </a:lnSpc>
            </a:pPr>
            <a:r>
              <a:rPr lang="en-US" altLang="en-US" sz="4300" b="1">
                <a:solidFill>
                  <a:srgbClr val="CC0000"/>
                </a:solidFill>
                <a:latin typeface="Times New Roman" panose="02020603050405020304" pitchFamily="18" charset="0"/>
              </a:rPr>
              <a:t>Bureaucracy and Inefficiency</a:t>
            </a:r>
          </a:p>
          <a:p>
            <a:pPr eaLnBrk="0" hangingPunct="0">
              <a:lnSpc>
                <a:spcPct val="150000"/>
              </a:lnSpc>
            </a:pPr>
            <a:r>
              <a:rPr lang="en-US" altLang="en-US" sz="4300" b="1">
                <a:solidFill>
                  <a:srgbClr val="CC0000"/>
                </a:solidFill>
                <a:latin typeface="Times New Roman" panose="02020603050405020304" pitchFamily="18" charset="0"/>
              </a:rPr>
              <a:t>Imperfect Institutions</a:t>
            </a:r>
          </a:p>
        </p:txBody>
      </p:sp>
      <p:sp>
        <p:nvSpPr>
          <p:cNvPr id="78851" name="Rectangle 3"/>
          <p:cNvSpPr>
            <a:spLocks noChangeArrowheads="1"/>
          </p:cNvSpPr>
          <p:nvPr/>
        </p:nvSpPr>
        <p:spPr bwMode="auto">
          <a:xfrm>
            <a:off x="1819275" y="96838"/>
            <a:ext cx="72707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75000"/>
              </a:lnSpc>
            </a:pPr>
            <a:r>
              <a:rPr lang="en-US" altLang="en-US" sz="4600" b="1">
                <a:solidFill>
                  <a:srgbClr val="000099"/>
                </a:solidFill>
                <a:latin typeface="Times New Roman" panose="02020603050405020304" pitchFamily="18" charset="0"/>
              </a:rPr>
              <a:t>GOVERNMENT FAILURE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wipe(left)">
                                      <p:cBhvr>
                                        <p:cTn id="7" dur="500"/>
                                        <p:tgtEl>
                                          <p:spTgt spid="78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0">
                                            <p:txEl>
                                              <p:pRg st="0" end="0"/>
                                            </p:txEl>
                                          </p:spTgt>
                                        </p:tgtEl>
                                        <p:attrNameLst>
                                          <p:attrName>style.visibility</p:attrName>
                                        </p:attrNameLst>
                                      </p:cBhvr>
                                      <p:to>
                                        <p:strVal val="visible"/>
                                      </p:to>
                                    </p:set>
                                    <p:animEffect transition="in" filter="wipe(left)">
                                      <p:cBhvr>
                                        <p:cTn id="12" dur="500"/>
                                        <p:tgtEl>
                                          <p:spTgt spid="78850">
                                            <p:txEl>
                                              <p:pRg st="0" end="0"/>
                                            </p:txEl>
                                          </p:spTgt>
                                        </p:tgtEl>
                                      </p:cBhvr>
                                    </p:animEffect>
                                  </p:childTnLst>
                                  <p:subTnLst>
                                    <p:animClr clrSpc="rgb" dir="cw">
                                      <p:cBhvr override="childStyle">
                                        <p:cTn dur="1" fill="hold" display="0" masterRel="nextClick" afterEffect="1"/>
                                        <p:tgtEl>
                                          <p:spTgt spid="78850">
                                            <p:txEl>
                                              <p:pRg st="0" end="0"/>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0">
                                            <p:txEl>
                                              <p:pRg st="1" end="1"/>
                                            </p:txEl>
                                          </p:spTgt>
                                        </p:tgtEl>
                                        <p:attrNameLst>
                                          <p:attrName>style.visibility</p:attrName>
                                        </p:attrNameLst>
                                      </p:cBhvr>
                                      <p:to>
                                        <p:strVal val="visible"/>
                                      </p:to>
                                    </p:set>
                                    <p:animEffect transition="in" filter="wipe(left)">
                                      <p:cBhvr>
                                        <p:cTn id="17" dur="500"/>
                                        <p:tgtEl>
                                          <p:spTgt spid="78850">
                                            <p:txEl>
                                              <p:pRg st="1" end="1"/>
                                            </p:txEl>
                                          </p:spTgt>
                                        </p:tgtEl>
                                      </p:cBhvr>
                                    </p:animEffect>
                                  </p:childTnLst>
                                  <p:subTnLst>
                                    <p:animClr clrSpc="rgb" dir="cw">
                                      <p:cBhvr override="childStyle">
                                        <p:cTn dur="1" fill="hold" display="0" masterRel="nextClick" afterEffect="1"/>
                                        <p:tgtEl>
                                          <p:spTgt spid="78850">
                                            <p:txEl>
                                              <p:pRg st="1" end="1"/>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0">
                                            <p:txEl>
                                              <p:pRg st="2" end="2"/>
                                            </p:txEl>
                                          </p:spTgt>
                                        </p:tgtEl>
                                        <p:attrNameLst>
                                          <p:attrName>style.visibility</p:attrName>
                                        </p:attrNameLst>
                                      </p:cBhvr>
                                      <p:to>
                                        <p:strVal val="visible"/>
                                      </p:to>
                                    </p:set>
                                    <p:animEffect transition="in" filter="wipe(left)">
                                      <p:cBhvr>
                                        <p:cTn id="22" dur="500"/>
                                        <p:tgtEl>
                                          <p:spTgt spid="78850">
                                            <p:txEl>
                                              <p:pRg st="2" end="2"/>
                                            </p:txEl>
                                          </p:spTgt>
                                        </p:tgtEl>
                                      </p:cBhvr>
                                    </p:animEffect>
                                  </p:childTnLst>
                                  <p:subTnLst>
                                    <p:animClr clrSpc="rgb" dir="cw">
                                      <p:cBhvr override="childStyle">
                                        <p:cTn dur="1" fill="hold" display="0" masterRel="nextClick" afterEffect="1"/>
                                        <p:tgtEl>
                                          <p:spTgt spid="78850">
                                            <p:txEl>
                                              <p:pRg st="2" end="2"/>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0">
                                            <p:txEl>
                                              <p:pRg st="3" end="3"/>
                                            </p:txEl>
                                          </p:spTgt>
                                        </p:tgtEl>
                                        <p:attrNameLst>
                                          <p:attrName>style.visibility</p:attrName>
                                        </p:attrNameLst>
                                      </p:cBhvr>
                                      <p:to>
                                        <p:strVal val="visible"/>
                                      </p:to>
                                    </p:set>
                                    <p:animEffect transition="in" filter="wipe(left)">
                                      <p:cBhvr>
                                        <p:cTn id="27" dur="500"/>
                                        <p:tgtEl>
                                          <p:spTgt spid="78850">
                                            <p:txEl>
                                              <p:pRg st="3" end="3"/>
                                            </p:txEl>
                                          </p:spTgt>
                                        </p:tgtEl>
                                      </p:cBhvr>
                                    </p:animEffect>
                                  </p:childTnLst>
                                  <p:subTnLst>
                                    <p:animClr clrSpc="rgb" dir="cw">
                                      <p:cBhvr override="childStyle">
                                        <p:cTn dur="1" fill="hold" display="0" masterRel="nextClick" afterEffect="1"/>
                                        <p:tgtEl>
                                          <p:spTgt spid="78850">
                                            <p:txEl>
                                              <p:pRg st="3" end="3"/>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8850">
                                            <p:txEl>
                                              <p:pRg st="4" end="4"/>
                                            </p:txEl>
                                          </p:spTgt>
                                        </p:tgtEl>
                                        <p:attrNameLst>
                                          <p:attrName>style.visibility</p:attrName>
                                        </p:attrNameLst>
                                      </p:cBhvr>
                                      <p:to>
                                        <p:strVal val="visible"/>
                                      </p:to>
                                    </p:set>
                                    <p:animEffect transition="in" filter="wipe(left)">
                                      <p:cBhvr>
                                        <p:cTn id="32" dur="500"/>
                                        <p:tgtEl>
                                          <p:spTgt spid="78850">
                                            <p:txEl>
                                              <p:pRg st="4" end="4"/>
                                            </p:txEl>
                                          </p:spTgt>
                                        </p:tgtEl>
                                      </p:cBhvr>
                                    </p:animEffect>
                                  </p:childTnLst>
                                  <p:subTnLst>
                                    <p:animClr clrSpc="rgb" dir="cw">
                                      <p:cBhvr override="childStyle">
                                        <p:cTn dur="1" fill="hold" display="0" masterRel="nextClick" afterEffect="1"/>
                                        <p:tgtEl>
                                          <p:spTgt spid="78850">
                                            <p:txEl>
                                              <p:pRg st="4" end="4"/>
                                            </p:txEl>
                                          </p:spTgt>
                                        </p:tgtEl>
                                        <p:attrNameLst>
                                          <p:attrName>ppt_c</p:attrName>
                                        </p:attrNameLst>
                                      </p:cBhvr>
                                      <p:to>
                                        <a:schemeClr val="tx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8850">
                                            <p:txEl>
                                              <p:pRg st="5" end="5"/>
                                            </p:txEl>
                                          </p:spTgt>
                                        </p:tgtEl>
                                        <p:attrNameLst>
                                          <p:attrName>style.visibility</p:attrName>
                                        </p:attrNameLst>
                                      </p:cBhvr>
                                      <p:to>
                                        <p:strVal val="visible"/>
                                      </p:to>
                                    </p:set>
                                    <p:animEffect transition="in" filter="wipe(left)">
                                      <p:cBhvr>
                                        <p:cTn id="37" dur="500"/>
                                        <p:tgtEl>
                                          <p:spTgt spid="788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P spid="78851"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189163" y="0"/>
            <a:ext cx="642937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80000"/>
              </a:lnSpc>
            </a:pPr>
            <a:r>
              <a:rPr lang="en-US" altLang="en-US" sz="4800" b="1">
                <a:solidFill>
                  <a:srgbClr val="000099"/>
                </a:solidFill>
                <a:latin typeface="Times New Roman" panose="02020603050405020304" pitchFamily="18" charset="0"/>
              </a:rPr>
              <a:t>APPORTIONING THE</a:t>
            </a:r>
          </a:p>
          <a:p>
            <a:pPr algn="ctr" eaLnBrk="0" hangingPunct="0">
              <a:lnSpc>
                <a:spcPct val="80000"/>
              </a:lnSpc>
            </a:pPr>
            <a:r>
              <a:rPr lang="en-US" altLang="en-US" sz="4800" b="1">
                <a:solidFill>
                  <a:srgbClr val="000099"/>
                </a:solidFill>
                <a:latin typeface="Times New Roman" panose="02020603050405020304" pitchFamily="18" charset="0"/>
              </a:rPr>
              <a:t>TAX BURDEN</a:t>
            </a:r>
          </a:p>
        </p:txBody>
      </p:sp>
      <p:sp>
        <p:nvSpPr>
          <p:cNvPr id="79875" name="Rectangle 3"/>
          <p:cNvSpPr>
            <a:spLocks noChangeArrowheads="1"/>
          </p:cNvSpPr>
          <p:nvPr/>
        </p:nvSpPr>
        <p:spPr bwMode="auto">
          <a:xfrm>
            <a:off x="1851025" y="820738"/>
            <a:ext cx="7040563"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150000"/>
              </a:lnSpc>
            </a:pPr>
            <a:r>
              <a:rPr lang="en-US" altLang="en-US" sz="4600" b="1">
                <a:solidFill>
                  <a:srgbClr val="CC0000"/>
                </a:solidFill>
                <a:latin typeface="Times New Roman" panose="02020603050405020304" pitchFamily="18" charset="0"/>
              </a:rPr>
              <a:t>Benefits-Received Principle</a:t>
            </a:r>
          </a:p>
          <a:p>
            <a:pPr eaLnBrk="0" hangingPunct="0">
              <a:lnSpc>
                <a:spcPct val="150000"/>
              </a:lnSpc>
            </a:pPr>
            <a:r>
              <a:rPr lang="en-US" altLang="en-US" sz="4600" b="1">
                <a:solidFill>
                  <a:srgbClr val="CC0000"/>
                </a:solidFill>
                <a:latin typeface="Times New Roman" panose="02020603050405020304" pitchFamily="18" charset="0"/>
              </a:rPr>
              <a:t>Ability-to-Pay Principle</a:t>
            </a:r>
          </a:p>
        </p:txBody>
      </p:sp>
      <p:sp>
        <p:nvSpPr>
          <p:cNvPr id="79876" name="Rectangle 4"/>
          <p:cNvSpPr>
            <a:spLocks noChangeArrowheads="1"/>
          </p:cNvSpPr>
          <p:nvPr/>
        </p:nvSpPr>
        <p:spPr bwMode="auto">
          <a:xfrm>
            <a:off x="2089150" y="3016250"/>
            <a:ext cx="5678488"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135000"/>
              </a:lnSpc>
              <a:buFontTx/>
              <a:buChar char="•"/>
            </a:pPr>
            <a:r>
              <a:rPr lang="en-US" altLang="en-US" sz="5400" b="1">
                <a:solidFill>
                  <a:srgbClr val="CC0000"/>
                </a:solidFill>
                <a:latin typeface="Times New Roman" panose="02020603050405020304" pitchFamily="18" charset="0"/>
              </a:rPr>
              <a:t> Progressive Tax</a:t>
            </a:r>
          </a:p>
          <a:p>
            <a:pPr eaLnBrk="0" hangingPunct="0">
              <a:lnSpc>
                <a:spcPct val="135000"/>
              </a:lnSpc>
              <a:buFontTx/>
              <a:buChar char="•"/>
            </a:pPr>
            <a:r>
              <a:rPr lang="en-US" altLang="en-US" sz="5400" b="1">
                <a:solidFill>
                  <a:srgbClr val="CC0000"/>
                </a:solidFill>
                <a:latin typeface="Times New Roman" panose="02020603050405020304" pitchFamily="18" charset="0"/>
              </a:rPr>
              <a:t> Regressive Tax</a:t>
            </a:r>
          </a:p>
          <a:p>
            <a:pPr eaLnBrk="0" hangingPunct="0">
              <a:lnSpc>
                <a:spcPct val="135000"/>
              </a:lnSpc>
              <a:buFontTx/>
              <a:buChar char="•"/>
            </a:pPr>
            <a:r>
              <a:rPr lang="en-US" altLang="en-US" sz="5400" b="1">
                <a:solidFill>
                  <a:srgbClr val="CC0000"/>
                </a:solidFill>
                <a:latin typeface="Times New Roman" panose="02020603050405020304" pitchFamily="18" charset="0"/>
              </a:rPr>
              <a:t> Proportional Tax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wipe(left)">
                                      <p:cBhvr>
                                        <p:cTn id="7" dur="500"/>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wipe(left)">
                                      <p:cBhvr>
                                        <p:cTn id="12" dur="500"/>
                                        <p:tgtEl>
                                          <p:spTgt spid="79875">
                                            <p:txEl>
                                              <p:pRg st="0" end="0"/>
                                            </p:txEl>
                                          </p:spTgt>
                                        </p:tgtEl>
                                      </p:cBhvr>
                                    </p:animEffect>
                                  </p:childTnLst>
                                  <p:subTnLst>
                                    <p:animClr clrSpc="rgb" dir="cw">
                                      <p:cBhvr override="childStyle">
                                        <p:cTn dur="1" fill="hold" display="0" masterRel="nextClick" afterEffect="1"/>
                                        <p:tgtEl>
                                          <p:spTgt spid="79875">
                                            <p:txEl>
                                              <p:pRg st="0" end="0"/>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875">
                                            <p:txEl>
                                              <p:pRg st="1" end="1"/>
                                            </p:txEl>
                                          </p:spTgt>
                                        </p:tgtEl>
                                        <p:attrNameLst>
                                          <p:attrName>style.visibility</p:attrName>
                                        </p:attrNameLst>
                                      </p:cBhvr>
                                      <p:to>
                                        <p:strVal val="visible"/>
                                      </p:to>
                                    </p:set>
                                    <p:animEffect transition="in" filter="wipe(left)">
                                      <p:cBhvr>
                                        <p:cTn id="17" dur="500"/>
                                        <p:tgtEl>
                                          <p:spTgt spid="79875">
                                            <p:txEl>
                                              <p:pRg st="1" end="1"/>
                                            </p:txEl>
                                          </p:spTgt>
                                        </p:tgtEl>
                                      </p:cBhvr>
                                    </p:animEffect>
                                  </p:childTnLst>
                                  <p:subTnLst>
                                    <p:animClr clrSpc="rgb" dir="cw">
                                      <p:cBhvr override="childStyle">
                                        <p:cTn dur="1" fill="hold" display="0" masterRel="nextClick" afterEffect="1"/>
                                        <p:tgtEl>
                                          <p:spTgt spid="79875">
                                            <p:txEl>
                                              <p:pRg st="1" end="1"/>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876">
                                            <p:txEl>
                                              <p:pRg st="0" end="0"/>
                                            </p:txEl>
                                          </p:spTgt>
                                        </p:tgtEl>
                                        <p:attrNameLst>
                                          <p:attrName>style.visibility</p:attrName>
                                        </p:attrNameLst>
                                      </p:cBhvr>
                                      <p:to>
                                        <p:strVal val="visible"/>
                                      </p:to>
                                    </p:set>
                                    <p:animEffect transition="in" filter="wipe(left)">
                                      <p:cBhvr>
                                        <p:cTn id="22" dur="500"/>
                                        <p:tgtEl>
                                          <p:spTgt spid="79876">
                                            <p:txEl>
                                              <p:pRg st="0" end="0"/>
                                            </p:txEl>
                                          </p:spTgt>
                                        </p:tgtEl>
                                      </p:cBhvr>
                                    </p:animEffect>
                                  </p:childTnLst>
                                  <p:subTnLst>
                                    <p:animClr clrSpc="rgb" dir="cw">
                                      <p:cBhvr override="childStyle">
                                        <p:cTn dur="1" fill="hold" display="0" masterRel="nextClick" afterEffect="1"/>
                                        <p:tgtEl>
                                          <p:spTgt spid="79876">
                                            <p:txEl>
                                              <p:pRg st="0" end="0"/>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876">
                                            <p:txEl>
                                              <p:pRg st="1" end="1"/>
                                            </p:txEl>
                                          </p:spTgt>
                                        </p:tgtEl>
                                        <p:attrNameLst>
                                          <p:attrName>style.visibility</p:attrName>
                                        </p:attrNameLst>
                                      </p:cBhvr>
                                      <p:to>
                                        <p:strVal val="visible"/>
                                      </p:to>
                                    </p:set>
                                    <p:animEffect transition="in" filter="wipe(left)">
                                      <p:cBhvr>
                                        <p:cTn id="27" dur="500"/>
                                        <p:tgtEl>
                                          <p:spTgt spid="79876">
                                            <p:txEl>
                                              <p:pRg st="1" end="1"/>
                                            </p:txEl>
                                          </p:spTgt>
                                        </p:tgtEl>
                                      </p:cBhvr>
                                    </p:animEffect>
                                  </p:childTnLst>
                                  <p:subTnLst>
                                    <p:animClr clrSpc="rgb" dir="cw">
                                      <p:cBhvr override="childStyle">
                                        <p:cTn dur="1" fill="hold" display="0" masterRel="nextClick" afterEffect="1"/>
                                        <p:tgtEl>
                                          <p:spTgt spid="79876">
                                            <p:txEl>
                                              <p:pRg st="1" end="1"/>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9876">
                                            <p:txEl>
                                              <p:pRg st="2" end="2"/>
                                            </p:txEl>
                                          </p:spTgt>
                                        </p:tgtEl>
                                        <p:attrNameLst>
                                          <p:attrName>style.visibility</p:attrName>
                                        </p:attrNameLst>
                                      </p:cBhvr>
                                      <p:to>
                                        <p:strVal val="visible"/>
                                      </p:to>
                                    </p:set>
                                    <p:animEffect transition="in" filter="wipe(left)">
                                      <p:cBhvr>
                                        <p:cTn id="32" dur="500"/>
                                        <p:tgtEl>
                                          <p:spTgt spid="798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build="p"/>
      <p:bldP spid="7987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ltLang="en-US"/>
              <a:t>The Level and Types of Taxation</a:t>
            </a:r>
          </a:p>
        </p:txBody>
      </p:sp>
      <p:sp>
        <p:nvSpPr>
          <p:cNvPr id="286723" name="Rectangle 3"/>
          <p:cNvSpPr>
            <a:spLocks noGrp="1" noChangeArrowheads="1"/>
          </p:cNvSpPr>
          <p:nvPr>
            <p:ph type="body" idx="1"/>
          </p:nvPr>
        </p:nvSpPr>
        <p:spPr/>
        <p:txBody>
          <a:bodyPr/>
          <a:lstStyle/>
          <a:p>
            <a:r>
              <a:rPr lang="en-US" altLang="en-US"/>
              <a:t>Average tax rates have been roughly constant over the past two decades, at both the federal and the state and local levels.</a:t>
            </a:r>
          </a:p>
          <a:p>
            <a:r>
              <a:rPr lang="en-US" altLang="en-US"/>
              <a:t>Taxes can be classified in terms of whether they are progressive, proportional, or regressive.</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Taxes as Percentage of GDP</a:t>
            </a:r>
            <a:endParaRPr lang="en-US" altLang="en-US"/>
          </a:p>
        </p:txBody>
      </p:sp>
      <p:pic>
        <p:nvPicPr>
          <p:cNvPr id="287748" name="Picture 4"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851025"/>
            <a:ext cx="81057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ltLang="en-US"/>
              <a:t>The Level and Types of Taxation</a:t>
            </a:r>
          </a:p>
        </p:txBody>
      </p:sp>
      <p:sp>
        <p:nvSpPr>
          <p:cNvPr id="288771" name="Rectangle 3"/>
          <p:cNvSpPr>
            <a:spLocks noGrp="1" noChangeArrowheads="1"/>
          </p:cNvSpPr>
          <p:nvPr>
            <p:ph type="body" idx="1"/>
          </p:nvPr>
        </p:nvSpPr>
        <p:spPr/>
        <p:txBody>
          <a:bodyPr/>
          <a:lstStyle/>
          <a:p>
            <a:r>
              <a:rPr lang="en-US" altLang="en-US"/>
              <a:t>Progressive tax  =  the fraction of income paid in taxes rises as a person’s income increases</a:t>
            </a:r>
          </a:p>
          <a:p>
            <a:r>
              <a:rPr lang="en-US" altLang="en-US"/>
              <a:t>Proportional tax  =  this fraction is constant</a:t>
            </a:r>
          </a:p>
          <a:p>
            <a:endParaRPr lang="en-US" alt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ltLang="en-US"/>
              <a:t>The Level and Types of Taxation</a:t>
            </a:r>
          </a:p>
        </p:txBody>
      </p:sp>
      <p:sp>
        <p:nvSpPr>
          <p:cNvPr id="289795" name="Rectangle 3"/>
          <p:cNvSpPr>
            <a:spLocks noGrp="1" noChangeArrowheads="1"/>
          </p:cNvSpPr>
          <p:nvPr>
            <p:ph type="body" idx="1"/>
          </p:nvPr>
        </p:nvSpPr>
        <p:spPr/>
        <p:txBody>
          <a:bodyPr/>
          <a:lstStyle/>
          <a:p>
            <a:r>
              <a:rPr lang="en-US" altLang="en-US"/>
              <a:t>Regressive tax  =  the fraction of income paid to the tax collector declines as income rises</a:t>
            </a:r>
          </a:p>
          <a:p>
            <a:r>
              <a:rPr lang="en-US" altLang="en-US"/>
              <a:t>The marginal tax rate, not the average tax rate, most directly affects economic incentives.</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ltLang="en-US"/>
              <a:t>The Level and Types of Taxation</a:t>
            </a:r>
          </a:p>
        </p:txBody>
      </p:sp>
      <p:sp>
        <p:nvSpPr>
          <p:cNvPr id="290819" name="Rectangle 3"/>
          <p:cNvSpPr>
            <a:spLocks noGrp="1" noChangeArrowheads="1"/>
          </p:cNvSpPr>
          <p:nvPr>
            <p:ph type="body" idx="1"/>
          </p:nvPr>
        </p:nvSpPr>
        <p:spPr/>
        <p:txBody>
          <a:bodyPr/>
          <a:lstStyle/>
          <a:p>
            <a:r>
              <a:rPr lang="en-US" altLang="en-US"/>
              <a:t>Direct taxes are levied directly on people; primary examples are income taxes and inheritance taxes.</a:t>
            </a:r>
          </a:p>
          <a:p>
            <a:r>
              <a:rPr lang="en-US" altLang="en-US"/>
              <a:t>Indirect taxes are levied on particular activities, such as buying gasoline, using the telephone, or owning a home.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Externalities, Market Eqm., &amp; Resource Allocation</a:t>
            </a:r>
            <a:endParaRPr lang="en-US" altLang="en-US"/>
          </a:p>
        </p:txBody>
      </p:sp>
      <p:sp>
        <p:nvSpPr>
          <p:cNvPr id="43012" name="Line 4"/>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43013" name="Line 5"/>
          <p:cNvSpPr>
            <a:spLocks noChangeShapeType="1"/>
          </p:cNvSpPr>
          <p:nvPr/>
        </p:nvSpPr>
        <p:spPr bwMode="auto">
          <a:xfrm>
            <a:off x="5138738" y="40211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43015" name="Line 7"/>
          <p:cNvSpPr>
            <a:spLocks noChangeShapeType="1"/>
          </p:cNvSpPr>
          <p:nvPr/>
        </p:nvSpPr>
        <p:spPr bwMode="auto">
          <a:xfrm>
            <a:off x="4584700" y="2801938"/>
            <a:ext cx="1588"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43016" name="Line 8"/>
          <p:cNvSpPr>
            <a:spLocks noChangeShapeType="1"/>
          </p:cNvSpPr>
          <p:nvPr/>
        </p:nvSpPr>
        <p:spPr bwMode="auto">
          <a:xfrm>
            <a:off x="4584700" y="2801938"/>
            <a:ext cx="1588" cy="1587"/>
          </a:xfrm>
          <a:prstGeom prst="line">
            <a:avLst/>
          </a:prstGeom>
          <a:noFill/>
          <a:ln w="682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Rectangle 9"/>
          <p:cNvSpPr>
            <a:spLocks noChangeArrowheads="1"/>
          </p:cNvSpPr>
          <p:nvPr/>
        </p:nvSpPr>
        <p:spPr bwMode="auto">
          <a:xfrm>
            <a:off x="1165225" y="1570038"/>
            <a:ext cx="6837363" cy="4905375"/>
          </a:xfrm>
          <a:prstGeom prst="rect">
            <a:avLst/>
          </a:prstGeom>
          <a:solidFill>
            <a:srgbClr val="F2F2E5"/>
          </a:solidFill>
          <a:ln w="0">
            <a:solidFill>
              <a:srgbClr val="F2F2E5"/>
            </a:solidFill>
            <a:miter lim="800000"/>
            <a:headEnd/>
            <a:tailEnd/>
          </a:ln>
        </p:spPr>
        <p:txBody>
          <a:bodyPr/>
          <a:lstStyle/>
          <a:p>
            <a:endParaRPr lang="en-US"/>
          </a:p>
        </p:txBody>
      </p:sp>
      <p:sp>
        <p:nvSpPr>
          <p:cNvPr id="43018" name="Freeform 10"/>
          <p:cNvSpPr>
            <a:spLocks/>
          </p:cNvSpPr>
          <p:nvPr/>
        </p:nvSpPr>
        <p:spPr bwMode="auto">
          <a:xfrm>
            <a:off x="2259013" y="2368550"/>
            <a:ext cx="4991100" cy="3033713"/>
          </a:xfrm>
          <a:custGeom>
            <a:avLst/>
            <a:gdLst>
              <a:gd name="T0" fmla="*/ 0 w 219"/>
              <a:gd name="T1" fmla="*/ 1 h 133"/>
              <a:gd name="T2" fmla="*/ 219 w 219"/>
              <a:gd name="T3" fmla="*/ 133 h 133"/>
            </a:gdLst>
            <a:ahLst/>
            <a:cxnLst>
              <a:cxn ang="0">
                <a:pos x="T0" y="T1"/>
              </a:cxn>
              <a:cxn ang="0">
                <a:pos x="T2" y="T3"/>
              </a:cxn>
            </a:cxnLst>
            <a:rect l="0" t="0" r="r" b="b"/>
            <a:pathLst>
              <a:path w="219" h="133">
                <a:moveTo>
                  <a:pt x="0" y="1"/>
                </a:moveTo>
                <a:cubicBezTo>
                  <a:pt x="114" y="0"/>
                  <a:pt x="200" y="56"/>
                  <a:pt x="219" y="133"/>
                </a:cubicBezTo>
              </a:path>
            </a:pathLst>
          </a:custGeom>
          <a:noFill/>
          <a:ln w="682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9" name="Freeform 11"/>
          <p:cNvSpPr>
            <a:spLocks/>
          </p:cNvSpPr>
          <p:nvPr/>
        </p:nvSpPr>
        <p:spPr bwMode="auto">
          <a:xfrm>
            <a:off x="2259013" y="1865313"/>
            <a:ext cx="5446712" cy="3560762"/>
          </a:xfrm>
          <a:custGeom>
            <a:avLst/>
            <a:gdLst>
              <a:gd name="T0" fmla="*/ 0 w 3431"/>
              <a:gd name="T1" fmla="*/ 0 h 2243"/>
              <a:gd name="T2" fmla="*/ 0 w 3431"/>
              <a:gd name="T3" fmla="*/ 2243 h 2243"/>
              <a:gd name="T4" fmla="*/ 3431 w 3431"/>
              <a:gd name="T5" fmla="*/ 2243 h 2243"/>
            </a:gdLst>
            <a:ahLst/>
            <a:cxnLst>
              <a:cxn ang="0">
                <a:pos x="T0" y="T1"/>
              </a:cxn>
              <a:cxn ang="0">
                <a:pos x="T2" y="T3"/>
              </a:cxn>
              <a:cxn ang="0">
                <a:pos x="T4" y="T5"/>
              </a:cxn>
            </a:cxnLst>
            <a:rect l="0" t="0" r="r" b="b"/>
            <a:pathLst>
              <a:path w="3431" h="2243">
                <a:moveTo>
                  <a:pt x="0" y="0"/>
                </a:moveTo>
                <a:lnTo>
                  <a:pt x="0" y="2243"/>
                </a:lnTo>
                <a:lnTo>
                  <a:pt x="3431" y="2243"/>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0" name="Rectangle 12"/>
          <p:cNvSpPr>
            <a:spLocks noChangeArrowheads="1"/>
          </p:cNvSpPr>
          <p:nvPr/>
        </p:nvSpPr>
        <p:spPr bwMode="auto">
          <a:xfrm>
            <a:off x="2978150" y="5953125"/>
            <a:ext cx="41481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a:solidFill>
                  <a:srgbClr val="000000"/>
                </a:solidFill>
              </a:rPr>
              <a:t>Electricity Output in Kilowatt-Hours </a:t>
            </a:r>
            <a:endParaRPr lang="en-US" altLang="en-US" sz="2400">
              <a:latin typeface="Times New Roman" panose="02020603050405020304" pitchFamily="18" charset="0"/>
            </a:endParaRPr>
          </a:p>
        </p:txBody>
      </p:sp>
      <p:sp>
        <p:nvSpPr>
          <p:cNvPr id="43021" name="Rectangle 13"/>
          <p:cNvSpPr>
            <a:spLocks noChangeArrowheads="1"/>
          </p:cNvSpPr>
          <p:nvPr/>
        </p:nvSpPr>
        <p:spPr bwMode="auto">
          <a:xfrm rot="16200000">
            <a:off x="261145" y="3456781"/>
            <a:ext cx="27098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a:solidFill>
                  <a:srgbClr val="000000"/>
                </a:solidFill>
              </a:rPr>
              <a:t>Tulip Output in Dozens </a:t>
            </a:r>
            <a:endParaRPr lang="en-US" altLang="en-US" sz="2400">
              <a:latin typeface="Times New Roman" panose="02020603050405020304" pitchFamily="18" charset="0"/>
            </a:endParaRPr>
          </a:p>
        </p:txBody>
      </p:sp>
      <p:sp>
        <p:nvSpPr>
          <p:cNvPr id="43022" name="Rectangle 14"/>
          <p:cNvSpPr>
            <a:spLocks noChangeArrowheads="1"/>
          </p:cNvSpPr>
          <p:nvPr/>
        </p:nvSpPr>
        <p:spPr bwMode="auto">
          <a:xfrm>
            <a:off x="2074863" y="5411788"/>
            <a:ext cx="2016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a:solidFill>
                  <a:srgbClr val="000000"/>
                </a:solidFill>
              </a:rPr>
              <a:t>0 </a:t>
            </a:r>
            <a:endParaRPr lang="en-US" altLang="en-US" sz="2400">
              <a:latin typeface="Times New Roman" panose="02020603050405020304" pitchFamily="18" charset="0"/>
            </a:endParaRPr>
          </a:p>
        </p:txBody>
      </p:sp>
      <p:grpSp>
        <p:nvGrpSpPr>
          <p:cNvPr id="43023" name="Group 15"/>
          <p:cNvGrpSpPr>
            <a:grpSpLocks/>
          </p:cNvGrpSpPr>
          <p:nvPr/>
        </p:nvGrpSpPr>
        <p:grpSpPr bwMode="auto">
          <a:xfrm>
            <a:off x="6316663" y="3576638"/>
            <a:ext cx="454025" cy="457200"/>
            <a:chOff x="3979" y="2253"/>
            <a:chExt cx="286" cy="288"/>
          </a:xfrm>
        </p:grpSpPr>
        <p:sp>
          <p:nvSpPr>
            <p:cNvPr id="43024" name="Oval 16"/>
            <p:cNvSpPr>
              <a:spLocks noChangeArrowheads="1"/>
            </p:cNvSpPr>
            <p:nvPr/>
          </p:nvSpPr>
          <p:spPr bwMode="auto">
            <a:xfrm>
              <a:off x="3979" y="2412"/>
              <a:ext cx="129" cy="129"/>
            </a:xfrm>
            <a:prstGeom prst="ellipse">
              <a:avLst/>
            </a:prstGeom>
            <a:solidFill>
              <a:srgbClr val="000000"/>
            </a:solidFill>
            <a:ln w="22225">
              <a:solidFill>
                <a:srgbClr val="FFFFFF"/>
              </a:solidFill>
              <a:round/>
              <a:headEnd/>
              <a:tailEnd/>
            </a:ln>
          </p:spPr>
          <p:txBody>
            <a:bodyPr/>
            <a:lstStyle/>
            <a:p>
              <a:endParaRPr lang="en-US"/>
            </a:p>
          </p:txBody>
        </p:sp>
        <p:sp>
          <p:nvSpPr>
            <p:cNvPr id="43025" name="Rectangle 17"/>
            <p:cNvSpPr>
              <a:spLocks noChangeArrowheads="1"/>
            </p:cNvSpPr>
            <p:nvPr/>
          </p:nvSpPr>
          <p:spPr bwMode="auto">
            <a:xfrm>
              <a:off x="4113" y="2253"/>
              <a:ext cx="15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i="1">
                  <a:solidFill>
                    <a:srgbClr val="000000"/>
                  </a:solidFill>
                </a:rPr>
                <a:t>K </a:t>
              </a:r>
              <a:endParaRPr lang="en-US" altLang="en-US" sz="2400">
                <a:latin typeface="Times New Roman" panose="02020603050405020304" pitchFamily="18" charset="0"/>
              </a:endParaRPr>
            </a:p>
          </p:txBody>
        </p:sp>
      </p:grpSp>
      <p:grpSp>
        <p:nvGrpSpPr>
          <p:cNvPr id="43026" name="Group 18"/>
          <p:cNvGrpSpPr>
            <a:grpSpLocks/>
          </p:cNvGrpSpPr>
          <p:nvPr/>
        </p:nvGrpSpPr>
        <p:grpSpPr bwMode="auto">
          <a:xfrm>
            <a:off x="2044700" y="2854325"/>
            <a:ext cx="3792538" cy="2846388"/>
            <a:chOff x="1288" y="1798"/>
            <a:chExt cx="2389" cy="1793"/>
          </a:xfrm>
        </p:grpSpPr>
        <p:grpSp>
          <p:nvGrpSpPr>
            <p:cNvPr id="43027" name="Group 19"/>
            <p:cNvGrpSpPr>
              <a:grpSpLocks/>
            </p:cNvGrpSpPr>
            <p:nvPr/>
          </p:nvGrpSpPr>
          <p:grpSpPr bwMode="auto">
            <a:xfrm>
              <a:off x="1423" y="1798"/>
              <a:ext cx="2254" cy="1605"/>
              <a:chOff x="1423" y="1798"/>
              <a:chExt cx="2254" cy="1605"/>
            </a:xfrm>
          </p:grpSpPr>
          <p:grpSp>
            <p:nvGrpSpPr>
              <p:cNvPr id="43028" name="Group 20"/>
              <p:cNvGrpSpPr>
                <a:grpSpLocks/>
              </p:cNvGrpSpPr>
              <p:nvPr/>
            </p:nvGrpSpPr>
            <p:grpSpPr bwMode="auto">
              <a:xfrm>
                <a:off x="1423" y="1980"/>
                <a:ext cx="2111" cy="1423"/>
                <a:chOff x="1423" y="1980"/>
                <a:chExt cx="2111" cy="1423"/>
              </a:xfrm>
            </p:grpSpPr>
            <p:sp>
              <p:nvSpPr>
                <p:cNvPr id="43029" name="Freeform 21"/>
                <p:cNvSpPr>
                  <a:spLocks noEditPoints="1"/>
                </p:cNvSpPr>
                <p:nvPr/>
              </p:nvSpPr>
              <p:spPr bwMode="auto">
                <a:xfrm>
                  <a:off x="1423" y="2024"/>
                  <a:ext cx="2068" cy="1"/>
                </a:xfrm>
                <a:custGeom>
                  <a:avLst/>
                  <a:gdLst>
                    <a:gd name="T0" fmla="*/ 0 w 2068"/>
                    <a:gd name="T1" fmla="*/ 58 w 2068"/>
                    <a:gd name="T2" fmla="*/ 87 w 2068"/>
                    <a:gd name="T3" fmla="*/ 144 w 2068"/>
                    <a:gd name="T4" fmla="*/ 187 w 2068"/>
                    <a:gd name="T5" fmla="*/ 244 w 2068"/>
                    <a:gd name="T6" fmla="*/ 288 w 2068"/>
                    <a:gd name="T7" fmla="*/ 345 w 2068"/>
                    <a:gd name="T8" fmla="*/ 374 w 2068"/>
                    <a:gd name="T9" fmla="*/ 431 w 2068"/>
                    <a:gd name="T10" fmla="*/ 474 w 2068"/>
                    <a:gd name="T11" fmla="*/ 532 w 2068"/>
                    <a:gd name="T12" fmla="*/ 575 w 2068"/>
                    <a:gd name="T13" fmla="*/ 632 w 2068"/>
                    <a:gd name="T14" fmla="*/ 661 w 2068"/>
                    <a:gd name="T15" fmla="*/ 718 w 2068"/>
                    <a:gd name="T16" fmla="*/ 761 w 2068"/>
                    <a:gd name="T17" fmla="*/ 819 w 2068"/>
                    <a:gd name="T18" fmla="*/ 862 w 2068"/>
                    <a:gd name="T19" fmla="*/ 919 w 2068"/>
                    <a:gd name="T20" fmla="*/ 948 w 2068"/>
                    <a:gd name="T21" fmla="*/ 1005 w 2068"/>
                    <a:gd name="T22" fmla="*/ 1048 w 2068"/>
                    <a:gd name="T23" fmla="*/ 1106 w 2068"/>
                    <a:gd name="T24" fmla="*/ 1149 w 2068"/>
                    <a:gd name="T25" fmla="*/ 1206 w 2068"/>
                    <a:gd name="T26" fmla="*/ 1235 w 2068"/>
                    <a:gd name="T27" fmla="*/ 1292 w 2068"/>
                    <a:gd name="T28" fmla="*/ 1335 w 2068"/>
                    <a:gd name="T29" fmla="*/ 1393 w 2068"/>
                    <a:gd name="T30" fmla="*/ 1436 w 2068"/>
                    <a:gd name="T31" fmla="*/ 1493 w 2068"/>
                    <a:gd name="T32" fmla="*/ 1522 w 2068"/>
                    <a:gd name="T33" fmla="*/ 1579 w 2068"/>
                    <a:gd name="T34" fmla="*/ 1623 w 2068"/>
                    <a:gd name="T35" fmla="*/ 1680 w 2068"/>
                    <a:gd name="T36" fmla="*/ 1723 w 2068"/>
                    <a:gd name="T37" fmla="*/ 1780 w 2068"/>
                    <a:gd name="T38" fmla="*/ 1809 w 2068"/>
                    <a:gd name="T39" fmla="*/ 1867 w 2068"/>
                    <a:gd name="T40" fmla="*/ 1910 w 2068"/>
                    <a:gd name="T41" fmla="*/ 1967 w 2068"/>
                    <a:gd name="T42" fmla="*/ 2010 w 2068"/>
                    <a:gd name="T43" fmla="*/ 2068 w 206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Lst>
                  <a:rect l="0" t="0" r="r" b="b"/>
                  <a:pathLst>
                    <a:path w="2068">
                      <a:moveTo>
                        <a:pt x="0" y="0"/>
                      </a:moveTo>
                      <a:lnTo>
                        <a:pt x="58" y="0"/>
                      </a:lnTo>
                      <a:moveTo>
                        <a:pt x="87" y="0"/>
                      </a:moveTo>
                      <a:lnTo>
                        <a:pt x="144" y="0"/>
                      </a:lnTo>
                      <a:moveTo>
                        <a:pt x="187" y="0"/>
                      </a:moveTo>
                      <a:lnTo>
                        <a:pt x="244" y="0"/>
                      </a:lnTo>
                      <a:moveTo>
                        <a:pt x="288" y="0"/>
                      </a:moveTo>
                      <a:lnTo>
                        <a:pt x="345" y="0"/>
                      </a:lnTo>
                      <a:moveTo>
                        <a:pt x="374" y="0"/>
                      </a:moveTo>
                      <a:lnTo>
                        <a:pt x="431" y="0"/>
                      </a:lnTo>
                      <a:moveTo>
                        <a:pt x="474" y="0"/>
                      </a:moveTo>
                      <a:lnTo>
                        <a:pt x="532" y="0"/>
                      </a:lnTo>
                      <a:moveTo>
                        <a:pt x="575" y="0"/>
                      </a:moveTo>
                      <a:lnTo>
                        <a:pt x="632" y="0"/>
                      </a:lnTo>
                      <a:moveTo>
                        <a:pt x="661" y="0"/>
                      </a:moveTo>
                      <a:lnTo>
                        <a:pt x="718" y="0"/>
                      </a:lnTo>
                      <a:moveTo>
                        <a:pt x="761" y="0"/>
                      </a:moveTo>
                      <a:lnTo>
                        <a:pt x="819" y="0"/>
                      </a:lnTo>
                      <a:moveTo>
                        <a:pt x="862" y="0"/>
                      </a:moveTo>
                      <a:lnTo>
                        <a:pt x="919" y="0"/>
                      </a:lnTo>
                      <a:moveTo>
                        <a:pt x="948" y="0"/>
                      </a:moveTo>
                      <a:lnTo>
                        <a:pt x="1005" y="0"/>
                      </a:lnTo>
                      <a:moveTo>
                        <a:pt x="1048" y="0"/>
                      </a:moveTo>
                      <a:lnTo>
                        <a:pt x="1106" y="0"/>
                      </a:lnTo>
                      <a:moveTo>
                        <a:pt x="1149" y="0"/>
                      </a:moveTo>
                      <a:lnTo>
                        <a:pt x="1206" y="0"/>
                      </a:lnTo>
                      <a:moveTo>
                        <a:pt x="1235" y="0"/>
                      </a:moveTo>
                      <a:lnTo>
                        <a:pt x="1292" y="0"/>
                      </a:lnTo>
                      <a:moveTo>
                        <a:pt x="1335" y="0"/>
                      </a:moveTo>
                      <a:lnTo>
                        <a:pt x="1393" y="0"/>
                      </a:lnTo>
                      <a:moveTo>
                        <a:pt x="1436" y="0"/>
                      </a:moveTo>
                      <a:lnTo>
                        <a:pt x="1493" y="0"/>
                      </a:lnTo>
                      <a:moveTo>
                        <a:pt x="1522" y="0"/>
                      </a:moveTo>
                      <a:lnTo>
                        <a:pt x="1579" y="0"/>
                      </a:lnTo>
                      <a:moveTo>
                        <a:pt x="1623" y="0"/>
                      </a:moveTo>
                      <a:lnTo>
                        <a:pt x="1680" y="0"/>
                      </a:lnTo>
                      <a:moveTo>
                        <a:pt x="1723" y="0"/>
                      </a:moveTo>
                      <a:lnTo>
                        <a:pt x="1780" y="0"/>
                      </a:lnTo>
                      <a:moveTo>
                        <a:pt x="1809" y="0"/>
                      </a:moveTo>
                      <a:lnTo>
                        <a:pt x="1867" y="0"/>
                      </a:lnTo>
                      <a:moveTo>
                        <a:pt x="1910" y="0"/>
                      </a:moveTo>
                      <a:lnTo>
                        <a:pt x="1967" y="0"/>
                      </a:lnTo>
                      <a:moveTo>
                        <a:pt x="2010" y="0"/>
                      </a:moveTo>
                      <a:lnTo>
                        <a:pt x="2068" y="0"/>
                      </a:lnTo>
                    </a:path>
                  </a:pathLst>
                </a:custGeom>
                <a:noFill/>
                <a:ln w="22225">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0" name="Freeform 22"/>
                <p:cNvSpPr>
                  <a:spLocks noEditPoints="1"/>
                </p:cNvSpPr>
                <p:nvPr/>
              </p:nvSpPr>
              <p:spPr bwMode="auto">
                <a:xfrm>
                  <a:off x="3491" y="2052"/>
                  <a:ext cx="1" cy="1351"/>
                </a:xfrm>
                <a:custGeom>
                  <a:avLst/>
                  <a:gdLst>
                    <a:gd name="T0" fmla="*/ 0 h 1351"/>
                    <a:gd name="T1" fmla="*/ 58 h 1351"/>
                    <a:gd name="T2" fmla="*/ 101 h 1351"/>
                    <a:gd name="T3" fmla="*/ 158 h 1351"/>
                    <a:gd name="T4" fmla="*/ 187 h 1351"/>
                    <a:gd name="T5" fmla="*/ 245 h 1351"/>
                    <a:gd name="T6" fmla="*/ 288 h 1351"/>
                    <a:gd name="T7" fmla="*/ 345 h 1351"/>
                    <a:gd name="T8" fmla="*/ 388 h 1351"/>
                    <a:gd name="T9" fmla="*/ 446 h 1351"/>
                    <a:gd name="T10" fmla="*/ 475 h 1351"/>
                    <a:gd name="T11" fmla="*/ 532 h 1351"/>
                    <a:gd name="T12" fmla="*/ 575 h 1351"/>
                    <a:gd name="T13" fmla="*/ 633 h 1351"/>
                    <a:gd name="T14" fmla="*/ 676 h 1351"/>
                    <a:gd name="T15" fmla="*/ 733 h 1351"/>
                    <a:gd name="T16" fmla="*/ 762 h 1351"/>
                    <a:gd name="T17" fmla="*/ 820 h 1351"/>
                    <a:gd name="T18" fmla="*/ 863 h 1351"/>
                    <a:gd name="T19" fmla="*/ 920 h 1351"/>
                    <a:gd name="T20" fmla="*/ 963 h 1351"/>
                    <a:gd name="T21" fmla="*/ 1021 h 1351"/>
                    <a:gd name="T22" fmla="*/ 1050 h 1351"/>
                    <a:gd name="T23" fmla="*/ 1107 h 1351"/>
                    <a:gd name="T24" fmla="*/ 1150 h 1351"/>
                    <a:gd name="T25" fmla="*/ 1208 h 1351"/>
                    <a:gd name="T26" fmla="*/ 1251 h 1351"/>
                    <a:gd name="T27" fmla="*/ 1308 h 1351"/>
                    <a:gd name="T28" fmla="*/ 1337 h 1351"/>
                    <a:gd name="T29" fmla="*/ 1351 h 135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1351">
                      <a:moveTo>
                        <a:pt x="0" y="0"/>
                      </a:moveTo>
                      <a:lnTo>
                        <a:pt x="0" y="58"/>
                      </a:lnTo>
                      <a:moveTo>
                        <a:pt x="0" y="101"/>
                      </a:moveTo>
                      <a:lnTo>
                        <a:pt x="0" y="158"/>
                      </a:lnTo>
                      <a:moveTo>
                        <a:pt x="0" y="187"/>
                      </a:moveTo>
                      <a:lnTo>
                        <a:pt x="0" y="245"/>
                      </a:lnTo>
                      <a:moveTo>
                        <a:pt x="0" y="288"/>
                      </a:moveTo>
                      <a:lnTo>
                        <a:pt x="0" y="345"/>
                      </a:lnTo>
                      <a:moveTo>
                        <a:pt x="0" y="388"/>
                      </a:moveTo>
                      <a:lnTo>
                        <a:pt x="0" y="446"/>
                      </a:lnTo>
                      <a:moveTo>
                        <a:pt x="0" y="475"/>
                      </a:moveTo>
                      <a:lnTo>
                        <a:pt x="0" y="532"/>
                      </a:lnTo>
                      <a:moveTo>
                        <a:pt x="0" y="575"/>
                      </a:moveTo>
                      <a:lnTo>
                        <a:pt x="0" y="633"/>
                      </a:lnTo>
                      <a:moveTo>
                        <a:pt x="0" y="676"/>
                      </a:moveTo>
                      <a:lnTo>
                        <a:pt x="0" y="733"/>
                      </a:lnTo>
                      <a:moveTo>
                        <a:pt x="0" y="762"/>
                      </a:moveTo>
                      <a:lnTo>
                        <a:pt x="0" y="820"/>
                      </a:lnTo>
                      <a:moveTo>
                        <a:pt x="0" y="863"/>
                      </a:moveTo>
                      <a:lnTo>
                        <a:pt x="0" y="920"/>
                      </a:lnTo>
                      <a:moveTo>
                        <a:pt x="0" y="963"/>
                      </a:moveTo>
                      <a:lnTo>
                        <a:pt x="0" y="1021"/>
                      </a:lnTo>
                      <a:moveTo>
                        <a:pt x="0" y="1050"/>
                      </a:moveTo>
                      <a:lnTo>
                        <a:pt x="0" y="1107"/>
                      </a:lnTo>
                      <a:moveTo>
                        <a:pt x="0" y="1150"/>
                      </a:moveTo>
                      <a:lnTo>
                        <a:pt x="0" y="1208"/>
                      </a:lnTo>
                      <a:moveTo>
                        <a:pt x="0" y="1251"/>
                      </a:moveTo>
                      <a:lnTo>
                        <a:pt x="0" y="1308"/>
                      </a:lnTo>
                      <a:moveTo>
                        <a:pt x="0" y="1337"/>
                      </a:moveTo>
                      <a:lnTo>
                        <a:pt x="0" y="1351"/>
                      </a:lnTo>
                    </a:path>
                  </a:pathLst>
                </a:custGeom>
                <a:noFill/>
                <a:ln w="22225">
                  <a:solidFill>
                    <a:srgbClr val="FE1A0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31" name="Group 23"/>
                <p:cNvGrpSpPr>
                  <a:grpSpLocks/>
                </p:cNvGrpSpPr>
                <p:nvPr/>
              </p:nvGrpSpPr>
              <p:grpSpPr bwMode="auto">
                <a:xfrm>
                  <a:off x="3433" y="1980"/>
                  <a:ext cx="101" cy="101"/>
                  <a:chOff x="3433" y="1980"/>
                  <a:chExt cx="101" cy="101"/>
                </a:xfrm>
              </p:grpSpPr>
              <p:sp>
                <p:nvSpPr>
                  <p:cNvPr id="43032" name="Oval 24"/>
                  <p:cNvSpPr>
                    <a:spLocks noChangeArrowheads="1"/>
                  </p:cNvSpPr>
                  <p:nvPr/>
                </p:nvSpPr>
                <p:spPr bwMode="auto">
                  <a:xfrm>
                    <a:off x="3433" y="1980"/>
                    <a:ext cx="101" cy="10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3" name="Oval 25"/>
                  <p:cNvSpPr>
                    <a:spLocks noChangeArrowheads="1"/>
                  </p:cNvSpPr>
                  <p:nvPr/>
                </p:nvSpPr>
                <p:spPr bwMode="auto">
                  <a:xfrm>
                    <a:off x="3455" y="2002"/>
                    <a:ext cx="57" cy="57"/>
                  </a:xfrm>
                  <a:prstGeom prst="ellipse">
                    <a:avLst/>
                  </a:prstGeom>
                  <a:solidFill>
                    <a:srgbClr val="FE1A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3034" name="Rectangle 26"/>
              <p:cNvSpPr>
                <a:spLocks noChangeArrowheads="1"/>
              </p:cNvSpPr>
              <p:nvPr/>
            </p:nvSpPr>
            <p:spPr bwMode="auto">
              <a:xfrm>
                <a:off x="3525" y="1798"/>
                <a:ext cx="15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i="1">
                    <a:solidFill>
                      <a:srgbClr val="FF1919"/>
                    </a:solidFill>
                  </a:rPr>
                  <a:t>B </a:t>
                </a:r>
                <a:endParaRPr lang="en-US" altLang="en-US" sz="2400">
                  <a:latin typeface="Times New Roman" panose="02020603050405020304" pitchFamily="18" charset="0"/>
                </a:endParaRPr>
              </a:p>
            </p:txBody>
          </p:sp>
        </p:grpSp>
        <p:sp>
          <p:nvSpPr>
            <p:cNvPr id="43035" name="Rectangle 27"/>
            <p:cNvSpPr>
              <a:spLocks noChangeArrowheads="1"/>
            </p:cNvSpPr>
            <p:nvPr/>
          </p:nvSpPr>
          <p:spPr bwMode="auto">
            <a:xfrm>
              <a:off x="3431" y="3409"/>
              <a:ext cx="14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i="1">
                  <a:solidFill>
                    <a:srgbClr val="FF1919"/>
                  </a:solidFill>
                </a:rPr>
                <a:t>E </a:t>
              </a:r>
              <a:endParaRPr lang="en-US" altLang="en-US" sz="2400">
                <a:latin typeface="Times New Roman" panose="02020603050405020304" pitchFamily="18" charset="0"/>
              </a:endParaRPr>
            </a:p>
          </p:txBody>
        </p:sp>
        <p:sp>
          <p:nvSpPr>
            <p:cNvPr id="43036" name="Rectangle 28"/>
            <p:cNvSpPr>
              <a:spLocks noChangeArrowheads="1"/>
            </p:cNvSpPr>
            <p:nvPr/>
          </p:nvSpPr>
          <p:spPr bwMode="auto">
            <a:xfrm>
              <a:off x="1288" y="1930"/>
              <a:ext cx="13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b="1" i="1">
                  <a:solidFill>
                    <a:srgbClr val="FF1919"/>
                  </a:solidFill>
                </a:rPr>
                <a:t>T </a:t>
              </a:r>
              <a:endParaRPr lang="en-US" altLang="en-US"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018"/>
                                        </p:tgtEl>
                                        <p:attrNameLst>
                                          <p:attrName>style.visibility</p:attrName>
                                        </p:attrNameLst>
                                      </p:cBhvr>
                                      <p:to>
                                        <p:strVal val="visible"/>
                                      </p:to>
                                    </p:set>
                                    <p:animEffect transition="in" filter="wipe(left)">
                                      <p:cBhvr>
                                        <p:cTn id="7" dur="500"/>
                                        <p:tgtEl>
                                          <p:spTgt spid="43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43026"/>
                                        </p:tgtEl>
                                        <p:attrNameLst>
                                          <p:attrName>style.visibility</p:attrName>
                                        </p:attrNameLst>
                                      </p:cBhvr>
                                      <p:to>
                                        <p:strVal val="visible"/>
                                      </p:to>
                                    </p:set>
                                    <p:animEffect transition="in" filter="strips(upRight)">
                                      <p:cBhvr>
                                        <p:cTn id="12" dur="500"/>
                                        <p:tgtEl>
                                          <p:spTgt spid="43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3023"/>
                                        </p:tgtEl>
                                        <p:attrNameLst>
                                          <p:attrName>style.visibility</p:attrName>
                                        </p:attrNameLst>
                                      </p:cBhvr>
                                      <p:to>
                                        <p:strVal val="visible"/>
                                      </p:to>
                                    </p:set>
                                    <p:animEffect transition="in" filter="dissolve">
                                      <p:cBhvr>
                                        <p:cTn id="17" dur="500"/>
                                        <p:tgtEl>
                                          <p:spTgt spid="43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ltLang="en-US"/>
              <a:t>The Federal Tax System</a:t>
            </a:r>
          </a:p>
        </p:txBody>
      </p:sp>
      <p:sp>
        <p:nvSpPr>
          <p:cNvPr id="291843" name="Rectangle 3"/>
          <p:cNvSpPr>
            <a:spLocks noGrp="1" noChangeArrowheads="1"/>
          </p:cNvSpPr>
          <p:nvPr>
            <p:ph type="body" idx="1"/>
          </p:nvPr>
        </p:nvSpPr>
        <p:spPr/>
        <p:txBody>
          <a:bodyPr/>
          <a:lstStyle/>
          <a:p>
            <a:r>
              <a:rPr lang="en-US" altLang="en-US"/>
              <a:t>The principal federal taxes, in descending order of revenue, are: </a:t>
            </a:r>
          </a:p>
          <a:p>
            <a:pPr lvl="1"/>
            <a:r>
              <a:rPr lang="en-US" altLang="en-US"/>
              <a:t>The personal income tax</a:t>
            </a:r>
          </a:p>
          <a:p>
            <a:pPr lvl="1"/>
            <a:r>
              <a:rPr lang="en-US" altLang="en-US"/>
              <a:t>The payroll tax</a:t>
            </a:r>
          </a:p>
          <a:p>
            <a:pPr lvl="1"/>
            <a:r>
              <a:rPr lang="en-US" altLang="en-US"/>
              <a:t>The corporate income tax</a:t>
            </a:r>
          </a:p>
          <a:p>
            <a:pPr lvl="1"/>
            <a:r>
              <a:rPr lang="en-US" altLang="en-US"/>
              <a:t>Excise taxes</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839913" y="74613"/>
            <a:ext cx="721042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5400" b="1">
                <a:solidFill>
                  <a:srgbClr val="000099"/>
                </a:solidFill>
                <a:latin typeface="Times New Roman" panose="02020603050405020304" pitchFamily="18" charset="0"/>
              </a:rPr>
              <a:t>TAX APPLICATIONS:</a:t>
            </a:r>
          </a:p>
        </p:txBody>
      </p:sp>
      <p:sp>
        <p:nvSpPr>
          <p:cNvPr id="80899" name="Rectangle 3"/>
          <p:cNvSpPr>
            <a:spLocks noChangeArrowheads="1"/>
          </p:cNvSpPr>
          <p:nvPr/>
        </p:nvSpPr>
        <p:spPr bwMode="auto">
          <a:xfrm>
            <a:off x="2189163" y="1820863"/>
            <a:ext cx="628015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80000"/>
              </a:lnSpc>
              <a:buFontTx/>
              <a:buChar char="•"/>
            </a:pPr>
            <a:r>
              <a:rPr lang="en-US" altLang="en-US" sz="4400" b="1">
                <a:solidFill>
                  <a:srgbClr val="CC0000"/>
                </a:solidFill>
                <a:latin typeface="Times New Roman" panose="02020603050405020304" pitchFamily="18" charset="0"/>
              </a:rPr>
              <a:t> Personal Income Tax</a:t>
            </a:r>
          </a:p>
          <a:p>
            <a:pPr lvl="4" eaLnBrk="0" hangingPunct="0">
              <a:lnSpc>
                <a:spcPct val="80000"/>
              </a:lnSpc>
            </a:pPr>
            <a:r>
              <a:rPr lang="en-US" altLang="en-US" sz="3200" b="1" i="1">
                <a:solidFill>
                  <a:srgbClr val="000099"/>
                </a:solidFill>
                <a:latin typeface="Times New Roman" panose="02020603050405020304" pitchFamily="18" charset="0"/>
              </a:rPr>
              <a:t>Progressive</a:t>
            </a:r>
          </a:p>
          <a:p>
            <a:pPr eaLnBrk="0" hangingPunct="0">
              <a:lnSpc>
                <a:spcPct val="80000"/>
              </a:lnSpc>
              <a:buFontTx/>
              <a:buChar char="•"/>
            </a:pPr>
            <a:r>
              <a:rPr lang="en-US" altLang="en-US" sz="4400" b="1">
                <a:solidFill>
                  <a:srgbClr val="CC0000"/>
                </a:solidFill>
                <a:latin typeface="Times New Roman" panose="02020603050405020304" pitchFamily="18" charset="0"/>
              </a:rPr>
              <a:t> Sales Tax</a:t>
            </a:r>
          </a:p>
          <a:p>
            <a:pPr lvl="4" eaLnBrk="0" hangingPunct="0">
              <a:lnSpc>
                <a:spcPct val="80000"/>
              </a:lnSpc>
            </a:pPr>
            <a:r>
              <a:rPr lang="en-US" altLang="en-US" sz="3200" b="1" i="1">
                <a:solidFill>
                  <a:srgbClr val="000099"/>
                </a:solidFill>
                <a:latin typeface="Times New Roman" panose="02020603050405020304" pitchFamily="18" charset="0"/>
              </a:rPr>
              <a:t>Regressive</a:t>
            </a:r>
          </a:p>
          <a:p>
            <a:pPr eaLnBrk="0" hangingPunct="0">
              <a:lnSpc>
                <a:spcPct val="80000"/>
              </a:lnSpc>
              <a:buFontTx/>
              <a:buChar char="•"/>
            </a:pPr>
            <a:r>
              <a:rPr lang="en-US" altLang="en-US" sz="4400" b="1">
                <a:solidFill>
                  <a:srgbClr val="CC0000"/>
                </a:solidFill>
                <a:latin typeface="Times New Roman" panose="02020603050405020304" pitchFamily="18" charset="0"/>
              </a:rPr>
              <a:t> Corporate Income Tax</a:t>
            </a:r>
          </a:p>
          <a:p>
            <a:pPr lvl="4" eaLnBrk="0" hangingPunct="0">
              <a:lnSpc>
                <a:spcPct val="80000"/>
              </a:lnSpc>
            </a:pPr>
            <a:r>
              <a:rPr lang="en-US" altLang="en-US" sz="3200" b="1" i="1">
                <a:solidFill>
                  <a:srgbClr val="000099"/>
                </a:solidFill>
                <a:latin typeface="Times New Roman" panose="02020603050405020304" pitchFamily="18" charset="0"/>
              </a:rPr>
              <a:t>Proportional - Regressive</a:t>
            </a:r>
          </a:p>
          <a:p>
            <a:pPr eaLnBrk="0" hangingPunct="0">
              <a:lnSpc>
                <a:spcPct val="80000"/>
              </a:lnSpc>
              <a:buFontTx/>
              <a:buChar char="•"/>
            </a:pPr>
            <a:r>
              <a:rPr lang="en-US" altLang="en-US" sz="4400" b="1">
                <a:solidFill>
                  <a:srgbClr val="CC0000"/>
                </a:solidFill>
                <a:latin typeface="Times New Roman" panose="02020603050405020304" pitchFamily="18" charset="0"/>
              </a:rPr>
              <a:t> Payroll Taxes</a:t>
            </a:r>
          </a:p>
          <a:p>
            <a:pPr lvl="4" eaLnBrk="0" hangingPunct="0">
              <a:lnSpc>
                <a:spcPct val="80000"/>
              </a:lnSpc>
            </a:pPr>
            <a:r>
              <a:rPr lang="en-US" altLang="en-US" sz="3200" b="1" i="1">
                <a:solidFill>
                  <a:srgbClr val="000099"/>
                </a:solidFill>
                <a:latin typeface="Times New Roman" panose="02020603050405020304" pitchFamily="18" charset="0"/>
              </a:rPr>
              <a:t>Regressive</a:t>
            </a:r>
          </a:p>
          <a:p>
            <a:pPr eaLnBrk="0" hangingPunct="0">
              <a:lnSpc>
                <a:spcPct val="80000"/>
              </a:lnSpc>
              <a:buFontTx/>
              <a:buChar char="•"/>
            </a:pPr>
            <a:r>
              <a:rPr lang="en-US" altLang="en-US" sz="4400" b="1">
                <a:solidFill>
                  <a:srgbClr val="CC0000"/>
                </a:solidFill>
                <a:latin typeface="Times New Roman" panose="02020603050405020304" pitchFamily="18" charset="0"/>
              </a:rPr>
              <a:t> Property Taxes</a:t>
            </a:r>
          </a:p>
          <a:p>
            <a:pPr lvl="4" eaLnBrk="0" hangingPunct="0">
              <a:lnSpc>
                <a:spcPct val="80000"/>
              </a:lnSpc>
            </a:pPr>
            <a:r>
              <a:rPr lang="en-US" altLang="en-US" sz="3200" b="1" i="1">
                <a:solidFill>
                  <a:srgbClr val="000099"/>
                </a:solidFill>
                <a:latin typeface="Times New Roman" panose="02020603050405020304" pitchFamily="18" charset="0"/>
              </a:rPr>
              <a:t>Regressive</a:t>
            </a:r>
            <a:r>
              <a:rPr lang="en-US" altLang="en-US" sz="4400" b="1">
                <a:solidFill>
                  <a:srgbClr val="CC0000"/>
                </a:solidFill>
                <a:latin typeface="Times New Roman" panose="02020603050405020304" pitchFamily="18" charset="0"/>
              </a:rPr>
              <a:t> </a:t>
            </a:r>
          </a:p>
        </p:txBody>
      </p:sp>
      <p:sp>
        <p:nvSpPr>
          <p:cNvPr id="80900" name="Rectangle 4"/>
          <p:cNvSpPr>
            <a:spLocks noChangeArrowheads="1"/>
          </p:cNvSpPr>
          <p:nvPr/>
        </p:nvSpPr>
        <p:spPr bwMode="auto">
          <a:xfrm>
            <a:off x="1941513" y="798513"/>
            <a:ext cx="678973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85000"/>
              </a:lnSpc>
            </a:pPr>
            <a:r>
              <a:rPr lang="en-US" altLang="en-US" sz="3800" b="1" i="1">
                <a:solidFill>
                  <a:srgbClr val="CC0000"/>
                </a:solidFill>
                <a:latin typeface="Times New Roman" panose="02020603050405020304" pitchFamily="18" charset="0"/>
              </a:rPr>
              <a:t>Identify whether progressive, regressive, or proportional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wipe(left)">
                                      <p:cBhvr>
                                        <p:cTn id="7" dur="500"/>
                                        <p:tgtEl>
                                          <p:spTgt spid="8089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900"/>
                                        </p:tgtEl>
                                        <p:attrNameLst>
                                          <p:attrName>style.visibility</p:attrName>
                                        </p:attrNameLst>
                                      </p:cBhvr>
                                      <p:to>
                                        <p:strVal val="visible"/>
                                      </p:to>
                                    </p:set>
                                    <p:animEffect transition="in" filter="wipe(left)">
                                      <p:cBhvr>
                                        <p:cTn id="11" dur="500"/>
                                        <p:tgtEl>
                                          <p:spTgt spid="809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0899">
                                            <p:txEl>
                                              <p:pRg st="0" end="0"/>
                                            </p:txEl>
                                          </p:spTgt>
                                        </p:tgtEl>
                                        <p:attrNameLst>
                                          <p:attrName>style.visibility</p:attrName>
                                        </p:attrNameLst>
                                      </p:cBhvr>
                                      <p:to>
                                        <p:strVal val="visible"/>
                                      </p:to>
                                    </p:set>
                                    <p:animEffect transition="in" filter="wipe(left)">
                                      <p:cBhvr>
                                        <p:cTn id="16" dur="500"/>
                                        <p:tgtEl>
                                          <p:spTgt spid="8089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0899">
                                            <p:txEl>
                                              <p:pRg st="1" end="1"/>
                                            </p:txEl>
                                          </p:spTgt>
                                        </p:tgtEl>
                                        <p:attrNameLst>
                                          <p:attrName>style.visibility</p:attrName>
                                        </p:attrNameLst>
                                      </p:cBhvr>
                                      <p:to>
                                        <p:strVal val="visible"/>
                                      </p:to>
                                    </p:set>
                                    <p:animEffect transition="in" filter="wipe(left)">
                                      <p:cBhvr>
                                        <p:cTn id="21" dur="500"/>
                                        <p:tgtEl>
                                          <p:spTgt spid="8089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0899">
                                            <p:txEl>
                                              <p:pRg st="2" end="2"/>
                                            </p:txEl>
                                          </p:spTgt>
                                        </p:tgtEl>
                                        <p:attrNameLst>
                                          <p:attrName>style.visibility</p:attrName>
                                        </p:attrNameLst>
                                      </p:cBhvr>
                                      <p:to>
                                        <p:strVal val="visible"/>
                                      </p:to>
                                    </p:set>
                                    <p:animEffect transition="in" filter="wipe(left)">
                                      <p:cBhvr>
                                        <p:cTn id="26" dur="500"/>
                                        <p:tgtEl>
                                          <p:spTgt spid="8089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0899">
                                            <p:txEl>
                                              <p:pRg st="3" end="3"/>
                                            </p:txEl>
                                          </p:spTgt>
                                        </p:tgtEl>
                                        <p:attrNameLst>
                                          <p:attrName>style.visibility</p:attrName>
                                        </p:attrNameLst>
                                      </p:cBhvr>
                                      <p:to>
                                        <p:strVal val="visible"/>
                                      </p:to>
                                    </p:set>
                                    <p:animEffect transition="in" filter="wipe(left)">
                                      <p:cBhvr>
                                        <p:cTn id="31" dur="500"/>
                                        <p:tgtEl>
                                          <p:spTgt spid="8089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0899">
                                            <p:txEl>
                                              <p:pRg st="4" end="4"/>
                                            </p:txEl>
                                          </p:spTgt>
                                        </p:tgtEl>
                                        <p:attrNameLst>
                                          <p:attrName>style.visibility</p:attrName>
                                        </p:attrNameLst>
                                      </p:cBhvr>
                                      <p:to>
                                        <p:strVal val="visible"/>
                                      </p:to>
                                    </p:set>
                                    <p:animEffect transition="in" filter="wipe(left)">
                                      <p:cBhvr>
                                        <p:cTn id="36" dur="500"/>
                                        <p:tgtEl>
                                          <p:spTgt spid="80899">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0899">
                                            <p:txEl>
                                              <p:pRg st="5" end="5"/>
                                            </p:txEl>
                                          </p:spTgt>
                                        </p:tgtEl>
                                        <p:attrNameLst>
                                          <p:attrName>style.visibility</p:attrName>
                                        </p:attrNameLst>
                                      </p:cBhvr>
                                      <p:to>
                                        <p:strVal val="visible"/>
                                      </p:to>
                                    </p:set>
                                    <p:animEffect transition="in" filter="wipe(left)">
                                      <p:cBhvr>
                                        <p:cTn id="41" dur="500"/>
                                        <p:tgtEl>
                                          <p:spTgt spid="80899">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0899">
                                            <p:txEl>
                                              <p:pRg st="6" end="6"/>
                                            </p:txEl>
                                          </p:spTgt>
                                        </p:tgtEl>
                                        <p:attrNameLst>
                                          <p:attrName>style.visibility</p:attrName>
                                        </p:attrNameLst>
                                      </p:cBhvr>
                                      <p:to>
                                        <p:strVal val="visible"/>
                                      </p:to>
                                    </p:set>
                                    <p:animEffect transition="in" filter="wipe(left)">
                                      <p:cBhvr>
                                        <p:cTn id="46" dur="500"/>
                                        <p:tgtEl>
                                          <p:spTgt spid="80899">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0899">
                                            <p:txEl>
                                              <p:pRg st="7" end="7"/>
                                            </p:txEl>
                                          </p:spTgt>
                                        </p:tgtEl>
                                        <p:attrNameLst>
                                          <p:attrName>style.visibility</p:attrName>
                                        </p:attrNameLst>
                                      </p:cBhvr>
                                      <p:to>
                                        <p:strVal val="visible"/>
                                      </p:to>
                                    </p:set>
                                    <p:animEffect transition="in" filter="wipe(left)">
                                      <p:cBhvr>
                                        <p:cTn id="51" dur="500"/>
                                        <p:tgtEl>
                                          <p:spTgt spid="80899">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0899">
                                            <p:txEl>
                                              <p:pRg st="8" end="8"/>
                                            </p:txEl>
                                          </p:spTgt>
                                        </p:tgtEl>
                                        <p:attrNameLst>
                                          <p:attrName>style.visibility</p:attrName>
                                        </p:attrNameLst>
                                      </p:cBhvr>
                                      <p:to>
                                        <p:strVal val="visible"/>
                                      </p:to>
                                    </p:set>
                                    <p:animEffect transition="in" filter="wipe(left)">
                                      <p:cBhvr>
                                        <p:cTn id="56" dur="500"/>
                                        <p:tgtEl>
                                          <p:spTgt spid="80899">
                                            <p:txEl>
                                              <p:pRg st="8" end="8"/>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0899">
                                            <p:txEl>
                                              <p:pRg st="9" end="9"/>
                                            </p:txEl>
                                          </p:spTgt>
                                        </p:tgtEl>
                                        <p:attrNameLst>
                                          <p:attrName>style.visibility</p:attrName>
                                        </p:attrNameLst>
                                      </p:cBhvr>
                                      <p:to>
                                        <p:strVal val="visible"/>
                                      </p:to>
                                    </p:set>
                                    <p:animEffect transition="in" filter="wipe(left)">
                                      <p:cBhvr>
                                        <p:cTn id="61" dur="500"/>
                                        <p:tgtEl>
                                          <p:spTgt spid="80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899" grpId="0" build="p" bldLvl="5" autoUpdateAnimBg="0"/>
      <p:bldP spid="80900"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049463" y="25400"/>
            <a:ext cx="657542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lnSpc>
                <a:spcPct val="80000"/>
              </a:lnSpc>
            </a:pPr>
            <a:r>
              <a:rPr lang="en-US" altLang="en-US" sz="4800" b="1">
                <a:solidFill>
                  <a:srgbClr val="000099"/>
                </a:solidFill>
                <a:latin typeface="Times New Roman" panose="02020603050405020304" pitchFamily="18" charset="0"/>
              </a:rPr>
              <a:t>TAX INCIDENCE AND</a:t>
            </a:r>
          </a:p>
          <a:p>
            <a:pPr algn="ctr" eaLnBrk="0" hangingPunct="0">
              <a:lnSpc>
                <a:spcPct val="80000"/>
              </a:lnSpc>
            </a:pPr>
            <a:r>
              <a:rPr lang="en-US" altLang="en-US" sz="4800" b="1">
                <a:solidFill>
                  <a:srgbClr val="000099"/>
                </a:solidFill>
                <a:latin typeface="Times New Roman" panose="02020603050405020304" pitchFamily="18" charset="0"/>
              </a:rPr>
              <a:t>EFFICIENCY LOSS</a:t>
            </a:r>
          </a:p>
        </p:txBody>
      </p:sp>
      <p:sp>
        <p:nvSpPr>
          <p:cNvPr id="81923" name="Rectangle 3"/>
          <p:cNvSpPr>
            <a:spLocks noChangeArrowheads="1"/>
          </p:cNvSpPr>
          <p:nvPr/>
        </p:nvSpPr>
        <p:spPr bwMode="auto">
          <a:xfrm>
            <a:off x="1851025" y="1239838"/>
            <a:ext cx="4684713"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400" b="1">
                <a:solidFill>
                  <a:srgbClr val="CC0000"/>
                </a:solidFill>
                <a:latin typeface="Times New Roman" panose="02020603050405020304" pitchFamily="18" charset="0"/>
              </a:rPr>
              <a:t>Division of Burden</a:t>
            </a:r>
          </a:p>
        </p:txBody>
      </p:sp>
      <p:sp>
        <p:nvSpPr>
          <p:cNvPr id="81924" name="Rectangle 4"/>
          <p:cNvSpPr>
            <a:spLocks noChangeArrowheads="1"/>
          </p:cNvSpPr>
          <p:nvPr/>
        </p:nvSpPr>
        <p:spPr bwMode="auto">
          <a:xfrm>
            <a:off x="1831975" y="1773238"/>
            <a:ext cx="6799263"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90488" tIns="44450" rIns="90488" bIns="44450">
            <a:spAutoFit/>
          </a:bodyPr>
          <a:lstStyle>
            <a:lvl1pPr>
              <a:defRPr>
                <a:solidFill>
                  <a:schemeClr val="tx1"/>
                </a:solidFill>
                <a:latin typeface="Arial" panose="020B0604020202020204" pitchFamily="34" charset="0"/>
              </a:defRPr>
            </a:lvl1pPr>
            <a:lvl2pPr marL="965200" indent="-508000">
              <a:defRPr>
                <a:solidFill>
                  <a:schemeClr val="tx1"/>
                </a:solidFill>
                <a:latin typeface="Arial" panose="020B0604020202020204" pitchFamily="34" charset="0"/>
              </a:defRPr>
            </a:lvl2pPr>
            <a:lvl3pPr marL="107950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4400" b="1" i="1">
                <a:solidFill>
                  <a:srgbClr val="000099"/>
                </a:solidFill>
                <a:latin typeface="Times New Roman" panose="02020603050405020304" pitchFamily="18" charset="0"/>
              </a:rPr>
              <a:t>Elasticities:</a:t>
            </a:r>
            <a:r>
              <a:rPr lang="en-US" altLang="en-US" sz="4400" b="1">
                <a:solidFill>
                  <a:schemeClr val="accent2"/>
                </a:solidFill>
                <a:latin typeface="Times New Roman" panose="02020603050405020304" pitchFamily="18" charset="0"/>
              </a:rPr>
              <a:t>  </a:t>
            </a:r>
            <a:endParaRPr lang="en-US" altLang="en-US" sz="3600" b="1">
              <a:latin typeface="Times New Roman" panose="02020603050405020304" pitchFamily="18" charset="0"/>
            </a:endParaRPr>
          </a:p>
          <a:p>
            <a:pPr eaLnBrk="0" hangingPunct="0"/>
            <a:r>
              <a:rPr lang="en-US" altLang="en-US" sz="3600" b="1">
                <a:solidFill>
                  <a:srgbClr val="CC0000"/>
                </a:solidFill>
                <a:latin typeface="Times New Roman" panose="02020603050405020304" pitchFamily="18" charset="0"/>
              </a:rPr>
              <a:t>With a specific supply -</a:t>
            </a:r>
          </a:p>
          <a:p>
            <a:pPr lvl="1" eaLnBrk="0" hangingPunct="0"/>
            <a:r>
              <a:rPr lang="en-US" altLang="en-US" sz="3600" b="1">
                <a:latin typeface="Times New Roman" panose="02020603050405020304" pitchFamily="18" charset="0"/>
              </a:rPr>
              <a:t>Greater elasticity = greater shift to consumers</a:t>
            </a:r>
          </a:p>
          <a:p>
            <a:pPr eaLnBrk="0" hangingPunct="0"/>
            <a:r>
              <a:rPr lang="en-US" altLang="en-US" sz="3600" b="1">
                <a:solidFill>
                  <a:srgbClr val="CC0000"/>
                </a:solidFill>
                <a:latin typeface="Times New Roman" panose="02020603050405020304" pitchFamily="18" charset="0"/>
              </a:rPr>
              <a:t>With a specific demand -</a:t>
            </a:r>
          </a:p>
          <a:p>
            <a:pPr lvl="1" eaLnBrk="0" hangingPunct="0"/>
            <a:r>
              <a:rPr lang="en-US" altLang="en-US" sz="3600" b="1">
                <a:latin typeface="Times New Roman" panose="02020603050405020304" pitchFamily="18" charset="0"/>
              </a:rPr>
              <a:t>The more inelastic the supply - the greater the portion borne by producers. </a:t>
            </a:r>
          </a:p>
        </p:txBody>
      </p:sp>
      <p:pic>
        <p:nvPicPr>
          <p:cNvPr id="81925" name="Picture 5" descr="Button_Curve cop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6563" y="1450975"/>
            <a:ext cx="274637" cy="274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left)">
                                      <p:cBhvr>
                                        <p:cTn id="7" dur="500"/>
                                        <p:tgtEl>
                                          <p:spTgt spid="819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23"/>
                                        </p:tgtEl>
                                        <p:attrNameLst>
                                          <p:attrName>style.visibility</p:attrName>
                                        </p:attrNameLst>
                                      </p:cBhvr>
                                      <p:to>
                                        <p:strVal val="visible"/>
                                      </p:to>
                                    </p:set>
                                    <p:animEffect transition="in" filter="wipe(left)">
                                      <p:cBhvr>
                                        <p:cTn id="11" dur="500"/>
                                        <p:tgtEl>
                                          <p:spTgt spid="81923"/>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81925"/>
                                        </p:tgtEl>
                                        <p:attrNameLst>
                                          <p:attrName>style.visibility</p:attrName>
                                        </p:attrNameLst>
                                      </p:cBhvr>
                                      <p:to>
                                        <p:strVal val="visible"/>
                                      </p:to>
                                    </p:set>
                                    <p:anim calcmode="lin" valueType="num">
                                      <p:cBhvr>
                                        <p:cTn id="15" dur="500" fill="hold"/>
                                        <p:tgtEl>
                                          <p:spTgt spid="81925"/>
                                        </p:tgtEl>
                                        <p:attrNameLst>
                                          <p:attrName>ppt_w</p:attrName>
                                        </p:attrNameLst>
                                      </p:cBhvr>
                                      <p:tavLst>
                                        <p:tav tm="0">
                                          <p:val>
                                            <p:fltVal val="0"/>
                                          </p:val>
                                        </p:tav>
                                        <p:tav tm="100000">
                                          <p:val>
                                            <p:strVal val="#ppt_w"/>
                                          </p:val>
                                        </p:tav>
                                      </p:tavLst>
                                    </p:anim>
                                    <p:anim calcmode="lin" valueType="num">
                                      <p:cBhvr>
                                        <p:cTn id="16" dur="500" fill="hold"/>
                                        <p:tgtEl>
                                          <p:spTgt spid="819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1924">
                                            <p:txEl>
                                              <p:pRg st="0" end="0"/>
                                            </p:txEl>
                                          </p:spTgt>
                                        </p:tgtEl>
                                        <p:attrNameLst>
                                          <p:attrName>style.visibility</p:attrName>
                                        </p:attrNameLst>
                                      </p:cBhvr>
                                      <p:to>
                                        <p:strVal val="visible"/>
                                      </p:to>
                                    </p:set>
                                    <p:animEffect transition="in" filter="wipe(left)">
                                      <p:cBhvr>
                                        <p:cTn id="21" dur="500"/>
                                        <p:tgtEl>
                                          <p:spTgt spid="8192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1924">
                                            <p:txEl>
                                              <p:pRg st="1" end="1"/>
                                            </p:txEl>
                                          </p:spTgt>
                                        </p:tgtEl>
                                        <p:attrNameLst>
                                          <p:attrName>style.visibility</p:attrName>
                                        </p:attrNameLst>
                                      </p:cBhvr>
                                      <p:to>
                                        <p:strVal val="visible"/>
                                      </p:to>
                                    </p:set>
                                    <p:animEffect transition="in" filter="wipe(left)">
                                      <p:cBhvr>
                                        <p:cTn id="26" dur="500"/>
                                        <p:tgtEl>
                                          <p:spTgt spid="81924">
                                            <p:txEl>
                                              <p:pRg st="1" end="1"/>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1924">
                                            <p:txEl>
                                              <p:pRg st="2" end="2"/>
                                            </p:txEl>
                                          </p:spTgt>
                                        </p:tgtEl>
                                        <p:attrNameLst>
                                          <p:attrName>style.visibility</p:attrName>
                                        </p:attrNameLst>
                                      </p:cBhvr>
                                      <p:to>
                                        <p:strVal val="visible"/>
                                      </p:to>
                                    </p:set>
                                    <p:animEffect transition="in" filter="wipe(left)">
                                      <p:cBhvr>
                                        <p:cTn id="29" dur="500"/>
                                        <p:tgtEl>
                                          <p:spTgt spid="81924">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1924">
                                            <p:txEl>
                                              <p:pRg st="3" end="3"/>
                                            </p:txEl>
                                          </p:spTgt>
                                        </p:tgtEl>
                                        <p:attrNameLst>
                                          <p:attrName>style.visibility</p:attrName>
                                        </p:attrNameLst>
                                      </p:cBhvr>
                                      <p:to>
                                        <p:strVal val="visible"/>
                                      </p:to>
                                    </p:set>
                                    <p:animEffect transition="in" filter="wipe(left)">
                                      <p:cBhvr>
                                        <p:cTn id="34" dur="500"/>
                                        <p:tgtEl>
                                          <p:spTgt spid="81924">
                                            <p:txEl>
                                              <p:pRg st="3" end="3"/>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1924">
                                            <p:txEl>
                                              <p:pRg st="4" end="4"/>
                                            </p:txEl>
                                          </p:spTgt>
                                        </p:tgtEl>
                                        <p:attrNameLst>
                                          <p:attrName>style.visibility</p:attrName>
                                        </p:attrNameLst>
                                      </p:cBhvr>
                                      <p:to>
                                        <p:strVal val="visible"/>
                                      </p:to>
                                    </p:set>
                                    <p:animEffect transition="in" filter="wipe(left)">
                                      <p:cBhvr>
                                        <p:cTn id="37" dur="500"/>
                                        <p:tgtEl>
                                          <p:spTgt spid="819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autoUpdateAnimBg="0"/>
      <p:bldP spid="81924"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925638" y="1325563"/>
            <a:ext cx="6918325" cy="521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4800" b="1">
                <a:solidFill>
                  <a:srgbClr val="CC0000"/>
                </a:solidFill>
                <a:latin typeface="Times New Roman" panose="02020603050405020304" pitchFamily="18" charset="0"/>
              </a:rPr>
              <a:t>Tax Revenues</a:t>
            </a:r>
          </a:p>
          <a:p>
            <a:pPr eaLnBrk="0" hangingPunct="0"/>
            <a:r>
              <a:rPr lang="en-US" altLang="en-US" sz="4800" b="1">
                <a:solidFill>
                  <a:srgbClr val="CC0000"/>
                </a:solidFill>
                <a:latin typeface="Times New Roman" panose="02020603050405020304" pitchFamily="18" charset="0"/>
              </a:rPr>
              <a:t>Efficiency Loss of a Tax</a:t>
            </a:r>
          </a:p>
          <a:p>
            <a:pPr eaLnBrk="0" hangingPunct="0"/>
            <a:r>
              <a:rPr lang="en-US" altLang="en-US" sz="4800" b="1">
                <a:solidFill>
                  <a:srgbClr val="CC0000"/>
                </a:solidFill>
                <a:latin typeface="Times New Roman" panose="02020603050405020304" pitchFamily="18" charset="0"/>
              </a:rPr>
              <a:t>Role of Elasticities</a:t>
            </a:r>
          </a:p>
          <a:p>
            <a:pPr eaLnBrk="0" hangingPunct="0"/>
            <a:r>
              <a:rPr lang="en-US" altLang="en-US" sz="4800" b="1">
                <a:solidFill>
                  <a:srgbClr val="CC0000"/>
                </a:solidFill>
                <a:latin typeface="Times New Roman" panose="02020603050405020304" pitchFamily="18" charset="0"/>
              </a:rPr>
              <a:t>Qualifications</a:t>
            </a:r>
          </a:p>
          <a:p>
            <a:pPr lvl="1" eaLnBrk="0" hangingPunct="0">
              <a:buFontTx/>
              <a:buChar char="•"/>
            </a:pPr>
            <a:r>
              <a:rPr lang="en-US" altLang="en-US" sz="4800" b="1">
                <a:solidFill>
                  <a:srgbClr val="CC0000"/>
                </a:solidFill>
                <a:latin typeface="Times New Roman" panose="02020603050405020304" pitchFamily="18" charset="0"/>
              </a:rPr>
              <a:t>Redistributive Goals</a:t>
            </a:r>
          </a:p>
          <a:p>
            <a:pPr lvl="1" eaLnBrk="0" hangingPunct="0">
              <a:buFontTx/>
              <a:buChar char="•"/>
            </a:pPr>
            <a:r>
              <a:rPr lang="en-US" altLang="en-US" sz="4800" b="1">
                <a:solidFill>
                  <a:srgbClr val="CC0000"/>
                </a:solidFill>
                <a:latin typeface="Times New Roman" panose="02020603050405020304" pitchFamily="18" charset="0"/>
              </a:rPr>
              <a:t>Reducing Negative Externalities</a:t>
            </a:r>
          </a:p>
        </p:txBody>
      </p:sp>
      <p:sp>
        <p:nvSpPr>
          <p:cNvPr id="82947" name="Rectangle 3"/>
          <p:cNvSpPr>
            <a:spLocks noChangeArrowheads="1"/>
          </p:cNvSpPr>
          <p:nvPr/>
        </p:nvSpPr>
        <p:spPr bwMode="auto">
          <a:xfrm>
            <a:off x="2049463" y="25400"/>
            <a:ext cx="657542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lnSpc>
                <a:spcPct val="80000"/>
              </a:lnSpc>
            </a:pPr>
            <a:r>
              <a:rPr lang="en-US" altLang="en-US" sz="4800" b="1">
                <a:solidFill>
                  <a:srgbClr val="000099"/>
                </a:solidFill>
                <a:latin typeface="Times New Roman" panose="02020603050405020304" pitchFamily="18" charset="0"/>
              </a:rPr>
              <a:t>TAX INCIDENCE AND</a:t>
            </a:r>
          </a:p>
          <a:p>
            <a:pPr algn="ctr" eaLnBrk="0" hangingPunct="0">
              <a:lnSpc>
                <a:spcPct val="80000"/>
              </a:lnSpc>
            </a:pPr>
            <a:r>
              <a:rPr lang="en-US" altLang="en-US" sz="4800" b="1">
                <a:solidFill>
                  <a:srgbClr val="000099"/>
                </a:solidFill>
                <a:latin typeface="Times New Roman" panose="02020603050405020304" pitchFamily="18" charset="0"/>
              </a:rPr>
              <a:t>EFFICIENCY LOSS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wipe(left)">
                                      <p:cBhvr>
                                        <p:cTn id="7" dur="500"/>
                                        <p:tgtEl>
                                          <p:spTgt spid="82946">
                                            <p:txEl>
                                              <p:pRg st="0" end="0"/>
                                            </p:txEl>
                                          </p:spTgt>
                                        </p:tgtEl>
                                      </p:cBhvr>
                                    </p:animEffect>
                                  </p:childTnLst>
                                  <p:subTnLst>
                                    <p:animClr clrSpc="rgb" dir="cw">
                                      <p:cBhvr override="childStyle">
                                        <p:cTn dur="1" fill="hold" display="0" masterRel="nextClick" afterEffect="1"/>
                                        <p:tgtEl>
                                          <p:spTgt spid="82946">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animEffect transition="in" filter="wipe(left)">
                                      <p:cBhvr>
                                        <p:cTn id="12" dur="500"/>
                                        <p:tgtEl>
                                          <p:spTgt spid="82946">
                                            <p:txEl>
                                              <p:pRg st="1" end="1"/>
                                            </p:txEl>
                                          </p:spTgt>
                                        </p:tgtEl>
                                      </p:cBhvr>
                                    </p:animEffect>
                                  </p:childTnLst>
                                  <p:subTnLst>
                                    <p:animClr clrSpc="rgb" dir="cw">
                                      <p:cBhvr override="childStyle">
                                        <p:cTn dur="1" fill="hold" display="0" masterRel="nextClick" afterEffect="1"/>
                                        <p:tgtEl>
                                          <p:spTgt spid="82946">
                                            <p:txEl>
                                              <p:pRg st="1" end="1"/>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946">
                                            <p:txEl>
                                              <p:pRg st="2" end="2"/>
                                            </p:txEl>
                                          </p:spTgt>
                                        </p:tgtEl>
                                        <p:attrNameLst>
                                          <p:attrName>style.visibility</p:attrName>
                                        </p:attrNameLst>
                                      </p:cBhvr>
                                      <p:to>
                                        <p:strVal val="visible"/>
                                      </p:to>
                                    </p:set>
                                    <p:animEffect transition="in" filter="wipe(left)">
                                      <p:cBhvr>
                                        <p:cTn id="17" dur="500"/>
                                        <p:tgtEl>
                                          <p:spTgt spid="82946">
                                            <p:txEl>
                                              <p:pRg st="2" end="2"/>
                                            </p:txEl>
                                          </p:spTgt>
                                        </p:tgtEl>
                                      </p:cBhvr>
                                    </p:animEffect>
                                  </p:childTnLst>
                                  <p:subTnLst>
                                    <p:animClr clrSpc="rgb" dir="cw">
                                      <p:cBhvr override="childStyle">
                                        <p:cTn dur="1" fill="hold" display="0" masterRel="nextClick" afterEffect="1"/>
                                        <p:tgtEl>
                                          <p:spTgt spid="82946">
                                            <p:txEl>
                                              <p:pRg st="2" end="2"/>
                                            </p:txEl>
                                          </p:spTgt>
                                        </p:tgtEl>
                                        <p:attrNameLst>
                                          <p:attrName>ppt_c</p:attrName>
                                        </p:attrNameLst>
                                      </p:cBhvr>
                                      <p:to>
                                        <a:schemeClr val="tx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946">
                                            <p:txEl>
                                              <p:pRg st="3" end="3"/>
                                            </p:txEl>
                                          </p:spTgt>
                                        </p:tgtEl>
                                        <p:attrNameLst>
                                          <p:attrName>style.visibility</p:attrName>
                                        </p:attrNameLst>
                                      </p:cBhvr>
                                      <p:to>
                                        <p:strVal val="visible"/>
                                      </p:to>
                                    </p:set>
                                    <p:animEffect transition="in" filter="wipe(left)">
                                      <p:cBhvr>
                                        <p:cTn id="22" dur="500"/>
                                        <p:tgtEl>
                                          <p:spTgt spid="82946">
                                            <p:txEl>
                                              <p:pRg st="3" end="3"/>
                                            </p:txEl>
                                          </p:spTgt>
                                        </p:tgtEl>
                                      </p:cBhvr>
                                    </p:animEffect>
                                  </p:childTnLst>
                                  <p:subTnLst>
                                    <p:animClr clrSpc="rgb" dir="cw">
                                      <p:cBhvr override="childStyle">
                                        <p:cTn dur="1" fill="hold" display="0" masterRel="nextClick" afterEffect="1"/>
                                        <p:tgtEl>
                                          <p:spTgt spid="82946">
                                            <p:txEl>
                                              <p:pRg st="3" end="3"/>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946">
                                            <p:txEl>
                                              <p:pRg st="4" end="4"/>
                                            </p:txEl>
                                          </p:spTgt>
                                        </p:tgtEl>
                                        <p:attrNameLst>
                                          <p:attrName>style.visibility</p:attrName>
                                        </p:attrNameLst>
                                      </p:cBhvr>
                                      <p:to>
                                        <p:strVal val="visible"/>
                                      </p:to>
                                    </p:set>
                                    <p:animEffect transition="in" filter="wipe(left)">
                                      <p:cBhvr>
                                        <p:cTn id="27" dur="500"/>
                                        <p:tgtEl>
                                          <p:spTgt spid="82946">
                                            <p:txEl>
                                              <p:pRg st="4" end="4"/>
                                            </p:txEl>
                                          </p:spTgt>
                                        </p:tgtEl>
                                      </p:cBhvr>
                                    </p:animEffect>
                                  </p:childTnLst>
                                  <p:subTnLst>
                                    <p:animClr clrSpc="rgb" dir="cw">
                                      <p:cBhvr override="childStyle">
                                        <p:cTn dur="1" fill="hold" display="0" masterRel="nextClick" afterEffect="1"/>
                                        <p:tgtEl>
                                          <p:spTgt spid="82946">
                                            <p:txEl>
                                              <p:pRg st="4" end="4"/>
                                            </p:txEl>
                                          </p:spTgt>
                                        </p:tgtEl>
                                        <p:attrNameLst>
                                          <p:attrName>ppt_c</p:attrName>
                                        </p:attrNameLst>
                                      </p:cBhvr>
                                      <p:to>
                                        <a:schemeClr val="tx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2946">
                                            <p:txEl>
                                              <p:pRg st="5" end="5"/>
                                            </p:txEl>
                                          </p:spTgt>
                                        </p:tgtEl>
                                        <p:attrNameLst>
                                          <p:attrName>style.visibility</p:attrName>
                                        </p:attrNameLst>
                                      </p:cBhvr>
                                      <p:to>
                                        <p:strVal val="visible"/>
                                      </p:to>
                                    </p:set>
                                    <p:animEffect transition="in" filter="wipe(left)">
                                      <p:cBhvr>
                                        <p:cTn id="32" dur="500"/>
                                        <p:tgtEl>
                                          <p:spTgt spid="829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bldLvl="2"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900238" y="1198563"/>
            <a:ext cx="69183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4800" b="1">
                <a:solidFill>
                  <a:srgbClr val="CC0000"/>
                </a:solidFill>
                <a:latin typeface="Times New Roman" panose="02020603050405020304" pitchFamily="18" charset="0"/>
              </a:rPr>
              <a:t>Personal Income Tax</a:t>
            </a:r>
          </a:p>
          <a:p>
            <a:pPr lvl="3" eaLnBrk="0" hangingPunct="0"/>
            <a:r>
              <a:rPr lang="en-US" altLang="en-US" sz="3800" b="1" i="1">
                <a:solidFill>
                  <a:srgbClr val="000099"/>
                </a:solidFill>
                <a:latin typeface="Times New Roman" panose="02020603050405020304" pitchFamily="18" charset="0"/>
              </a:rPr>
              <a:t>Individual</a:t>
            </a:r>
          </a:p>
          <a:p>
            <a:pPr eaLnBrk="0" hangingPunct="0"/>
            <a:r>
              <a:rPr lang="en-US" altLang="en-US" sz="4800" b="1">
                <a:solidFill>
                  <a:srgbClr val="CC0000"/>
                </a:solidFill>
                <a:latin typeface="Times New Roman" panose="02020603050405020304" pitchFamily="18" charset="0"/>
              </a:rPr>
              <a:t>Corporate Income Tax</a:t>
            </a:r>
          </a:p>
          <a:p>
            <a:pPr lvl="3" eaLnBrk="0" hangingPunct="0"/>
            <a:r>
              <a:rPr lang="en-US" altLang="en-US" sz="3800" b="1" i="1">
                <a:solidFill>
                  <a:srgbClr val="000099"/>
                </a:solidFill>
                <a:latin typeface="Times New Roman" panose="02020603050405020304" pitchFamily="18" charset="0"/>
              </a:rPr>
              <a:t>Stockholders – Consumers</a:t>
            </a:r>
          </a:p>
          <a:p>
            <a:pPr eaLnBrk="0" hangingPunct="0"/>
            <a:r>
              <a:rPr lang="en-US" altLang="en-US" sz="4800" b="1">
                <a:solidFill>
                  <a:srgbClr val="CC0000"/>
                </a:solidFill>
                <a:latin typeface="Times New Roman" panose="02020603050405020304" pitchFamily="18" charset="0"/>
              </a:rPr>
              <a:t>Sales and Excise Taxes</a:t>
            </a:r>
          </a:p>
          <a:p>
            <a:pPr lvl="3" eaLnBrk="0" hangingPunct="0"/>
            <a:r>
              <a:rPr lang="en-US" altLang="en-US" sz="3800" b="1" i="1">
                <a:solidFill>
                  <a:srgbClr val="000099"/>
                </a:solidFill>
                <a:latin typeface="Times New Roman" panose="02020603050405020304" pitchFamily="18" charset="0"/>
              </a:rPr>
              <a:t>Consumers</a:t>
            </a:r>
          </a:p>
          <a:p>
            <a:pPr eaLnBrk="0" hangingPunct="0"/>
            <a:r>
              <a:rPr lang="en-US" altLang="en-US" sz="4800" b="1">
                <a:solidFill>
                  <a:srgbClr val="CC0000"/>
                </a:solidFill>
                <a:latin typeface="Times New Roman" panose="02020603050405020304" pitchFamily="18" charset="0"/>
              </a:rPr>
              <a:t>Property Taxes</a:t>
            </a:r>
          </a:p>
          <a:p>
            <a:pPr lvl="3" eaLnBrk="0" hangingPunct="0"/>
            <a:r>
              <a:rPr lang="en-US" altLang="en-US" sz="3800" b="1" i="1">
                <a:solidFill>
                  <a:srgbClr val="000099"/>
                </a:solidFill>
                <a:latin typeface="Times New Roman" panose="02020603050405020304" pitchFamily="18" charset="0"/>
              </a:rPr>
              <a:t>Owner or Renter</a:t>
            </a:r>
          </a:p>
        </p:txBody>
      </p:sp>
      <p:sp>
        <p:nvSpPr>
          <p:cNvPr id="83971" name="Rectangle 3"/>
          <p:cNvSpPr>
            <a:spLocks noChangeArrowheads="1"/>
          </p:cNvSpPr>
          <p:nvPr/>
        </p:nvSpPr>
        <p:spPr bwMode="auto">
          <a:xfrm>
            <a:off x="1692275" y="850900"/>
            <a:ext cx="74263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80000"/>
              </a:lnSpc>
            </a:pPr>
            <a:r>
              <a:rPr lang="en-US" altLang="en-US" sz="3100" b="1" i="1">
                <a:latin typeface="Times New Roman" panose="02020603050405020304" pitchFamily="18" charset="0"/>
              </a:rPr>
              <a:t>PROBABLE INCIDENCE OF U.S. TAXES</a:t>
            </a:r>
          </a:p>
        </p:txBody>
      </p:sp>
      <p:sp>
        <p:nvSpPr>
          <p:cNvPr id="83972" name="Rectangle 4"/>
          <p:cNvSpPr>
            <a:spLocks noChangeArrowheads="1"/>
          </p:cNvSpPr>
          <p:nvPr/>
        </p:nvSpPr>
        <p:spPr bwMode="auto">
          <a:xfrm>
            <a:off x="1700213" y="66675"/>
            <a:ext cx="74009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400" b="1">
                <a:solidFill>
                  <a:srgbClr val="000099"/>
                </a:solidFill>
                <a:latin typeface="Times New Roman" panose="02020603050405020304" pitchFamily="18" charset="0"/>
              </a:rPr>
              <a:t>THE U.S. TAX STRUCTURE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wipe(left)">
                                      <p:cBhvr>
                                        <p:cTn id="7" dur="500"/>
                                        <p:tgtEl>
                                          <p:spTgt spid="8397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3971"/>
                                        </p:tgtEl>
                                        <p:attrNameLst>
                                          <p:attrName>style.visibility</p:attrName>
                                        </p:attrNameLst>
                                      </p:cBhvr>
                                      <p:to>
                                        <p:strVal val="visible"/>
                                      </p:to>
                                    </p:set>
                                    <p:animEffect transition="in" filter="wipe(left)">
                                      <p:cBhvr>
                                        <p:cTn id="11" dur="500"/>
                                        <p:tgtEl>
                                          <p:spTgt spid="839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3970">
                                            <p:txEl>
                                              <p:pRg st="0" end="0"/>
                                            </p:txEl>
                                          </p:spTgt>
                                        </p:tgtEl>
                                        <p:attrNameLst>
                                          <p:attrName>style.visibility</p:attrName>
                                        </p:attrNameLst>
                                      </p:cBhvr>
                                      <p:to>
                                        <p:strVal val="visible"/>
                                      </p:to>
                                    </p:set>
                                    <p:animEffect transition="in" filter="wipe(left)">
                                      <p:cBhvr>
                                        <p:cTn id="16" dur="500"/>
                                        <p:tgtEl>
                                          <p:spTgt spid="8397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3970">
                                            <p:txEl>
                                              <p:pRg st="1" end="1"/>
                                            </p:txEl>
                                          </p:spTgt>
                                        </p:tgtEl>
                                        <p:attrNameLst>
                                          <p:attrName>style.visibility</p:attrName>
                                        </p:attrNameLst>
                                      </p:cBhvr>
                                      <p:to>
                                        <p:strVal val="visible"/>
                                      </p:to>
                                    </p:set>
                                    <p:animEffect transition="in" filter="wipe(left)">
                                      <p:cBhvr>
                                        <p:cTn id="21" dur="500"/>
                                        <p:tgtEl>
                                          <p:spTgt spid="83970">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3970">
                                            <p:txEl>
                                              <p:pRg st="2" end="2"/>
                                            </p:txEl>
                                          </p:spTgt>
                                        </p:tgtEl>
                                        <p:attrNameLst>
                                          <p:attrName>style.visibility</p:attrName>
                                        </p:attrNameLst>
                                      </p:cBhvr>
                                      <p:to>
                                        <p:strVal val="visible"/>
                                      </p:to>
                                    </p:set>
                                    <p:animEffect transition="in" filter="wipe(left)">
                                      <p:cBhvr>
                                        <p:cTn id="26" dur="500"/>
                                        <p:tgtEl>
                                          <p:spTgt spid="83970">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3970">
                                            <p:txEl>
                                              <p:pRg st="3" end="3"/>
                                            </p:txEl>
                                          </p:spTgt>
                                        </p:tgtEl>
                                        <p:attrNameLst>
                                          <p:attrName>style.visibility</p:attrName>
                                        </p:attrNameLst>
                                      </p:cBhvr>
                                      <p:to>
                                        <p:strVal val="visible"/>
                                      </p:to>
                                    </p:set>
                                    <p:animEffect transition="in" filter="wipe(left)">
                                      <p:cBhvr>
                                        <p:cTn id="31" dur="500"/>
                                        <p:tgtEl>
                                          <p:spTgt spid="83970">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3970">
                                            <p:txEl>
                                              <p:pRg st="4" end="4"/>
                                            </p:txEl>
                                          </p:spTgt>
                                        </p:tgtEl>
                                        <p:attrNameLst>
                                          <p:attrName>style.visibility</p:attrName>
                                        </p:attrNameLst>
                                      </p:cBhvr>
                                      <p:to>
                                        <p:strVal val="visible"/>
                                      </p:to>
                                    </p:set>
                                    <p:animEffect transition="in" filter="wipe(left)">
                                      <p:cBhvr>
                                        <p:cTn id="36" dur="500"/>
                                        <p:tgtEl>
                                          <p:spTgt spid="83970">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3970">
                                            <p:txEl>
                                              <p:pRg st="5" end="5"/>
                                            </p:txEl>
                                          </p:spTgt>
                                        </p:tgtEl>
                                        <p:attrNameLst>
                                          <p:attrName>style.visibility</p:attrName>
                                        </p:attrNameLst>
                                      </p:cBhvr>
                                      <p:to>
                                        <p:strVal val="visible"/>
                                      </p:to>
                                    </p:set>
                                    <p:animEffect transition="in" filter="wipe(left)">
                                      <p:cBhvr>
                                        <p:cTn id="41" dur="500"/>
                                        <p:tgtEl>
                                          <p:spTgt spid="83970">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3970">
                                            <p:txEl>
                                              <p:pRg st="6" end="6"/>
                                            </p:txEl>
                                          </p:spTgt>
                                        </p:tgtEl>
                                        <p:attrNameLst>
                                          <p:attrName>style.visibility</p:attrName>
                                        </p:attrNameLst>
                                      </p:cBhvr>
                                      <p:to>
                                        <p:strVal val="visible"/>
                                      </p:to>
                                    </p:set>
                                    <p:animEffect transition="in" filter="wipe(left)">
                                      <p:cBhvr>
                                        <p:cTn id="46" dur="500"/>
                                        <p:tgtEl>
                                          <p:spTgt spid="83970">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3970">
                                            <p:txEl>
                                              <p:pRg st="7" end="7"/>
                                            </p:txEl>
                                          </p:spTgt>
                                        </p:tgtEl>
                                        <p:attrNameLst>
                                          <p:attrName>style.visibility</p:attrName>
                                        </p:attrNameLst>
                                      </p:cBhvr>
                                      <p:to>
                                        <p:strVal val="visible"/>
                                      </p:to>
                                    </p:set>
                                    <p:animEffect transition="in" filter="wipe(left)">
                                      <p:cBhvr>
                                        <p:cTn id="51" dur="500"/>
                                        <p:tgtEl>
                                          <p:spTgt spid="839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bldLvl="4" autoUpdateAnimBg="0"/>
      <p:bldP spid="83971" grpId="0" autoUpdateAnimBg="0"/>
      <p:bldP spid="83972"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900238" y="1384300"/>
            <a:ext cx="6918325" cy="510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20000"/>
              </a:spcBef>
            </a:pPr>
            <a:r>
              <a:rPr lang="en-US" altLang="en-US" sz="4800" b="1">
                <a:solidFill>
                  <a:srgbClr val="CC0000"/>
                </a:solidFill>
                <a:latin typeface="Times New Roman" panose="02020603050405020304" pitchFamily="18" charset="0"/>
              </a:rPr>
              <a:t>Federal Tax System</a:t>
            </a:r>
          </a:p>
          <a:p>
            <a:pPr lvl="3" eaLnBrk="0" hangingPunct="0">
              <a:spcBef>
                <a:spcPct val="20000"/>
              </a:spcBef>
            </a:pPr>
            <a:r>
              <a:rPr lang="en-US" altLang="en-US" sz="4600" b="1" i="1">
                <a:solidFill>
                  <a:srgbClr val="000099"/>
                </a:solidFill>
                <a:latin typeface="Times New Roman" panose="02020603050405020304" pitchFamily="18" charset="0"/>
              </a:rPr>
              <a:t>Progressive</a:t>
            </a:r>
          </a:p>
          <a:p>
            <a:pPr eaLnBrk="0" hangingPunct="0">
              <a:spcBef>
                <a:spcPct val="20000"/>
              </a:spcBef>
            </a:pPr>
            <a:r>
              <a:rPr lang="en-US" altLang="en-US" sz="4800" b="1">
                <a:solidFill>
                  <a:srgbClr val="CC0000"/>
                </a:solidFill>
                <a:latin typeface="Times New Roman" panose="02020603050405020304" pitchFamily="18" charset="0"/>
              </a:rPr>
              <a:t>State and Local Tax</a:t>
            </a:r>
          </a:p>
          <a:p>
            <a:pPr lvl="3" eaLnBrk="0" hangingPunct="0">
              <a:spcBef>
                <a:spcPct val="20000"/>
              </a:spcBef>
            </a:pPr>
            <a:r>
              <a:rPr lang="en-US" altLang="en-US" sz="4600" b="1" i="1">
                <a:solidFill>
                  <a:srgbClr val="000099"/>
                </a:solidFill>
                <a:latin typeface="Times New Roman" panose="02020603050405020304" pitchFamily="18" charset="0"/>
              </a:rPr>
              <a:t>Largely Regressive</a:t>
            </a:r>
          </a:p>
          <a:p>
            <a:pPr eaLnBrk="0" hangingPunct="0">
              <a:spcBef>
                <a:spcPct val="20000"/>
              </a:spcBef>
            </a:pPr>
            <a:r>
              <a:rPr lang="en-US" altLang="en-US" sz="4800" b="1">
                <a:solidFill>
                  <a:srgbClr val="CC0000"/>
                </a:solidFill>
                <a:latin typeface="Times New Roman" panose="02020603050405020304" pitchFamily="18" charset="0"/>
              </a:rPr>
              <a:t>Overall U. S. Tax System</a:t>
            </a:r>
          </a:p>
          <a:p>
            <a:pPr lvl="3" eaLnBrk="0" hangingPunct="0">
              <a:spcBef>
                <a:spcPct val="20000"/>
              </a:spcBef>
            </a:pPr>
            <a:r>
              <a:rPr lang="en-US" altLang="en-US" sz="4600" b="1" i="1">
                <a:solidFill>
                  <a:srgbClr val="000099"/>
                </a:solidFill>
                <a:latin typeface="Times New Roman" panose="02020603050405020304" pitchFamily="18" charset="0"/>
              </a:rPr>
              <a:t>Slightly Progressive</a:t>
            </a:r>
          </a:p>
        </p:txBody>
      </p:sp>
      <p:sp>
        <p:nvSpPr>
          <p:cNvPr id="84995" name="Rectangle 3"/>
          <p:cNvSpPr>
            <a:spLocks noChangeArrowheads="1"/>
          </p:cNvSpPr>
          <p:nvPr/>
        </p:nvSpPr>
        <p:spPr bwMode="auto">
          <a:xfrm>
            <a:off x="1692275" y="850900"/>
            <a:ext cx="74263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80000"/>
              </a:lnSpc>
            </a:pPr>
            <a:r>
              <a:rPr lang="en-US" altLang="en-US" sz="3100" b="1" i="1">
                <a:latin typeface="Times New Roman" panose="02020603050405020304" pitchFamily="18" charset="0"/>
              </a:rPr>
              <a:t>TAX PROGRESSIVITY IN AMERICA </a:t>
            </a:r>
          </a:p>
        </p:txBody>
      </p:sp>
      <p:sp>
        <p:nvSpPr>
          <p:cNvPr id="84996" name="Rectangle 4"/>
          <p:cNvSpPr>
            <a:spLocks noChangeArrowheads="1"/>
          </p:cNvSpPr>
          <p:nvPr/>
        </p:nvSpPr>
        <p:spPr bwMode="auto">
          <a:xfrm>
            <a:off x="1700213" y="66675"/>
            <a:ext cx="74009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4400" b="1">
                <a:solidFill>
                  <a:srgbClr val="000099"/>
                </a:solidFill>
                <a:latin typeface="Times New Roman" panose="02020603050405020304" pitchFamily="18" charset="0"/>
              </a:rPr>
              <a:t>THE U.S. TAX STRUCTURE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wipe(left)">
                                      <p:cBhvr>
                                        <p:cTn id="7" dur="500"/>
                                        <p:tgtEl>
                                          <p:spTgt spid="84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4">
                                            <p:txEl>
                                              <p:pRg st="0" end="0"/>
                                            </p:txEl>
                                          </p:spTgt>
                                        </p:tgtEl>
                                        <p:attrNameLst>
                                          <p:attrName>style.visibility</p:attrName>
                                        </p:attrNameLst>
                                      </p:cBhvr>
                                      <p:to>
                                        <p:strVal val="visible"/>
                                      </p:to>
                                    </p:set>
                                    <p:animEffect transition="in" filter="wipe(left)">
                                      <p:cBhvr>
                                        <p:cTn id="12" dur="500"/>
                                        <p:tgtEl>
                                          <p:spTgt spid="8499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4">
                                            <p:txEl>
                                              <p:pRg st="1" end="1"/>
                                            </p:txEl>
                                          </p:spTgt>
                                        </p:tgtEl>
                                        <p:attrNameLst>
                                          <p:attrName>style.visibility</p:attrName>
                                        </p:attrNameLst>
                                      </p:cBhvr>
                                      <p:to>
                                        <p:strVal val="visible"/>
                                      </p:to>
                                    </p:set>
                                    <p:animEffect transition="in" filter="wipe(left)">
                                      <p:cBhvr>
                                        <p:cTn id="17" dur="500"/>
                                        <p:tgtEl>
                                          <p:spTgt spid="8499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994">
                                            <p:txEl>
                                              <p:pRg st="2" end="2"/>
                                            </p:txEl>
                                          </p:spTgt>
                                        </p:tgtEl>
                                        <p:attrNameLst>
                                          <p:attrName>style.visibility</p:attrName>
                                        </p:attrNameLst>
                                      </p:cBhvr>
                                      <p:to>
                                        <p:strVal val="visible"/>
                                      </p:to>
                                    </p:set>
                                    <p:animEffect transition="in" filter="wipe(left)">
                                      <p:cBhvr>
                                        <p:cTn id="22" dur="500"/>
                                        <p:tgtEl>
                                          <p:spTgt spid="8499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994">
                                            <p:txEl>
                                              <p:pRg st="3" end="3"/>
                                            </p:txEl>
                                          </p:spTgt>
                                        </p:tgtEl>
                                        <p:attrNameLst>
                                          <p:attrName>style.visibility</p:attrName>
                                        </p:attrNameLst>
                                      </p:cBhvr>
                                      <p:to>
                                        <p:strVal val="visible"/>
                                      </p:to>
                                    </p:set>
                                    <p:animEffect transition="in" filter="wipe(left)">
                                      <p:cBhvr>
                                        <p:cTn id="27" dur="500"/>
                                        <p:tgtEl>
                                          <p:spTgt spid="8499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994">
                                            <p:txEl>
                                              <p:pRg st="4" end="4"/>
                                            </p:txEl>
                                          </p:spTgt>
                                        </p:tgtEl>
                                        <p:attrNameLst>
                                          <p:attrName>style.visibility</p:attrName>
                                        </p:attrNameLst>
                                      </p:cBhvr>
                                      <p:to>
                                        <p:strVal val="visible"/>
                                      </p:to>
                                    </p:set>
                                    <p:animEffect transition="in" filter="wipe(left)">
                                      <p:cBhvr>
                                        <p:cTn id="32" dur="500"/>
                                        <p:tgtEl>
                                          <p:spTgt spid="8499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4994">
                                            <p:txEl>
                                              <p:pRg st="5" end="5"/>
                                            </p:txEl>
                                          </p:spTgt>
                                        </p:tgtEl>
                                        <p:attrNameLst>
                                          <p:attrName>style.visibility</p:attrName>
                                        </p:attrNameLst>
                                      </p:cBhvr>
                                      <p:to>
                                        <p:strVal val="visible"/>
                                      </p:to>
                                    </p:set>
                                    <p:animEffect transition="in" filter="wipe(left)">
                                      <p:cBhvr>
                                        <p:cTn id="37" dur="500"/>
                                        <p:tgtEl>
                                          <p:spTgt spid="849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bldLvl="4" autoUpdateAnimBg="0"/>
      <p:bldP spid="84995"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590675" y="1541463"/>
            <a:ext cx="5330825" cy="50133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0291" name="Rectangle 3"/>
          <p:cNvSpPr>
            <a:spLocks noGrp="1" noChangeArrowheads="1"/>
          </p:cNvSpPr>
          <p:nvPr>
            <p:ph type="title"/>
          </p:nvPr>
        </p:nvSpPr>
        <p:spPr>
          <a:xfrm>
            <a:off x="228600" y="223838"/>
            <a:ext cx="8763000" cy="1143000"/>
          </a:xfrm>
        </p:spPr>
        <p:txBody>
          <a:bodyPr/>
          <a:lstStyle/>
          <a:p>
            <a:pPr indent="457200"/>
            <a:r>
              <a:rPr lang="en-US" altLang="en-US">
                <a:solidFill>
                  <a:srgbClr val="010000"/>
                </a:solidFill>
              </a:rPr>
              <a:t>Sources of Federal Revenue</a:t>
            </a:r>
          </a:p>
        </p:txBody>
      </p:sp>
      <p:grpSp>
        <p:nvGrpSpPr>
          <p:cNvPr id="140294" name="Group 6"/>
          <p:cNvGrpSpPr>
            <a:grpSpLocks/>
          </p:cNvGrpSpPr>
          <p:nvPr/>
        </p:nvGrpSpPr>
        <p:grpSpPr bwMode="auto">
          <a:xfrm>
            <a:off x="2239963" y="5567363"/>
            <a:ext cx="1425575" cy="831850"/>
            <a:chOff x="1411" y="3507"/>
            <a:chExt cx="898" cy="524"/>
          </a:xfrm>
        </p:grpSpPr>
        <p:sp>
          <p:nvSpPr>
            <p:cNvPr id="140295" name="Rectangle 7"/>
            <p:cNvSpPr>
              <a:spLocks noChangeArrowheads="1"/>
            </p:cNvSpPr>
            <p:nvPr/>
          </p:nvSpPr>
          <p:spPr bwMode="auto">
            <a:xfrm>
              <a:off x="1546" y="3507"/>
              <a:ext cx="6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Individual</a:t>
              </a:r>
              <a:endParaRPr lang="en-US" altLang="en-US" sz="800">
                <a:solidFill>
                  <a:schemeClr val="tx2"/>
                </a:solidFill>
              </a:endParaRPr>
            </a:p>
          </p:txBody>
        </p:sp>
        <p:sp>
          <p:nvSpPr>
            <p:cNvPr id="140296" name="Rectangle 8"/>
            <p:cNvSpPr>
              <a:spLocks noChangeArrowheads="1"/>
            </p:cNvSpPr>
            <p:nvPr/>
          </p:nvSpPr>
          <p:spPr bwMode="auto">
            <a:xfrm>
              <a:off x="1411" y="3678"/>
              <a:ext cx="8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income taxes</a:t>
              </a:r>
              <a:endParaRPr lang="en-US" altLang="en-US" sz="800">
                <a:solidFill>
                  <a:schemeClr val="tx2"/>
                </a:solidFill>
              </a:endParaRPr>
            </a:p>
          </p:txBody>
        </p:sp>
        <p:sp>
          <p:nvSpPr>
            <p:cNvPr id="140297" name="Rectangle 9"/>
            <p:cNvSpPr>
              <a:spLocks noChangeArrowheads="1"/>
            </p:cNvSpPr>
            <p:nvPr/>
          </p:nvSpPr>
          <p:spPr bwMode="auto">
            <a:xfrm>
              <a:off x="1657" y="3849"/>
              <a:ext cx="4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43.4%</a:t>
              </a:r>
              <a:endParaRPr lang="en-US" altLang="en-US" sz="800">
                <a:solidFill>
                  <a:schemeClr val="tx2"/>
                </a:solidFill>
              </a:endParaRPr>
            </a:p>
          </p:txBody>
        </p:sp>
      </p:grpSp>
      <p:grpSp>
        <p:nvGrpSpPr>
          <p:cNvPr id="140298" name="Group 10"/>
          <p:cNvGrpSpPr>
            <a:grpSpLocks/>
          </p:cNvGrpSpPr>
          <p:nvPr/>
        </p:nvGrpSpPr>
        <p:grpSpPr bwMode="auto">
          <a:xfrm>
            <a:off x="2227263" y="2151063"/>
            <a:ext cx="1897062" cy="1100137"/>
            <a:chOff x="1403" y="1355"/>
            <a:chExt cx="1195" cy="693"/>
          </a:xfrm>
        </p:grpSpPr>
        <p:sp>
          <p:nvSpPr>
            <p:cNvPr id="140299" name="Rectangle 11"/>
            <p:cNvSpPr>
              <a:spLocks noChangeArrowheads="1"/>
            </p:cNvSpPr>
            <p:nvPr/>
          </p:nvSpPr>
          <p:spPr bwMode="auto">
            <a:xfrm>
              <a:off x="1403" y="1355"/>
              <a:ext cx="85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Excise taxes</a:t>
              </a:r>
              <a:endParaRPr lang="en-US" altLang="en-US" sz="800">
                <a:solidFill>
                  <a:schemeClr val="tx2"/>
                </a:solidFill>
              </a:endParaRPr>
            </a:p>
          </p:txBody>
        </p:sp>
        <p:sp>
          <p:nvSpPr>
            <p:cNvPr id="140300" name="Rectangle 12"/>
            <p:cNvSpPr>
              <a:spLocks noChangeArrowheads="1"/>
            </p:cNvSpPr>
            <p:nvPr/>
          </p:nvSpPr>
          <p:spPr bwMode="auto">
            <a:xfrm>
              <a:off x="1674" y="1526"/>
              <a:ext cx="34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3.6%</a:t>
              </a:r>
              <a:endParaRPr lang="en-US" altLang="en-US" sz="800">
                <a:solidFill>
                  <a:schemeClr val="tx2"/>
                </a:solidFill>
              </a:endParaRPr>
            </a:p>
          </p:txBody>
        </p:sp>
        <p:sp>
          <p:nvSpPr>
            <p:cNvPr id="140301" name="Freeform 13"/>
            <p:cNvSpPr>
              <a:spLocks/>
            </p:cNvSpPr>
            <p:nvPr/>
          </p:nvSpPr>
          <p:spPr bwMode="auto">
            <a:xfrm>
              <a:off x="2065" y="1611"/>
              <a:ext cx="533" cy="437"/>
            </a:xfrm>
            <a:custGeom>
              <a:avLst/>
              <a:gdLst>
                <a:gd name="T0" fmla="*/ 0 w 533"/>
                <a:gd name="T1" fmla="*/ 0 h 437"/>
                <a:gd name="T2" fmla="*/ 243 w 533"/>
                <a:gd name="T3" fmla="*/ 0 h 437"/>
                <a:gd name="T4" fmla="*/ 533 w 533"/>
                <a:gd name="T5" fmla="*/ 437 h 437"/>
              </a:gdLst>
              <a:ahLst/>
              <a:cxnLst>
                <a:cxn ang="0">
                  <a:pos x="T0" y="T1"/>
                </a:cxn>
                <a:cxn ang="0">
                  <a:pos x="T2" y="T3"/>
                </a:cxn>
                <a:cxn ang="0">
                  <a:pos x="T4" y="T5"/>
                </a:cxn>
              </a:cxnLst>
              <a:rect l="0" t="0" r="r" b="b"/>
              <a:pathLst>
                <a:path w="533" h="437">
                  <a:moveTo>
                    <a:pt x="0" y="0"/>
                  </a:moveTo>
                  <a:lnTo>
                    <a:pt x="243" y="0"/>
                  </a:lnTo>
                  <a:lnTo>
                    <a:pt x="533" y="437"/>
                  </a:lnTo>
                </a:path>
              </a:pathLst>
            </a:custGeom>
            <a:noFill/>
            <a:ln w="15875"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 name="Group 1" descr="image" title="image"/>
          <p:cNvGrpSpPr/>
          <p:nvPr/>
        </p:nvGrpSpPr>
        <p:grpSpPr>
          <a:xfrm>
            <a:off x="2894013" y="3214688"/>
            <a:ext cx="2732087" cy="2740025"/>
            <a:chOff x="2894013" y="3214688"/>
            <a:chExt cx="2732087" cy="2740025"/>
          </a:xfrm>
        </p:grpSpPr>
        <p:sp>
          <p:nvSpPr>
            <p:cNvPr id="140302" name="Line 14"/>
            <p:cNvSpPr>
              <a:spLocks noChangeShapeType="1"/>
            </p:cNvSpPr>
            <p:nvPr/>
          </p:nvSpPr>
          <p:spPr bwMode="auto">
            <a:xfrm>
              <a:off x="4259263" y="45196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303" name="Line 15"/>
            <p:cNvSpPr>
              <a:spLocks noChangeShapeType="1"/>
            </p:cNvSpPr>
            <p:nvPr/>
          </p:nvSpPr>
          <p:spPr bwMode="auto">
            <a:xfrm>
              <a:off x="4259263" y="45196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304" name="Line 16"/>
            <p:cNvSpPr>
              <a:spLocks noChangeShapeType="1"/>
            </p:cNvSpPr>
            <p:nvPr/>
          </p:nvSpPr>
          <p:spPr bwMode="auto">
            <a:xfrm>
              <a:off x="4259263" y="4519613"/>
              <a:ext cx="1587" cy="1587"/>
            </a:xfrm>
            <a:prstGeom prst="line">
              <a:avLst/>
            </a:prstGeom>
            <a:noFill/>
            <a:ln w="15875">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0305" name="Freeform 17"/>
            <p:cNvSpPr>
              <a:spLocks/>
            </p:cNvSpPr>
            <p:nvPr/>
          </p:nvSpPr>
          <p:spPr bwMode="auto">
            <a:xfrm>
              <a:off x="4259263" y="3214688"/>
              <a:ext cx="182562" cy="1274762"/>
            </a:xfrm>
            <a:custGeom>
              <a:avLst/>
              <a:gdLst>
                <a:gd name="T0" fmla="*/ 0 w 24"/>
                <a:gd name="T1" fmla="*/ 169 h 169"/>
                <a:gd name="T2" fmla="*/ 0 w 24"/>
                <a:gd name="T3" fmla="*/ 0 h 169"/>
                <a:gd name="T4" fmla="*/ 24 w 24"/>
                <a:gd name="T5" fmla="*/ 1 h 169"/>
                <a:gd name="T6" fmla="*/ 0 w 24"/>
                <a:gd name="T7" fmla="*/ 169 h 169"/>
              </a:gdLst>
              <a:ahLst/>
              <a:cxnLst>
                <a:cxn ang="0">
                  <a:pos x="T0" y="T1"/>
                </a:cxn>
                <a:cxn ang="0">
                  <a:pos x="T2" y="T3"/>
                </a:cxn>
                <a:cxn ang="0">
                  <a:pos x="T4" y="T5"/>
                </a:cxn>
                <a:cxn ang="0">
                  <a:pos x="T6" y="T7"/>
                </a:cxn>
              </a:cxnLst>
              <a:rect l="0" t="0" r="r" b="b"/>
              <a:pathLst>
                <a:path w="24" h="169">
                  <a:moveTo>
                    <a:pt x="0" y="169"/>
                  </a:moveTo>
                  <a:cubicBezTo>
                    <a:pt x="0" y="0"/>
                    <a:pt x="0" y="0"/>
                    <a:pt x="0" y="0"/>
                  </a:cubicBezTo>
                  <a:cubicBezTo>
                    <a:pt x="9" y="0"/>
                    <a:pt x="15" y="0"/>
                    <a:pt x="24" y="1"/>
                  </a:cubicBezTo>
                  <a:lnTo>
                    <a:pt x="0" y="169"/>
                  </a:lnTo>
                  <a:close/>
                </a:path>
              </a:pathLst>
            </a:custGeom>
            <a:solidFill>
              <a:srgbClr val="FFE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306" name="Freeform 18"/>
            <p:cNvSpPr>
              <a:spLocks/>
            </p:cNvSpPr>
            <p:nvPr/>
          </p:nvSpPr>
          <p:spPr bwMode="auto">
            <a:xfrm>
              <a:off x="4259263" y="3221038"/>
              <a:ext cx="1366837" cy="2370137"/>
            </a:xfrm>
            <a:custGeom>
              <a:avLst/>
              <a:gdLst>
                <a:gd name="T0" fmla="*/ 0 w 181"/>
                <a:gd name="T1" fmla="*/ 168 h 314"/>
                <a:gd name="T2" fmla="*/ 24 w 181"/>
                <a:gd name="T3" fmla="*/ 0 h 314"/>
                <a:gd name="T4" fmla="*/ 168 w 181"/>
                <a:gd name="T5" fmla="*/ 191 h 314"/>
                <a:gd name="T6" fmla="*/ 86 w 181"/>
                <a:gd name="T7" fmla="*/ 314 h 314"/>
                <a:gd name="T8" fmla="*/ 0 w 181"/>
                <a:gd name="T9" fmla="*/ 168 h 314"/>
              </a:gdLst>
              <a:ahLst/>
              <a:cxnLst>
                <a:cxn ang="0">
                  <a:pos x="T0" y="T1"/>
                </a:cxn>
                <a:cxn ang="0">
                  <a:pos x="T2" y="T3"/>
                </a:cxn>
                <a:cxn ang="0">
                  <a:pos x="T4" y="T5"/>
                </a:cxn>
                <a:cxn ang="0">
                  <a:pos x="T6" y="T7"/>
                </a:cxn>
                <a:cxn ang="0">
                  <a:pos x="T8" y="T9"/>
                </a:cxn>
              </a:cxnLst>
              <a:rect l="0" t="0" r="r" b="b"/>
              <a:pathLst>
                <a:path w="181" h="314">
                  <a:moveTo>
                    <a:pt x="0" y="168"/>
                  </a:moveTo>
                  <a:cubicBezTo>
                    <a:pt x="24" y="0"/>
                    <a:pt x="24" y="0"/>
                    <a:pt x="24" y="0"/>
                  </a:cubicBezTo>
                  <a:cubicBezTo>
                    <a:pt x="116" y="13"/>
                    <a:pt x="181" y="99"/>
                    <a:pt x="168" y="191"/>
                  </a:cubicBezTo>
                  <a:cubicBezTo>
                    <a:pt x="161" y="245"/>
                    <a:pt x="132" y="287"/>
                    <a:pt x="86" y="314"/>
                  </a:cubicBezTo>
                  <a:lnTo>
                    <a:pt x="0" y="168"/>
                  </a:lnTo>
                  <a:close/>
                </a:path>
              </a:pathLst>
            </a:custGeom>
            <a:solidFill>
              <a:srgbClr val="739D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307" name="Freeform 19"/>
            <p:cNvSpPr>
              <a:spLocks/>
            </p:cNvSpPr>
            <p:nvPr/>
          </p:nvSpPr>
          <p:spPr bwMode="auto">
            <a:xfrm>
              <a:off x="2894013" y="3735388"/>
              <a:ext cx="2016125" cy="2219325"/>
            </a:xfrm>
            <a:custGeom>
              <a:avLst/>
              <a:gdLst>
                <a:gd name="T0" fmla="*/ 181 w 267"/>
                <a:gd name="T1" fmla="*/ 100 h 294"/>
                <a:gd name="T2" fmla="*/ 267 w 267"/>
                <a:gd name="T3" fmla="*/ 246 h 294"/>
                <a:gd name="T4" fmla="*/ 35 w 267"/>
                <a:gd name="T5" fmla="*/ 185 h 294"/>
                <a:gd name="T6" fmla="*/ 44 w 267"/>
                <a:gd name="T7" fmla="*/ 0 h 294"/>
                <a:gd name="T8" fmla="*/ 181 w 267"/>
                <a:gd name="T9" fmla="*/ 100 h 294"/>
              </a:gdLst>
              <a:ahLst/>
              <a:cxnLst>
                <a:cxn ang="0">
                  <a:pos x="T0" y="T1"/>
                </a:cxn>
                <a:cxn ang="0">
                  <a:pos x="T2" y="T3"/>
                </a:cxn>
                <a:cxn ang="0">
                  <a:pos x="T4" y="T5"/>
                </a:cxn>
                <a:cxn ang="0">
                  <a:pos x="T6" y="T7"/>
                </a:cxn>
                <a:cxn ang="0">
                  <a:pos x="T8" y="T9"/>
                </a:cxn>
              </a:cxnLst>
              <a:rect l="0" t="0" r="r" b="b"/>
              <a:pathLst>
                <a:path w="267" h="294">
                  <a:moveTo>
                    <a:pt x="181" y="100"/>
                  </a:moveTo>
                  <a:cubicBezTo>
                    <a:pt x="267" y="246"/>
                    <a:pt x="267" y="246"/>
                    <a:pt x="267" y="246"/>
                  </a:cubicBezTo>
                  <a:cubicBezTo>
                    <a:pt x="186" y="294"/>
                    <a:pt x="82" y="266"/>
                    <a:pt x="35" y="185"/>
                  </a:cubicBezTo>
                  <a:cubicBezTo>
                    <a:pt x="0" y="126"/>
                    <a:pt x="4" y="56"/>
                    <a:pt x="44" y="0"/>
                  </a:cubicBezTo>
                  <a:lnTo>
                    <a:pt x="181" y="100"/>
                  </a:lnTo>
                  <a:close/>
                </a:path>
              </a:pathLst>
            </a:custGeom>
            <a:solidFill>
              <a:srgbClr val="B4D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308" name="Freeform 20"/>
            <p:cNvSpPr>
              <a:spLocks/>
            </p:cNvSpPr>
            <p:nvPr/>
          </p:nvSpPr>
          <p:spPr bwMode="auto">
            <a:xfrm>
              <a:off x="3225800" y="3244850"/>
              <a:ext cx="1033463" cy="1244600"/>
            </a:xfrm>
            <a:custGeom>
              <a:avLst/>
              <a:gdLst>
                <a:gd name="T0" fmla="*/ 137 w 137"/>
                <a:gd name="T1" fmla="*/ 165 h 165"/>
                <a:gd name="T2" fmla="*/ 0 w 137"/>
                <a:gd name="T3" fmla="*/ 65 h 165"/>
                <a:gd name="T4" fmla="*/ 99 w 137"/>
                <a:gd name="T5" fmla="*/ 0 h 165"/>
                <a:gd name="T6" fmla="*/ 137 w 137"/>
                <a:gd name="T7" fmla="*/ 165 h 165"/>
              </a:gdLst>
              <a:ahLst/>
              <a:cxnLst>
                <a:cxn ang="0">
                  <a:pos x="T0" y="T1"/>
                </a:cxn>
                <a:cxn ang="0">
                  <a:pos x="T2" y="T3"/>
                </a:cxn>
                <a:cxn ang="0">
                  <a:pos x="T4" y="T5"/>
                </a:cxn>
                <a:cxn ang="0">
                  <a:pos x="T6" y="T7"/>
                </a:cxn>
              </a:cxnLst>
              <a:rect l="0" t="0" r="r" b="b"/>
              <a:pathLst>
                <a:path w="137" h="165">
                  <a:moveTo>
                    <a:pt x="137" y="165"/>
                  </a:moveTo>
                  <a:cubicBezTo>
                    <a:pt x="0" y="65"/>
                    <a:pt x="0" y="65"/>
                    <a:pt x="0" y="65"/>
                  </a:cubicBezTo>
                  <a:cubicBezTo>
                    <a:pt x="25" y="31"/>
                    <a:pt x="58" y="10"/>
                    <a:pt x="99" y="0"/>
                  </a:cubicBezTo>
                  <a:lnTo>
                    <a:pt x="137" y="165"/>
                  </a:lnTo>
                  <a:close/>
                </a:path>
              </a:pathLst>
            </a:custGeom>
            <a:solidFill>
              <a:srgbClr val="005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309" name="Freeform 21"/>
            <p:cNvSpPr>
              <a:spLocks/>
            </p:cNvSpPr>
            <p:nvPr/>
          </p:nvSpPr>
          <p:spPr bwMode="auto">
            <a:xfrm>
              <a:off x="3973513" y="3214688"/>
              <a:ext cx="285750" cy="1274762"/>
            </a:xfrm>
            <a:custGeom>
              <a:avLst/>
              <a:gdLst>
                <a:gd name="T0" fmla="*/ 38 w 38"/>
                <a:gd name="T1" fmla="*/ 169 h 169"/>
                <a:gd name="T2" fmla="*/ 0 w 38"/>
                <a:gd name="T3" fmla="*/ 4 h 169"/>
                <a:gd name="T4" fmla="*/ 38 w 38"/>
                <a:gd name="T5" fmla="*/ 0 h 169"/>
                <a:gd name="T6" fmla="*/ 38 w 38"/>
                <a:gd name="T7" fmla="*/ 169 h 169"/>
              </a:gdLst>
              <a:ahLst/>
              <a:cxnLst>
                <a:cxn ang="0">
                  <a:pos x="T0" y="T1"/>
                </a:cxn>
                <a:cxn ang="0">
                  <a:pos x="T2" y="T3"/>
                </a:cxn>
                <a:cxn ang="0">
                  <a:pos x="T4" y="T5"/>
                </a:cxn>
                <a:cxn ang="0">
                  <a:pos x="T6" y="T7"/>
                </a:cxn>
              </a:cxnLst>
              <a:rect l="0" t="0" r="r" b="b"/>
              <a:pathLst>
                <a:path w="38" h="169">
                  <a:moveTo>
                    <a:pt x="38" y="169"/>
                  </a:moveTo>
                  <a:cubicBezTo>
                    <a:pt x="0" y="4"/>
                    <a:pt x="0" y="4"/>
                    <a:pt x="0" y="4"/>
                  </a:cubicBezTo>
                  <a:cubicBezTo>
                    <a:pt x="13" y="1"/>
                    <a:pt x="25" y="0"/>
                    <a:pt x="38" y="0"/>
                  </a:cubicBezTo>
                  <a:lnTo>
                    <a:pt x="38" y="169"/>
                  </a:lnTo>
                  <a:close/>
                </a:path>
              </a:pathLst>
            </a:custGeom>
            <a:solidFill>
              <a:srgbClr val="EF40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0310" name="Group 22"/>
          <p:cNvGrpSpPr>
            <a:grpSpLocks/>
          </p:cNvGrpSpPr>
          <p:nvPr/>
        </p:nvGrpSpPr>
        <p:grpSpPr bwMode="auto">
          <a:xfrm>
            <a:off x="2244725" y="1598613"/>
            <a:ext cx="2120900" cy="1557337"/>
            <a:chOff x="1414" y="1007"/>
            <a:chExt cx="1336" cy="981"/>
          </a:xfrm>
        </p:grpSpPr>
        <p:sp>
          <p:nvSpPr>
            <p:cNvPr id="140311" name="Rectangle 23"/>
            <p:cNvSpPr>
              <a:spLocks noChangeArrowheads="1"/>
            </p:cNvSpPr>
            <p:nvPr/>
          </p:nvSpPr>
          <p:spPr bwMode="auto">
            <a:xfrm>
              <a:off x="1414" y="1007"/>
              <a:ext cx="94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All other 2.2%</a:t>
              </a:r>
              <a:endParaRPr lang="en-US" altLang="en-US" sz="800">
                <a:solidFill>
                  <a:schemeClr val="tx2"/>
                </a:solidFill>
              </a:endParaRPr>
            </a:p>
          </p:txBody>
        </p:sp>
        <p:sp>
          <p:nvSpPr>
            <p:cNvPr id="140312" name="Line 24"/>
            <p:cNvSpPr>
              <a:spLocks noChangeShapeType="1"/>
            </p:cNvSpPr>
            <p:nvPr/>
          </p:nvSpPr>
          <p:spPr bwMode="auto">
            <a:xfrm>
              <a:off x="2455" y="1178"/>
              <a:ext cx="295" cy="81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40313" name="Group 25"/>
          <p:cNvGrpSpPr>
            <a:grpSpLocks/>
          </p:cNvGrpSpPr>
          <p:nvPr/>
        </p:nvGrpSpPr>
        <p:grpSpPr bwMode="auto">
          <a:xfrm>
            <a:off x="1978025" y="2881313"/>
            <a:ext cx="1500188" cy="1104900"/>
            <a:chOff x="1246" y="1815"/>
            <a:chExt cx="945" cy="696"/>
          </a:xfrm>
        </p:grpSpPr>
        <p:sp>
          <p:nvSpPr>
            <p:cNvPr id="140314" name="Rectangle 26"/>
            <p:cNvSpPr>
              <a:spLocks noChangeArrowheads="1"/>
            </p:cNvSpPr>
            <p:nvPr/>
          </p:nvSpPr>
          <p:spPr bwMode="auto">
            <a:xfrm>
              <a:off x="1246" y="1815"/>
              <a:ext cx="67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Corporate</a:t>
              </a:r>
              <a:endParaRPr lang="en-US" altLang="en-US" sz="800">
                <a:solidFill>
                  <a:schemeClr val="tx2"/>
                </a:solidFill>
              </a:endParaRPr>
            </a:p>
          </p:txBody>
        </p:sp>
        <p:sp>
          <p:nvSpPr>
            <p:cNvPr id="140315" name="Rectangle 27"/>
            <p:cNvSpPr>
              <a:spLocks noChangeArrowheads="1"/>
            </p:cNvSpPr>
            <p:nvPr/>
          </p:nvSpPr>
          <p:spPr bwMode="auto">
            <a:xfrm>
              <a:off x="1336" y="1988"/>
              <a:ext cx="49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income</a:t>
              </a:r>
              <a:endParaRPr lang="en-US" altLang="en-US" sz="800">
                <a:solidFill>
                  <a:schemeClr val="tx2"/>
                </a:solidFill>
              </a:endParaRPr>
            </a:p>
          </p:txBody>
        </p:sp>
        <p:sp>
          <p:nvSpPr>
            <p:cNvPr id="140316" name="Rectangle 28"/>
            <p:cNvSpPr>
              <a:spLocks noChangeArrowheads="1"/>
            </p:cNvSpPr>
            <p:nvPr/>
          </p:nvSpPr>
          <p:spPr bwMode="auto">
            <a:xfrm>
              <a:off x="1392" y="2158"/>
              <a:ext cx="36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taxes</a:t>
              </a:r>
              <a:endParaRPr lang="en-US" altLang="en-US" sz="800">
                <a:solidFill>
                  <a:schemeClr val="tx2"/>
                </a:solidFill>
              </a:endParaRPr>
            </a:p>
          </p:txBody>
        </p:sp>
        <p:sp>
          <p:nvSpPr>
            <p:cNvPr id="140317" name="Rectangle 29"/>
            <p:cNvSpPr>
              <a:spLocks noChangeArrowheads="1"/>
            </p:cNvSpPr>
            <p:nvPr/>
          </p:nvSpPr>
          <p:spPr bwMode="auto">
            <a:xfrm>
              <a:off x="1369" y="2329"/>
              <a:ext cx="4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11.4%</a:t>
              </a:r>
              <a:endParaRPr lang="en-US" altLang="en-US" sz="800">
                <a:solidFill>
                  <a:schemeClr val="tx2"/>
                </a:solidFill>
              </a:endParaRPr>
            </a:p>
          </p:txBody>
        </p:sp>
        <p:sp>
          <p:nvSpPr>
            <p:cNvPr id="140318" name="Line 30"/>
            <p:cNvSpPr>
              <a:spLocks noChangeShapeType="1"/>
            </p:cNvSpPr>
            <p:nvPr/>
          </p:nvSpPr>
          <p:spPr bwMode="auto">
            <a:xfrm>
              <a:off x="1925" y="2048"/>
              <a:ext cx="266" cy="1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40319" name="Group 31"/>
          <p:cNvGrpSpPr>
            <a:grpSpLocks/>
          </p:cNvGrpSpPr>
          <p:nvPr/>
        </p:nvGrpSpPr>
        <p:grpSpPr bwMode="auto">
          <a:xfrm>
            <a:off x="4859338" y="1598613"/>
            <a:ext cx="1679575" cy="1846262"/>
            <a:chOff x="3061" y="1007"/>
            <a:chExt cx="1058" cy="1163"/>
          </a:xfrm>
        </p:grpSpPr>
        <p:sp>
          <p:nvSpPr>
            <p:cNvPr id="140320" name="Rectangle 32"/>
            <p:cNvSpPr>
              <a:spLocks noChangeArrowheads="1"/>
            </p:cNvSpPr>
            <p:nvPr/>
          </p:nvSpPr>
          <p:spPr bwMode="auto">
            <a:xfrm>
              <a:off x="3157" y="1007"/>
              <a:ext cx="8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Payroll taxes</a:t>
              </a:r>
              <a:endParaRPr lang="en-US" altLang="en-US" sz="800">
                <a:solidFill>
                  <a:schemeClr val="tx2"/>
                </a:solidFill>
              </a:endParaRPr>
            </a:p>
          </p:txBody>
        </p:sp>
        <p:sp>
          <p:nvSpPr>
            <p:cNvPr id="140321" name="Rectangle 33"/>
            <p:cNvSpPr>
              <a:spLocks noChangeArrowheads="1"/>
            </p:cNvSpPr>
            <p:nvPr/>
          </p:nvSpPr>
          <p:spPr bwMode="auto">
            <a:xfrm>
              <a:off x="3061" y="1178"/>
              <a:ext cx="105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(Social Security</a:t>
              </a:r>
              <a:endParaRPr lang="en-US" altLang="en-US" sz="800">
                <a:solidFill>
                  <a:schemeClr val="tx2"/>
                </a:solidFill>
              </a:endParaRPr>
            </a:p>
          </p:txBody>
        </p:sp>
        <p:sp>
          <p:nvSpPr>
            <p:cNvPr id="140322" name="Rectangle 34"/>
            <p:cNvSpPr>
              <a:spLocks noChangeArrowheads="1"/>
            </p:cNvSpPr>
            <p:nvPr/>
          </p:nvSpPr>
          <p:spPr bwMode="auto">
            <a:xfrm>
              <a:off x="3124" y="1349"/>
              <a:ext cx="91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contributions)</a:t>
              </a:r>
              <a:endParaRPr lang="en-US" altLang="en-US" sz="800">
                <a:solidFill>
                  <a:schemeClr val="tx2"/>
                </a:solidFill>
              </a:endParaRPr>
            </a:p>
          </p:txBody>
        </p:sp>
        <p:sp>
          <p:nvSpPr>
            <p:cNvPr id="140323" name="Rectangle 35"/>
            <p:cNvSpPr>
              <a:spLocks noChangeArrowheads="1"/>
            </p:cNvSpPr>
            <p:nvPr/>
          </p:nvSpPr>
          <p:spPr bwMode="auto">
            <a:xfrm>
              <a:off x="3389" y="1520"/>
              <a:ext cx="4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231F20"/>
                  </a:solidFill>
                </a:rPr>
                <a:t>39.4%</a:t>
              </a:r>
              <a:endParaRPr lang="en-US" altLang="en-US" sz="800">
                <a:solidFill>
                  <a:schemeClr val="tx2"/>
                </a:solidFill>
              </a:endParaRPr>
            </a:p>
          </p:txBody>
        </p:sp>
        <p:sp>
          <p:nvSpPr>
            <p:cNvPr id="140324" name="Line 36"/>
            <p:cNvSpPr>
              <a:spLocks noChangeShapeType="1"/>
            </p:cNvSpPr>
            <p:nvPr/>
          </p:nvSpPr>
          <p:spPr bwMode="auto">
            <a:xfrm flipH="1">
              <a:off x="3289" y="1708"/>
              <a:ext cx="255" cy="4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0319"/>
                                        </p:tgtEl>
                                        <p:attrNameLst>
                                          <p:attrName>style.visibility</p:attrName>
                                        </p:attrNameLst>
                                      </p:cBhvr>
                                      <p:to>
                                        <p:strVal val="visible"/>
                                      </p:to>
                                    </p:set>
                                    <p:animEffect transition="in" filter="dissolve">
                                      <p:cBhvr>
                                        <p:cTn id="7" dur="500"/>
                                        <p:tgtEl>
                                          <p:spTgt spid="140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0294"/>
                                        </p:tgtEl>
                                        <p:attrNameLst>
                                          <p:attrName>style.visibility</p:attrName>
                                        </p:attrNameLst>
                                      </p:cBhvr>
                                      <p:to>
                                        <p:strVal val="visible"/>
                                      </p:to>
                                    </p:set>
                                    <p:animEffect transition="in" filter="dissolve">
                                      <p:cBhvr>
                                        <p:cTn id="12" dur="500"/>
                                        <p:tgtEl>
                                          <p:spTgt spid="140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0313"/>
                                        </p:tgtEl>
                                        <p:attrNameLst>
                                          <p:attrName>style.visibility</p:attrName>
                                        </p:attrNameLst>
                                      </p:cBhvr>
                                      <p:to>
                                        <p:strVal val="visible"/>
                                      </p:to>
                                    </p:set>
                                    <p:animEffect transition="in" filter="dissolve">
                                      <p:cBhvr>
                                        <p:cTn id="17" dur="500"/>
                                        <p:tgtEl>
                                          <p:spTgt spid="1403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0298"/>
                                        </p:tgtEl>
                                        <p:attrNameLst>
                                          <p:attrName>style.visibility</p:attrName>
                                        </p:attrNameLst>
                                      </p:cBhvr>
                                      <p:to>
                                        <p:strVal val="visible"/>
                                      </p:to>
                                    </p:set>
                                    <p:animEffect transition="in" filter="dissolve">
                                      <p:cBhvr>
                                        <p:cTn id="22" dur="500"/>
                                        <p:tgtEl>
                                          <p:spTgt spid="1402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40310"/>
                                        </p:tgtEl>
                                        <p:attrNameLst>
                                          <p:attrName>style.visibility</p:attrName>
                                        </p:attrNameLst>
                                      </p:cBhvr>
                                      <p:to>
                                        <p:strVal val="visible"/>
                                      </p:to>
                                    </p:set>
                                    <p:animEffect transition="in" filter="dissolve">
                                      <p:cBhvr>
                                        <p:cTn id="27" dur="500"/>
                                        <p:tgtEl>
                                          <p:spTgt spid="140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a:t>The Federal Tax System</a:t>
            </a:r>
          </a:p>
        </p:txBody>
      </p:sp>
      <p:sp>
        <p:nvSpPr>
          <p:cNvPr id="141315" name="Rectangle 3"/>
          <p:cNvSpPr>
            <a:spLocks noGrp="1" noChangeArrowheads="1"/>
          </p:cNvSpPr>
          <p:nvPr>
            <p:ph type="body" idx="1"/>
          </p:nvPr>
        </p:nvSpPr>
        <p:spPr/>
        <p:txBody>
          <a:bodyPr/>
          <a:lstStyle/>
          <a:p>
            <a:r>
              <a:rPr lang="en-US" altLang="en-US">
                <a:solidFill>
                  <a:srgbClr val="365B98"/>
                </a:solidFill>
              </a:rPr>
              <a:t>The Federal Personal Income Tax</a:t>
            </a:r>
            <a:r>
              <a:rPr lang="en-US" altLang="en-US"/>
              <a:t> </a:t>
            </a:r>
          </a:p>
          <a:p>
            <a:pPr lvl="1"/>
            <a:r>
              <a:rPr lang="en-US" altLang="en-US"/>
              <a:t>The personal income tax is generally progressive, but with many loopholes.</a:t>
            </a:r>
          </a:p>
          <a:p>
            <a:pPr lvl="2"/>
            <a:r>
              <a:rPr lang="en-US" altLang="en-US"/>
              <a:t>Every tax loophole encourages particular patterns of behavior and favors particular types of people.</a:t>
            </a:r>
          </a:p>
          <a:p>
            <a:pPr lvl="2"/>
            <a:r>
              <a:rPr lang="en-US" altLang="en-US"/>
              <a:t>Among the major tax loopholes are the exempt status of municipal bond interest and tax benefits for homeowners.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28600" y="223838"/>
            <a:ext cx="8693150" cy="1143000"/>
          </a:xfrm>
        </p:spPr>
        <p:txBody>
          <a:bodyPr/>
          <a:lstStyle/>
          <a:p>
            <a:pPr indent="457200"/>
            <a:endParaRPr lang="en-US" altLang="en-US"/>
          </a:p>
        </p:txBody>
      </p:sp>
      <p:pic>
        <p:nvPicPr>
          <p:cNvPr id="142341" name="Picture 5" descr="image"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58200" cy="613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a:t>The Federal Tax System</a:t>
            </a:r>
          </a:p>
        </p:txBody>
      </p:sp>
      <p:sp>
        <p:nvSpPr>
          <p:cNvPr id="143363" name="Rectangle 3"/>
          <p:cNvSpPr>
            <a:spLocks noGrp="1" noChangeArrowheads="1"/>
          </p:cNvSpPr>
          <p:nvPr>
            <p:ph type="body" idx="1"/>
          </p:nvPr>
        </p:nvSpPr>
        <p:spPr/>
        <p:txBody>
          <a:bodyPr/>
          <a:lstStyle/>
          <a:p>
            <a:r>
              <a:rPr lang="en-US" altLang="en-US">
                <a:solidFill>
                  <a:srgbClr val="365B98"/>
                </a:solidFill>
              </a:rPr>
              <a:t>The Payroll Tax </a:t>
            </a:r>
          </a:p>
          <a:p>
            <a:pPr lvl="1"/>
            <a:r>
              <a:rPr lang="en-US" altLang="en-US"/>
              <a:t>The proceeds of this tax are paid into “trust funds,” such as Social Security, Medicare, and unemployment benefits.</a:t>
            </a:r>
          </a:p>
          <a:p>
            <a:pPr lvl="1"/>
            <a:r>
              <a:rPr lang="en-US" altLang="en-US"/>
              <a:t> The payroll tax is highly regressive.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2948</TotalTime>
  <Words>7497</Words>
  <Application>Microsoft Office PowerPoint</Application>
  <PresentationFormat>On-screen Show (4:3)</PresentationFormat>
  <Paragraphs>1779</Paragraphs>
  <Slides>223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223</vt:i4>
      </vt:variant>
    </vt:vector>
  </HeadingPairs>
  <TitlesOfParts>
    <vt:vector size="232" baseType="lpstr">
      <vt:lpstr>Arial</vt:lpstr>
      <vt:lpstr>Arial Narrow</vt:lpstr>
      <vt:lpstr>Brush Script MT</vt:lpstr>
      <vt:lpstr>Myriad Roman</vt:lpstr>
      <vt:lpstr>Symbol</vt:lpstr>
      <vt:lpstr>Times</vt:lpstr>
      <vt:lpstr>Times New Roman</vt:lpstr>
      <vt:lpstr>WP IconicSymbolsB</vt:lpstr>
      <vt:lpstr>Default Design</vt:lpstr>
      <vt:lpstr>Micro Unit IV Market Failure and the Role of Government</vt:lpstr>
      <vt:lpstr>Externalities Public vs. Private Goods</vt:lpstr>
      <vt:lpstr>What Does the Market Do Poorly? </vt:lpstr>
      <vt:lpstr>Efficient Resource Allocation:  A Review</vt:lpstr>
      <vt:lpstr>The Economy’s PPF for the Production of Two Goods</vt:lpstr>
      <vt:lpstr>Externalities: Getting the Prices Wrong</vt:lpstr>
      <vt:lpstr>Externalities: Getting the Prices Wrong</vt:lpstr>
      <vt:lpstr>Equilibrium of a Firm with Detrimental Externality </vt:lpstr>
      <vt:lpstr>Externalities, Market Eqm., &amp; Resource Allocation</vt:lpstr>
      <vt:lpstr>Externalities: Getting the Prices Wrong </vt:lpstr>
      <vt:lpstr>title</vt:lpstr>
      <vt:lpstr>Externalities: Getting the Prices Wrong</vt:lpstr>
      <vt:lpstr>Provision of Public Goods</vt:lpstr>
      <vt:lpstr>Provision of Public Goods</vt:lpstr>
      <vt:lpstr>Provision of Public Goods</vt:lpstr>
      <vt:lpstr>Allocation of Resources  Between Present and Future</vt:lpstr>
      <vt:lpstr>Allocation of Resources  Between Present and Future</vt:lpstr>
      <vt:lpstr>Allocation of Resources  Between Present and Future</vt:lpstr>
      <vt:lpstr>Allocation of Resources  Between Present and Future</vt:lpstr>
      <vt:lpstr>Some Other Sources of Market Failure</vt:lpstr>
      <vt:lpstr>Some Other Sources of Market Failure</vt:lpstr>
      <vt:lpstr>Market Failure and Government Failure</vt:lpstr>
      <vt:lpstr>The Cost Disease of the Service Sector</vt:lpstr>
      <vt:lpstr> Increased Health Spending per Person, 1960-2000</vt:lpstr>
      <vt:lpstr>Increased Education Spending per Pupil, 1985-1999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Externalities: Shortcoming of the Market Mechanism</vt:lpstr>
      <vt:lpstr> National Long-Term Air Quality Trends, 1975-2001</vt:lpstr>
      <vt:lpstr>Externalities: Shortcoming of the Market Mechanism </vt:lpstr>
      <vt:lpstr>Externalities: Shortcoming of the Market Mechanism </vt:lpstr>
      <vt:lpstr>Externalities: Shortcoming of the Market Mechanism </vt:lpstr>
      <vt:lpstr>Externalities: Shortcoming of the Market Mechanism</vt:lpstr>
      <vt:lpstr>Externalities: Shortcoming of the Market Mechanism</vt:lpstr>
      <vt:lpstr>Externalities: Shortcoming of the Market Mechanism</vt:lpstr>
      <vt:lpstr>Supply-Demand Analysis of Environmental Externalities</vt:lpstr>
      <vt:lpstr>Free Dumping of Pollutants</vt:lpstr>
      <vt:lpstr>Basic Approaches to Environmental Policy</vt:lpstr>
      <vt:lpstr>Basic Approaches to Environmental Policy</vt:lpstr>
      <vt:lpstr>Basic Approaches to Environmental Policy</vt:lpstr>
      <vt:lpstr>Basic Approaches to Environmental Policy</vt:lpstr>
      <vt:lpstr>Basic Approaches to Environmental Policy</vt:lpstr>
      <vt:lpstr>Basic Approaches to Environmental Policy</vt:lpstr>
      <vt:lpstr>Basic Approaches to Environmental Policy</vt:lpstr>
      <vt:lpstr>Two Cheers for the Market</vt:lpstr>
      <vt:lpstr>PowerPoint Presentation</vt:lpstr>
      <vt:lpstr>Economic Analysis</vt:lpstr>
      <vt:lpstr>PowerPoint Presentation</vt:lpstr>
      <vt:lpstr>Economic Analysis</vt:lpstr>
      <vt:lpstr>Economic Analysis</vt:lpstr>
      <vt:lpstr>Consumption over Time of a Depletable Resource</vt:lpstr>
      <vt:lpstr>Actual Resource Prices in the Twentieth Century</vt:lpstr>
      <vt:lpstr>4 Real Prices of Lead, Zinc, and Copper, 1900-2003</vt:lpstr>
      <vt:lpstr>Actual Resource Prices in the Twentieth Century</vt:lpstr>
      <vt:lpstr>Price Effects of a Discovery of Additional Reserves</vt:lpstr>
      <vt:lpstr>Actual Resource Prices in the Twentieth Century</vt:lpstr>
      <vt:lpstr> Controls on the Price of a Resource</vt:lpstr>
      <vt:lpstr>Actual Resource Prices in the Twentieth Century</vt:lpstr>
      <vt:lpstr>Growing Reserves of Exhaustible Resources</vt:lpstr>
      <vt:lpstr>Public Choice and Taxation</vt:lpstr>
      <vt:lpstr>PUBLIC CHOICE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Level and Types of Taxation</vt:lpstr>
      <vt:lpstr>Taxes as Percentage of GDP</vt:lpstr>
      <vt:lpstr>The Level and Types of Taxation</vt:lpstr>
      <vt:lpstr>The Level and Types of Taxation</vt:lpstr>
      <vt:lpstr>The Level and Types of Taxation</vt:lpstr>
      <vt:lpstr>The Federal Tax System</vt:lpstr>
      <vt:lpstr>PowerPoint Presentation</vt:lpstr>
      <vt:lpstr>PowerPoint Presentation</vt:lpstr>
      <vt:lpstr>PowerPoint Presentation</vt:lpstr>
      <vt:lpstr>PowerPoint Presentation</vt:lpstr>
      <vt:lpstr>PowerPoint Presentation</vt:lpstr>
      <vt:lpstr>Sources of Federal Revenue</vt:lpstr>
      <vt:lpstr>The Federal Tax System</vt:lpstr>
      <vt:lpstr>PowerPoint Presentation</vt:lpstr>
      <vt:lpstr>The Federal Tax System</vt:lpstr>
      <vt:lpstr>The Federal Tax System</vt:lpstr>
      <vt:lpstr>The Federal Tax System</vt:lpstr>
      <vt:lpstr>The Federal Tax System</vt:lpstr>
      <vt:lpstr>The Federal Tax System</vt:lpstr>
      <vt:lpstr> The Federal Tax System</vt:lpstr>
      <vt:lpstr>The State and Local Tax System</vt:lpstr>
      <vt:lpstr>Sources of State and Local Revenue</vt:lpstr>
      <vt:lpstr>The Concept of Equity in Taxation</vt:lpstr>
      <vt:lpstr>The Concept of Equity in Taxation</vt:lpstr>
      <vt:lpstr>The Concept of Equity in Taxation</vt:lpstr>
      <vt:lpstr>Three Alternative Income-Tax Plans</vt:lpstr>
      <vt:lpstr>The Concept of Equity in Taxation</vt:lpstr>
      <vt:lpstr>The Concept of Equity in Taxation</vt:lpstr>
      <vt:lpstr>The Concept of Efficiency in Taxation</vt:lpstr>
      <vt:lpstr>The Concept of Efficiency in Taxation</vt:lpstr>
      <vt:lpstr>Shifting the Burden of Taxation: Tax Incidence</vt:lpstr>
      <vt:lpstr>The Incidence of an Excise Tax</vt:lpstr>
      <vt:lpstr>Shifting the Burden of Taxation: Tax Incidence</vt:lpstr>
      <vt:lpstr>An Extreme Case of Tax Incidence</vt:lpstr>
      <vt:lpstr> Another Extreme Case of Ta Incidence</vt:lpstr>
      <vt:lpstr>Shifting the Burden of Taxation: Tax Incidence</vt:lpstr>
      <vt:lpstr>When Taxation Can Improve Efficiency</vt:lpstr>
      <vt:lpstr>Equity, Efficiency and the Optimal Tax</vt:lpstr>
      <vt:lpstr>The Pros and Cons of the Bush Tax Cuts</vt:lpstr>
      <vt:lpstr>The Pros and Cons of the Bush Tax Cuts</vt:lpstr>
      <vt:lpstr>PowerPoint Presentation</vt:lpstr>
      <vt:lpstr>PowerPoint Presentation</vt:lpstr>
      <vt:lpstr>Huckabee’s Fair Tax</vt:lpstr>
      <vt:lpstr>PowerPoint Presentation</vt:lpstr>
      <vt:lpstr>PowerPoint Presentation</vt:lpstr>
      <vt:lpstr>Market Regulation</vt:lpstr>
      <vt:lpstr>The Public Interest Issue: Monopoly Vs Mere Size</vt:lpstr>
      <vt:lpstr>The Public Interest Issue: Monopoly Vs Mere Size</vt:lpstr>
      <vt:lpstr>What Is Regulation?</vt:lpstr>
      <vt:lpstr>Some Objectives of Regulation</vt:lpstr>
      <vt:lpstr>FIGURE 1: Economies of Scale</vt:lpstr>
      <vt:lpstr>Two Key Issues That Face Regulators</vt:lpstr>
      <vt:lpstr>Two Key Issues That Face Regulators</vt:lpstr>
      <vt:lpstr>Two Key Issues That Face Regulators</vt:lpstr>
      <vt:lpstr>Two Key Issues That Face Regulators</vt:lpstr>
      <vt:lpstr>Two Key Issues That Face Regulators</vt:lpstr>
      <vt:lpstr>The Pros and Cons of “Bigness”</vt:lpstr>
      <vt:lpstr>Deregulation</vt:lpstr>
      <vt:lpstr>A “Hub and Spoke” Airline Routing Pattern</vt:lpstr>
      <vt:lpstr>Deregulation</vt:lpstr>
      <vt:lpstr>U.S. Airline Accident Rates, 1960-2003</vt:lpstr>
      <vt:lpstr> </vt:lpstr>
      <vt:lpstr>Measuring Market Power: Concentration</vt:lpstr>
      <vt:lpstr>Measuring Market Power: Concentration</vt:lpstr>
      <vt:lpstr>Concentration Ratios and H-H Indexes</vt:lpstr>
      <vt:lpstr>Measuring Market Power: Concentration</vt:lpstr>
      <vt:lpstr>Measuring Market Power: Concentration</vt:lpstr>
      <vt:lpstr>Measuring Market Power: Concentration</vt:lpstr>
      <vt:lpstr>The Trend in Concentration in Manufacturing </vt:lpstr>
      <vt:lpstr>A Crucial Problem for Antitrust</vt:lpstr>
      <vt:lpstr>Anti-Competitive Practices and Antitrust</vt:lpstr>
      <vt:lpstr>Anti-Competitive Practices and Antitrust</vt:lpstr>
      <vt:lpstr>Anti-Competitive Practices and Antitrust</vt:lpstr>
      <vt:lpstr>Microsoft: Bottlenecks, Bundling, &amp; Network Extern.</vt:lpstr>
      <vt:lpstr>Microsoft: Bottlenecks, Bundling, &amp; Network Extern.</vt:lpstr>
      <vt:lpstr>Mergers and Competition</vt:lpstr>
      <vt:lpstr>Mergers and Competition</vt:lpstr>
      <vt:lpstr>Use of Antitrust Laws to Prevent Competition</vt:lpstr>
      <vt:lpstr>Use of Antitrust Laws to Prevent Competition</vt:lpstr>
      <vt:lpstr>Use of Antitrust Laws to Prevent Competition</vt:lpstr>
      <vt:lpstr>Concluding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The Facts:  Poverty</vt:lpstr>
      <vt:lpstr>Microeconomics of Poverty</vt:lpstr>
      <vt:lpstr>The Facts:  Inequality</vt:lpstr>
      <vt:lpstr>Progress in the War on Poverty</vt:lpstr>
      <vt:lpstr>PowerPoint Presentation</vt:lpstr>
      <vt:lpstr>PowerPoint Presentation</vt:lpstr>
      <vt:lpstr>Lorenz Curve</vt:lpstr>
      <vt:lpstr>PowerPoint Presentation</vt:lpstr>
      <vt:lpstr>PowerPoint Presentation</vt:lpstr>
      <vt:lpstr>PowerPoint Presentation</vt:lpstr>
      <vt:lpstr>PowerPoint Presentation</vt:lpstr>
      <vt:lpstr>PowerPoint Presentation</vt:lpstr>
      <vt:lpstr>US income Gini indices over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Reasons for Unequal Incomes… all Microeconomic</vt:lpstr>
      <vt:lpstr>PowerPoint Presentation</vt:lpstr>
      <vt:lpstr>G Policies to Combat Inequality</vt:lpstr>
      <vt:lpstr>Social Welfare Programs to Combat Inequality / Poverty</vt:lpstr>
      <vt:lpstr>Policies to Combat Poverty</vt:lpstr>
      <vt:lpstr>PowerPoint Presentation</vt:lpstr>
      <vt:lpstr>Policies to Combat Poverty</vt:lpstr>
      <vt:lpstr>Policies to Combat Poverty</vt:lpstr>
      <vt:lpstr>Policies to Combat Poverty</vt:lpstr>
      <vt:lpstr>Other Policies to Combat Inequality</vt:lpstr>
      <vt:lpstr>Other Policies to Combat Inequality</vt:lpstr>
      <vt:lpstr>The Facts:  Discrimination</vt:lpstr>
      <vt:lpstr>PowerPoint Presentation</vt:lpstr>
      <vt:lpstr>PowerPoint Presentation</vt:lpstr>
      <vt:lpstr>PowerPoint Presentation</vt:lpstr>
      <vt:lpstr>Policies to Combat Discrimination</vt:lpstr>
      <vt:lpstr>Policies to Combat Discrimination</vt:lpstr>
      <vt:lpstr> </vt:lpstr>
    </vt:vector>
  </TitlesOfParts>
  <Company>mtsd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Unit IV Market Failure and the Role of Government</dc:title>
  <dc:creator>teacher</dc:creator>
  <cp:lastModifiedBy>Swerdlow, Greg</cp:lastModifiedBy>
  <cp:revision>36</cp:revision>
  <dcterms:created xsi:type="dcterms:W3CDTF">2008-01-06T16:10:46Z</dcterms:created>
  <dcterms:modified xsi:type="dcterms:W3CDTF">2023-06-01T16:01:12Z</dcterms:modified>
</cp:coreProperties>
</file>