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8" r:id="rId11"/>
    <p:sldId id="264" r:id="rId12"/>
    <p:sldId id="272" r:id="rId13"/>
    <p:sldId id="269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DC290C-2414-41F6-B687-643B3910A2AD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989E704-6A9B-493D-97FE-0F57930A41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DB7D9-1561-41FD-9729-759A501714A7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FD54-2A38-4496-B17C-261AF9A1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41D82-E3DC-4BC0-8FF2-02479E0CEB17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F4DE4-382E-4CE0-8EE1-23BB58C53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F4A8F-2FFA-4000-B339-172D397B3E01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26D70-B76E-4946-BBC5-D60C972DF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8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B0EFC8-76C0-4836-A610-603E01158789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1622B-46C0-4499-A2A0-92773A88E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CCB00-84F4-4561-AB95-21E656751A7B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4EBCB-A3EA-432F-A611-46CE8262D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81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8BAF6-D5FB-472D-B800-E5442BAC9DD1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8753E-8952-40E6-8354-88C16F194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046E9-F3AD-4625-975D-88053521E6CD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D99E-E70A-45D5-9021-619BF33D5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1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CB890-A292-4CED-9A79-31A8F2F1DA83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EED1B-4396-4532-94A5-57485043F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62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70DE8-ABCC-4F0F-8051-C73A83C08E62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80CCA-D326-4C02-A2B1-41A54D81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2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19BD6-C3DD-4731-A8C9-EE7C08E242D5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B954C-A6C4-4E13-9692-0AF6A34E0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81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96AD8-84FA-431A-A4D8-4EC918D192C5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42CEE-537D-4C8E-B493-13335EE4A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C86D4D-F354-426E-B6F6-6158FF66B0BD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11AA8D-282D-4790-B253-F95801C077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7613" cy="457200"/>
          </a:xfrm>
        </p:spPr>
        <p:txBody>
          <a:bodyPr lIns="91422" tIns="45711" rIns="91422" bIns="45711" anchor="t"/>
          <a:lstStyle/>
          <a:p>
            <a:pPr defTabSz="1023938">
              <a:tabLst>
                <a:tab pos="1152525" algn="l"/>
              </a:tabLst>
            </a:pPr>
            <a:r>
              <a:rPr lang="en-US" altLang="en-US" sz="1700" smtClean="0"/>
              <a:t>Figure 9.1  Energy flow and chemical recycling in ecosystems</a:t>
            </a:r>
            <a:endParaRPr lang="en-US" altLang="en-US" smtClean="0"/>
          </a:p>
        </p:txBody>
      </p:sp>
      <p:sp>
        <p:nvSpPr>
          <p:cNvPr id="14339" name="Line 1027"/>
          <p:cNvSpPr>
            <a:spLocks noChangeShapeType="1"/>
          </p:cNvSpPr>
          <p:nvPr/>
        </p:nvSpPr>
        <p:spPr bwMode="auto">
          <a:xfrm flipH="1">
            <a:off x="76200" y="306388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pic>
        <p:nvPicPr>
          <p:cNvPr id="14340" name="Picture 1028" descr="09_02EcosystemRecycling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09575"/>
            <a:ext cx="56975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What is the limiting nutrient?</a:t>
            </a:r>
          </a:p>
        </p:txBody>
      </p:sp>
      <p:pic>
        <p:nvPicPr>
          <p:cNvPr id="15364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248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543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2484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Secondary Productivity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Secondary productivity- amount of chemical energy in consumers’ food that is converted to their own new biomass during a given time period</a:t>
            </a:r>
          </a:p>
        </p:txBody>
      </p:sp>
      <p:pic>
        <p:nvPicPr>
          <p:cNvPr id="25604" name="Picture 6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235325"/>
            <a:ext cx="34655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Trophic Efficiency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smtClean="0"/>
              <a:t>Trophic efficiency is the percentage of production transferred from one trophic level to the next. </a:t>
            </a:r>
          </a:p>
          <a:p>
            <a:r>
              <a:rPr lang="en-US" altLang="en-US" smtClean="0"/>
              <a:t>Trophic efficiencies usually range from 5% to 20%, depending on the type of ecosystem.  </a:t>
            </a:r>
          </a:p>
          <a:p>
            <a:r>
              <a:rPr lang="en-US" altLang="en-US" smtClean="0"/>
              <a:t>In general when thinking about these, use the 10% rule.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altLang="en-US" smtClean="0"/>
              <a:t>Amount of energy transferred…</a:t>
            </a:r>
          </a:p>
        </p:txBody>
      </p:sp>
      <p:sp>
        <p:nvSpPr>
          <p:cNvPr id="27651" name="AutoShape 5" descr="image" title="ima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7652" name="Picture 6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1363"/>
            <a:ext cx="86106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914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914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762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Explain these numbers…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Because the phytoplankton continue to replace their biomass at such a rapid rate, they can support a biomass of zooplankton bigger than their own biomass. </a:t>
            </a:r>
          </a:p>
          <a:p>
            <a:r>
              <a:rPr lang="en-US" altLang="en-US" sz="2800" smtClean="0"/>
              <a:t>turnover time-The time required to replace the standing crop of a population or group of populations (for example, of phytoplankton), calculated as the ratio of standing crop biomass to production. </a:t>
            </a:r>
          </a:p>
          <a:p>
            <a:endParaRPr lang="en-US" altLang="en-US" sz="2800" smtClean="0"/>
          </a:p>
          <a:p>
            <a:endParaRPr lang="en-US" altLang="en-US" sz="2800" smtClean="0"/>
          </a:p>
        </p:txBody>
      </p:sp>
      <p:pic>
        <p:nvPicPr>
          <p:cNvPr id="21508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715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541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AP Question</a:t>
            </a:r>
          </a:p>
        </p:txBody>
      </p:sp>
      <p:pic>
        <p:nvPicPr>
          <p:cNvPr id="29699" name="Content Placeholder 3" descr="Screen shot 2012-12-14 at 10.53.18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28" b="-192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The reality…</a:t>
            </a:r>
          </a:p>
        </p:txBody>
      </p:sp>
      <p:pic>
        <p:nvPicPr>
          <p:cNvPr id="30723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867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6" descr="Detail 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0487" name="Picture 7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89350"/>
            <a:ext cx="7772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838200" y="3140075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 a bluegrass field in Michigan </a:t>
            </a:r>
          </a:p>
          <a:p>
            <a:r>
              <a:rPr lang="en-US" altLang="en-US"/>
              <a:t>So what does that mean for humans?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12" descr="energy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 descr="09_02EcosystemRecycling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379412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energy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934" y="1121000"/>
            <a:ext cx="5645957" cy="38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928813" y="382588"/>
            <a:ext cx="545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How are these images related to each 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Productivity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-What is productivity?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-How can productivity be measured?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-Can we differentiate between the productivity of the producers vs. consumers?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8436" name="Picture 3" descr="Screen shot 2012-12-14 at 8.40.1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132263"/>
            <a:ext cx="60071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Gross Primary Productivity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gross primary production (GPP)- The total energy assimilated by producers.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net primary production (NPP)- The gross primary production of an ecosystem minus the energy used by the producers for respiration (energy per unit area per unit time (J/m2/yr) biomass (weight) of vegetation added to the ecosystem per unit area per unit time (g/m2/yr).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smtClean="0"/>
              <a:t>NPP = GPP - 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19460" name="AutoShape 5" descr="ch54_dm0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1" name="AutoShape 7" descr="ch54_dm0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2" name="AutoShape 9" descr="ch54_dm0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 descr="Detail View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3" name="AutoShape 7" descr="Detail View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4" name="AutoShape 9" descr="Detail 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5" name="AutoShape 11" descr="Detail 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0486" name="Picture 12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1143000" y="22860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NPP for Different Biomes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Regional annual NPP for Earth. </a:t>
            </a:r>
          </a:p>
        </p:txBody>
      </p:sp>
      <p:pic>
        <p:nvPicPr>
          <p:cNvPr id="21507" name="Picture 6" descr="hahah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43751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smtClean="0"/>
              <a:t>Another way to measure </a:t>
            </a:r>
          </a:p>
        </p:txBody>
      </p:sp>
      <p:sp>
        <p:nvSpPr>
          <p:cNvPr id="22531" name="AutoShape 5" descr="Detail View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2" name="AutoShape 7" descr="Detail 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2533" name="Picture 8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5532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Limiting factors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some limiting factors for marine biomes?  Freshwater biomes?  Terrestrial biomes?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9084</TotalTime>
  <Words>318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ＭＳ Ｐゴシック</vt:lpstr>
      <vt:lpstr>Arial</vt:lpstr>
      <vt:lpstr>Times New Roman</vt:lpstr>
      <vt:lpstr>Office Theme</vt:lpstr>
      <vt:lpstr>Figure 9.1  Energy flow and chemical recycling in ecosystems</vt:lpstr>
      <vt:lpstr>PowerPoint Presentation</vt:lpstr>
      <vt:lpstr>PowerPoint Presentation</vt:lpstr>
      <vt:lpstr>Productivity</vt:lpstr>
      <vt:lpstr>Gross Primary Productivity</vt:lpstr>
      <vt:lpstr>PowerPoint Presentation</vt:lpstr>
      <vt:lpstr>Regional annual NPP for Earth. </vt:lpstr>
      <vt:lpstr>Another way to measure </vt:lpstr>
      <vt:lpstr>Limiting factors</vt:lpstr>
      <vt:lpstr>What is the limiting nutrient?</vt:lpstr>
      <vt:lpstr>Secondary Productivity</vt:lpstr>
      <vt:lpstr>Trophic Efficiency</vt:lpstr>
      <vt:lpstr>Amount of energy transferred…</vt:lpstr>
      <vt:lpstr>Explain these numbers…</vt:lpstr>
      <vt:lpstr>Practice AP Question</vt:lpstr>
      <vt:lpstr>The reality…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9.1  Energy flow and chemical recycling in ecosystems</dc:title>
  <dc:creator>Christopher Resch</dc:creator>
  <cp:lastModifiedBy>Swerdlow, Greg</cp:lastModifiedBy>
  <cp:revision>2</cp:revision>
  <dcterms:created xsi:type="dcterms:W3CDTF">2012-12-12T15:48:54Z</dcterms:created>
  <dcterms:modified xsi:type="dcterms:W3CDTF">2023-01-23T16:49:45Z</dcterms:modified>
</cp:coreProperties>
</file>