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79" r:id="rId5"/>
    <p:sldId id="280" r:id="rId6"/>
    <p:sldId id="281" r:id="rId7"/>
    <p:sldId id="260" r:id="rId8"/>
    <p:sldId id="262" r:id="rId9"/>
    <p:sldId id="261" r:id="rId10"/>
    <p:sldId id="263" r:id="rId11"/>
    <p:sldId id="271" r:id="rId12"/>
    <p:sldId id="294" r:id="rId13"/>
    <p:sldId id="285" r:id="rId14"/>
    <p:sldId id="290" r:id="rId15"/>
    <p:sldId id="269" r:id="rId16"/>
    <p:sldId id="282" r:id="rId17"/>
    <p:sldId id="265" r:id="rId18"/>
    <p:sldId id="272" r:id="rId19"/>
    <p:sldId id="267" r:id="rId20"/>
    <p:sldId id="295" r:id="rId21"/>
    <p:sldId id="270" r:id="rId22"/>
    <p:sldId id="276" r:id="rId23"/>
    <p:sldId id="296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19169A-F156-417A-BD3E-2D375FE2CA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FB69B-CC77-4E29-A76C-6069D1C3E01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48F79-797C-4F0B-8CF2-E79F822BF91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74278-BDE7-4357-9327-AD9E547DA24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33415-BD85-4528-BDA2-CDD055A3CC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8DF8B-C165-452F-B17C-13E7AC3EA0A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7D139-4749-49AF-ACE8-BE1C2D0C202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773C6-A917-4E8D-BD68-D630D96FDCA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3590F-F083-4223-86E4-C48200498EC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E85D3-224F-4F2F-8952-70A413320B6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519CB-CE23-468D-9012-9CC5668ADC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F07DC-7264-44EC-8A73-F5CD680BF78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443F8-1F0C-47D4-A6DF-2443B752D9D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CD356-566B-4188-9681-C31308D1DE6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71B95-3AE9-42AF-A82B-7120D38127A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576C3-A6EF-4D6D-9BDD-97F20E5030B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B9283-E190-4C22-891D-CCF6CBC5533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ACE22-962F-4E60-B47E-9920C341FE1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12557-3658-4FE5-AAC5-2EFAD0B097E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9B19F-0FFF-40CE-84F1-653E594BC14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51F13-5E83-4E32-94A9-6287B419C2D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2D960-FDDD-4F40-BADB-63AABDC63E0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21825-1023-4DD8-86D0-20BFF7F00D7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2E8C-8A77-464A-8019-1399723C570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C7637-D6BF-40D3-900B-702ECC4E31C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3338-9505-4C02-9BC0-5EFEABDFE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A6C0-9D43-4845-B354-6ADCB38E4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54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8025-1B53-4BD3-9EDB-4B5253D14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FCB60-3B68-4933-B582-4B99DC9CB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9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99188-DC33-4B57-9790-685179EAD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8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3B426-0DDC-420B-BB62-773497D83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7166-76E0-45A0-BCF1-F7CBE4720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4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0CCA6-92BA-4FAD-A184-87665E34B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0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6C18D-1B47-43BA-9969-23C308C64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7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4ABFA-33A7-490F-BB3C-68707D95D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33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53E04-A64A-4969-A63C-6CBED5A4F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9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9A836-A238-41EB-992B-132DA66F90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me_pic_t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3352800"/>
          </a:xfrm>
        </p:spPr>
        <p:txBody>
          <a:bodyPr anchor="ctr"/>
          <a:lstStyle/>
          <a:p>
            <a:r>
              <a:rPr lang="en-US" altLang="en-US" sz="4000" b="1">
                <a:solidFill>
                  <a:schemeClr val="accent2"/>
                </a:solidFill>
              </a:rPr>
              <a:t>Intro to Fiscal and Monetary Policies</a:t>
            </a:r>
            <a:br>
              <a:rPr lang="en-US" altLang="en-US" sz="4000" b="1">
                <a:solidFill>
                  <a:schemeClr val="accent2"/>
                </a:solidFill>
              </a:rPr>
            </a:br>
            <a:r>
              <a:rPr lang="en-US" altLang="en-US" sz="2800" b="1">
                <a:solidFill>
                  <a:schemeClr val="accent2"/>
                </a:solidFill>
              </a:rPr>
              <a:t/>
            </a:r>
            <a:br>
              <a:rPr lang="en-US" altLang="en-US" sz="2800" b="1">
                <a:solidFill>
                  <a:schemeClr val="accent2"/>
                </a:solidFill>
              </a:rPr>
            </a:br>
            <a:r>
              <a:rPr lang="en-US" altLang="en-US" sz="2800" b="1">
                <a:solidFill>
                  <a:schemeClr val="accent2"/>
                </a:solidFill>
              </a:rPr>
              <a:t>Unit IV: Finance and Banking</a:t>
            </a:r>
            <a:br>
              <a:rPr lang="en-US" altLang="en-US" sz="2800" b="1">
                <a:solidFill>
                  <a:schemeClr val="accent2"/>
                </a:solidFill>
              </a:rPr>
            </a:br>
            <a:r>
              <a:rPr lang="en-US" altLang="en-US" sz="2800" b="1">
                <a:solidFill>
                  <a:schemeClr val="accent2"/>
                </a:solidFill>
              </a:rPr>
              <a:t>and</a:t>
            </a:r>
            <a:br>
              <a:rPr lang="en-US" altLang="en-US" sz="2800" b="1">
                <a:solidFill>
                  <a:schemeClr val="accent2"/>
                </a:solidFill>
              </a:rPr>
            </a:br>
            <a:r>
              <a:rPr lang="en-US" altLang="en-US" sz="2800" b="1">
                <a:solidFill>
                  <a:schemeClr val="accent2"/>
                </a:solidFill>
              </a:rPr>
              <a:t> Unit V: Inflation &amp; Unemployment </a:t>
            </a:r>
            <a:br>
              <a:rPr lang="en-US" altLang="en-US" sz="2800" b="1">
                <a:solidFill>
                  <a:schemeClr val="accent2"/>
                </a:solidFill>
              </a:rPr>
            </a:br>
            <a:r>
              <a:rPr lang="en-US" altLang="en-US" sz="2800" b="1">
                <a:solidFill>
                  <a:schemeClr val="accent2"/>
                </a:solidFill>
              </a:rPr>
              <a:t>Stabilization Policies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7162800" cy="1752600"/>
          </a:xfrm>
        </p:spPr>
        <p:txBody>
          <a:bodyPr/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Mr. Griffin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AP Econ – Macro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 descr="image" title="image"/>
          <p:cNvSpPr>
            <a:spLocks noChangeShapeType="1"/>
          </p:cNvSpPr>
          <p:nvPr/>
        </p:nvSpPr>
        <p:spPr bwMode="auto">
          <a:xfrm flipH="1">
            <a:off x="3238500" y="4076700"/>
            <a:ext cx="1603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 descr="image" title="image"/>
          <p:cNvSpPr>
            <a:spLocks noChangeShapeType="1"/>
          </p:cNvSpPr>
          <p:nvPr/>
        </p:nvSpPr>
        <p:spPr bwMode="auto">
          <a:xfrm flipH="1">
            <a:off x="3238500" y="2798763"/>
            <a:ext cx="2141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rot="16200000">
            <a:off x="1415256" y="3280569"/>
            <a:ext cx="1939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00"/>
                </a:solidFill>
              </a:rPr>
              <a:t>Price level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24288" y="5972175"/>
            <a:ext cx="338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00"/>
                </a:solidFill>
              </a:rPr>
              <a:t>Real GDP (billions)</a:t>
            </a:r>
          </a:p>
        </p:txBody>
      </p:sp>
      <p:grpSp>
        <p:nvGrpSpPr>
          <p:cNvPr id="10246" name="Group 6" descr="image" title="image"/>
          <p:cNvGrpSpPr>
            <a:grpSpLocks/>
          </p:cNvGrpSpPr>
          <p:nvPr/>
        </p:nvGrpSpPr>
        <p:grpSpPr bwMode="auto">
          <a:xfrm>
            <a:off x="3211513" y="1535113"/>
            <a:ext cx="4692650" cy="4098925"/>
            <a:chOff x="1514" y="1143"/>
            <a:chExt cx="2956" cy="2582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521" y="1143"/>
              <a:ext cx="0" cy="258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514" y="3712"/>
              <a:ext cx="295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725613" y="60325"/>
            <a:ext cx="7429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CONTRACTIONARY FISCAL POLICY</a:t>
            </a:r>
          </a:p>
        </p:txBody>
      </p:sp>
      <p:sp>
        <p:nvSpPr>
          <p:cNvPr id="10250" name="Freeform 10" descr="image" title="image"/>
          <p:cNvSpPr>
            <a:spLocks/>
          </p:cNvSpPr>
          <p:nvPr/>
        </p:nvSpPr>
        <p:spPr bwMode="auto">
          <a:xfrm>
            <a:off x="4075113" y="2265363"/>
            <a:ext cx="1647825" cy="2819400"/>
          </a:xfrm>
          <a:custGeom>
            <a:avLst/>
            <a:gdLst>
              <a:gd name="T0" fmla="*/ 0 w 1038"/>
              <a:gd name="T1" fmla="*/ 0 h 1776"/>
              <a:gd name="T2" fmla="*/ 85 w 1038"/>
              <a:gd name="T3" fmla="*/ 285 h 1776"/>
              <a:gd name="T4" fmla="*/ 185 w 1038"/>
              <a:gd name="T5" fmla="*/ 558 h 1776"/>
              <a:gd name="T6" fmla="*/ 299 w 1038"/>
              <a:gd name="T7" fmla="*/ 810 h 1776"/>
              <a:gd name="T8" fmla="*/ 425 w 1038"/>
              <a:gd name="T9" fmla="*/ 1047 h 1776"/>
              <a:gd name="T10" fmla="*/ 562 w 1038"/>
              <a:gd name="T11" fmla="*/ 1262 h 1776"/>
              <a:gd name="T12" fmla="*/ 710 w 1038"/>
              <a:gd name="T13" fmla="*/ 1456 h 1776"/>
              <a:gd name="T14" fmla="*/ 869 w 1038"/>
              <a:gd name="T15" fmla="*/ 1628 h 1776"/>
              <a:gd name="T16" fmla="*/ 1037 w 1038"/>
              <a:gd name="T17" fmla="*/ 177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776">
                <a:moveTo>
                  <a:pt x="0" y="0"/>
                </a:moveTo>
                <a:lnTo>
                  <a:pt x="85" y="285"/>
                </a:lnTo>
                <a:lnTo>
                  <a:pt x="185" y="558"/>
                </a:lnTo>
                <a:lnTo>
                  <a:pt x="299" y="810"/>
                </a:lnTo>
                <a:lnTo>
                  <a:pt x="425" y="1047"/>
                </a:lnTo>
                <a:lnTo>
                  <a:pt x="562" y="1262"/>
                </a:lnTo>
                <a:lnTo>
                  <a:pt x="710" y="1456"/>
                </a:lnTo>
                <a:lnTo>
                  <a:pt x="869" y="1628"/>
                </a:lnTo>
                <a:lnTo>
                  <a:pt x="1037" y="1775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600825" y="2697163"/>
            <a:ext cx="22987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Full $20 billion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decrease in 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aggregate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demand</a:t>
            </a:r>
          </a:p>
        </p:txBody>
      </p:sp>
      <p:sp>
        <p:nvSpPr>
          <p:cNvPr id="10252" name="Freeform 12" descr="image" title="image"/>
          <p:cNvSpPr>
            <a:spLocks/>
          </p:cNvSpPr>
          <p:nvPr/>
        </p:nvSpPr>
        <p:spPr bwMode="auto">
          <a:xfrm>
            <a:off x="4964113" y="2273300"/>
            <a:ext cx="1846262" cy="3021013"/>
          </a:xfrm>
          <a:custGeom>
            <a:avLst/>
            <a:gdLst>
              <a:gd name="T0" fmla="*/ 0 w 1163"/>
              <a:gd name="T1" fmla="*/ 0 h 1903"/>
              <a:gd name="T2" fmla="*/ 96 w 1163"/>
              <a:gd name="T3" fmla="*/ 305 h 1903"/>
              <a:gd name="T4" fmla="*/ 208 w 1163"/>
              <a:gd name="T5" fmla="*/ 597 h 1903"/>
              <a:gd name="T6" fmla="*/ 335 w 1163"/>
              <a:gd name="T7" fmla="*/ 868 h 1903"/>
              <a:gd name="T8" fmla="*/ 476 w 1163"/>
              <a:gd name="T9" fmla="*/ 1122 h 1903"/>
              <a:gd name="T10" fmla="*/ 629 w 1163"/>
              <a:gd name="T11" fmla="*/ 1353 h 1903"/>
              <a:gd name="T12" fmla="*/ 796 w 1163"/>
              <a:gd name="T13" fmla="*/ 1560 h 1903"/>
              <a:gd name="T14" fmla="*/ 974 w 1163"/>
              <a:gd name="T15" fmla="*/ 1744 h 1903"/>
              <a:gd name="T16" fmla="*/ 1162 w 1163"/>
              <a:gd name="T17" fmla="*/ 1902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3" h="1903">
                <a:moveTo>
                  <a:pt x="0" y="0"/>
                </a:moveTo>
                <a:lnTo>
                  <a:pt x="96" y="305"/>
                </a:lnTo>
                <a:lnTo>
                  <a:pt x="208" y="597"/>
                </a:lnTo>
                <a:lnTo>
                  <a:pt x="335" y="868"/>
                </a:lnTo>
                <a:lnTo>
                  <a:pt x="476" y="1122"/>
                </a:lnTo>
                <a:lnTo>
                  <a:pt x="629" y="1353"/>
                </a:lnTo>
                <a:lnTo>
                  <a:pt x="796" y="1560"/>
                </a:lnTo>
                <a:lnTo>
                  <a:pt x="974" y="1744"/>
                </a:lnTo>
                <a:lnTo>
                  <a:pt x="1162" y="1902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 descr="image" title="image"/>
          <p:cNvSpPr>
            <a:spLocks/>
          </p:cNvSpPr>
          <p:nvPr/>
        </p:nvSpPr>
        <p:spPr bwMode="auto">
          <a:xfrm>
            <a:off x="5227638" y="2227263"/>
            <a:ext cx="1647825" cy="2819400"/>
          </a:xfrm>
          <a:custGeom>
            <a:avLst/>
            <a:gdLst>
              <a:gd name="T0" fmla="*/ 0 w 1038"/>
              <a:gd name="T1" fmla="*/ 0 h 1776"/>
              <a:gd name="T2" fmla="*/ 85 w 1038"/>
              <a:gd name="T3" fmla="*/ 285 h 1776"/>
              <a:gd name="T4" fmla="*/ 185 w 1038"/>
              <a:gd name="T5" fmla="*/ 558 h 1776"/>
              <a:gd name="T6" fmla="*/ 299 w 1038"/>
              <a:gd name="T7" fmla="*/ 810 h 1776"/>
              <a:gd name="T8" fmla="*/ 425 w 1038"/>
              <a:gd name="T9" fmla="*/ 1047 h 1776"/>
              <a:gd name="T10" fmla="*/ 562 w 1038"/>
              <a:gd name="T11" fmla="*/ 1262 h 1776"/>
              <a:gd name="T12" fmla="*/ 710 w 1038"/>
              <a:gd name="T13" fmla="*/ 1456 h 1776"/>
              <a:gd name="T14" fmla="*/ 869 w 1038"/>
              <a:gd name="T15" fmla="*/ 1628 h 1776"/>
              <a:gd name="T16" fmla="*/ 1037 w 1038"/>
              <a:gd name="T17" fmla="*/ 177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776">
                <a:moveTo>
                  <a:pt x="0" y="0"/>
                </a:moveTo>
                <a:lnTo>
                  <a:pt x="85" y="285"/>
                </a:lnTo>
                <a:lnTo>
                  <a:pt x="185" y="558"/>
                </a:lnTo>
                <a:lnTo>
                  <a:pt x="299" y="810"/>
                </a:lnTo>
                <a:lnTo>
                  <a:pt x="425" y="1047"/>
                </a:lnTo>
                <a:lnTo>
                  <a:pt x="562" y="1262"/>
                </a:lnTo>
                <a:lnTo>
                  <a:pt x="710" y="1456"/>
                </a:lnTo>
                <a:lnTo>
                  <a:pt x="869" y="1628"/>
                </a:lnTo>
                <a:lnTo>
                  <a:pt x="1037" y="1775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646738" y="4989513"/>
            <a:ext cx="73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/>
              <a:t>AD</a:t>
            </a:r>
            <a:r>
              <a:rPr lang="en-US" altLang="en-US" sz="2400" b="1" baseline="-25000"/>
              <a:t>3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840538" y="4989513"/>
            <a:ext cx="73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/>
              <a:t>AD</a:t>
            </a:r>
            <a:r>
              <a:rPr lang="en-US" altLang="en-US" sz="2400" b="1" baseline="-25000"/>
              <a:t>4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592763" y="1176338"/>
            <a:ext cx="32972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$5 billion initial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decrease in spending</a:t>
            </a:r>
          </a:p>
        </p:txBody>
      </p:sp>
      <p:sp>
        <p:nvSpPr>
          <p:cNvPr id="10257" name="Line 17" descr="image" title="image"/>
          <p:cNvSpPr>
            <a:spLocks noChangeShapeType="1"/>
          </p:cNvSpPr>
          <p:nvPr/>
        </p:nvSpPr>
        <p:spPr bwMode="auto">
          <a:xfrm flipH="1">
            <a:off x="5078413" y="1927225"/>
            <a:ext cx="1108075" cy="411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8" descr="image" title="image"/>
          <p:cNvSpPr>
            <a:spLocks noChangeShapeType="1"/>
          </p:cNvSpPr>
          <p:nvPr/>
        </p:nvSpPr>
        <p:spPr bwMode="auto">
          <a:xfrm flipH="1">
            <a:off x="5549900" y="3538538"/>
            <a:ext cx="1349375" cy="720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706813" y="441325"/>
            <a:ext cx="5334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5100">
                <a:latin typeface="Brush Script MT" panose="03060802040406070304" pitchFamily="66" charset="0"/>
              </a:rPr>
              <a:t>the multiplier at work...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647950" y="2571750"/>
            <a:ext cx="4968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P</a:t>
            </a:r>
            <a:r>
              <a:rPr lang="en-US" altLang="en-US" sz="24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61" name="AutoShape 21" descr="image" title="image"/>
          <p:cNvSpPr>
            <a:spLocks noChangeArrowheads="1"/>
          </p:cNvSpPr>
          <p:nvPr/>
        </p:nvSpPr>
        <p:spPr bwMode="auto">
          <a:xfrm flipH="1">
            <a:off x="5487988" y="4645025"/>
            <a:ext cx="639762" cy="298450"/>
          </a:xfrm>
          <a:prstGeom prst="rightArrow">
            <a:avLst>
              <a:gd name="adj1" fmla="val 50000"/>
              <a:gd name="adj2" fmla="val 107191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AutoShape 22" descr="image" title="image"/>
          <p:cNvSpPr>
            <a:spLocks noChangeArrowheads="1"/>
          </p:cNvSpPr>
          <p:nvPr/>
        </p:nvSpPr>
        <p:spPr bwMode="auto">
          <a:xfrm flipH="1">
            <a:off x="5062538" y="2409825"/>
            <a:ext cx="192087" cy="298450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437063" y="5557838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$510  $522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843463" y="4071938"/>
            <a:ext cx="0" cy="149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5413375" y="2784475"/>
            <a:ext cx="0" cy="278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 flipH="1">
            <a:off x="3913188" y="2360613"/>
            <a:ext cx="1647825" cy="2819400"/>
          </a:xfrm>
          <a:custGeom>
            <a:avLst/>
            <a:gdLst>
              <a:gd name="T0" fmla="*/ 0 w 1038"/>
              <a:gd name="T1" fmla="*/ 0 h 1776"/>
              <a:gd name="T2" fmla="*/ 85 w 1038"/>
              <a:gd name="T3" fmla="*/ 285 h 1776"/>
              <a:gd name="T4" fmla="*/ 185 w 1038"/>
              <a:gd name="T5" fmla="*/ 558 h 1776"/>
              <a:gd name="T6" fmla="*/ 299 w 1038"/>
              <a:gd name="T7" fmla="*/ 810 h 1776"/>
              <a:gd name="T8" fmla="*/ 425 w 1038"/>
              <a:gd name="T9" fmla="*/ 1047 h 1776"/>
              <a:gd name="T10" fmla="*/ 562 w 1038"/>
              <a:gd name="T11" fmla="*/ 1262 h 1776"/>
              <a:gd name="T12" fmla="*/ 710 w 1038"/>
              <a:gd name="T13" fmla="*/ 1456 h 1776"/>
              <a:gd name="T14" fmla="*/ 869 w 1038"/>
              <a:gd name="T15" fmla="*/ 1628 h 1776"/>
              <a:gd name="T16" fmla="*/ 1037 w 1038"/>
              <a:gd name="T17" fmla="*/ 177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776">
                <a:moveTo>
                  <a:pt x="0" y="0"/>
                </a:moveTo>
                <a:lnTo>
                  <a:pt x="85" y="285"/>
                </a:lnTo>
                <a:lnTo>
                  <a:pt x="185" y="558"/>
                </a:lnTo>
                <a:lnTo>
                  <a:pt x="299" y="810"/>
                </a:lnTo>
                <a:lnTo>
                  <a:pt x="425" y="1047"/>
                </a:lnTo>
                <a:lnTo>
                  <a:pt x="562" y="1262"/>
                </a:lnTo>
                <a:lnTo>
                  <a:pt x="710" y="1456"/>
                </a:lnTo>
                <a:lnTo>
                  <a:pt x="869" y="1628"/>
                </a:lnTo>
                <a:lnTo>
                  <a:pt x="1037" y="1775"/>
                </a:lnTo>
              </a:path>
            </a:pathLst>
          </a:custGeom>
          <a:noFill/>
          <a:ln w="76200" cap="rnd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5351463" y="2743200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4773613" y="399732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607050" y="2019300"/>
            <a:ext cx="604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/>
              <a:t>AS</a:t>
            </a:r>
            <a:endParaRPr lang="en-US" altLang="en-US" sz="2400" b="1" baseline="-25000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657475" y="3852863"/>
            <a:ext cx="4968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P</a:t>
            </a:r>
            <a:r>
              <a:rPr lang="en-US" altLang="en-US" sz="24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3357563" y="2878138"/>
            <a:ext cx="584200" cy="1123950"/>
          </a:xfrm>
          <a:prstGeom prst="downArrow">
            <a:avLst>
              <a:gd name="adj1" fmla="val 50000"/>
              <a:gd name="adj2" fmla="val 48098"/>
            </a:avLst>
          </a:pr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9" grpId="0" autoUpdateAnimBg="0"/>
      <p:bldP spid="10251" grpId="0" autoUpdateAnimBg="0"/>
      <p:bldP spid="10254" grpId="0" autoUpdateAnimBg="0"/>
      <p:bldP spid="10255" grpId="0" autoUpdateAnimBg="0"/>
      <p:bldP spid="10256" grpId="0" autoUpdateAnimBg="0"/>
      <p:bldP spid="10259" grpId="0" autoUpdateAnimBg="0"/>
      <p:bldP spid="10260" grpId="0" autoUpdateAnimBg="0"/>
      <p:bldP spid="10263" grpId="0" autoUpdateAnimBg="0"/>
      <p:bldP spid="10269" grpId="0" autoUpdateAnimBg="0"/>
      <p:bldP spid="102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cc19359_tb120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/>
          <a:stretch>
            <a:fillRect/>
          </a:stretch>
        </p:blipFill>
        <p:spPr>
          <a:xfrm>
            <a:off x="1371600" y="0"/>
            <a:ext cx="6096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</a:rPr>
              <a:t>Graphs of Fiscal Policy Trends and Recent Developments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871663" y="1504950"/>
            <a:ext cx="268763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en-US" sz="1100"/>
              <a:t>Source: Office of Management and Budget,</a:t>
            </a:r>
            <a:endParaRPr lang="en-US" altLang="en-US"/>
          </a:p>
        </p:txBody>
      </p:sp>
      <p:pic>
        <p:nvPicPr>
          <p:cNvPr id="59396" name="Picture 4" descr="federal outl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20110219_WOC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49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4800" y="5715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Source: The Economist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S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34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1447800"/>
            <a:ext cx="7772400" cy="1470025"/>
          </a:xfrm>
        </p:spPr>
        <p:txBody>
          <a:bodyPr anchor="ctr"/>
          <a:lstStyle/>
          <a:p>
            <a:r>
              <a:rPr lang="en-US" altLang="en-US" sz="4400">
                <a:solidFill>
                  <a:schemeClr val="accent2"/>
                </a:solidFill>
              </a:rPr>
              <a:t>Part II – </a:t>
            </a:r>
            <a:br>
              <a:rPr lang="en-US" altLang="en-US" sz="4400">
                <a:solidFill>
                  <a:schemeClr val="accent2"/>
                </a:solidFill>
              </a:rPr>
            </a:br>
            <a:r>
              <a:rPr lang="en-US" altLang="en-US" sz="4400">
                <a:solidFill>
                  <a:schemeClr val="accent2"/>
                </a:solidFill>
              </a:rPr>
              <a:t>Monetary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Monetary Policy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chemeClr val="accent2"/>
                </a:solidFill>
              </a:rPr>
              <a:t>Federal Reserve System:</a:t>
            </a:r>
          </a:p>
          <a:p>
            <a:pPr lvl="2"/>
            <a:r>
              <a:rPr lang="en-US" altLang="en-US" sz="2000">
                <a:solidFill>
                  <a:schemeClr val="accent2"/>
                </a:solidFill>
              </a:rPr>
              <a:t>Independent government agency created in 1913</a:t>
            </a:r>
          </a:p>
          <a:p>
            <a:pPr lvl="2"/>
            <a:r>
              <a:rPr lang="en-US" altLang="en-US" sz="2000">
                <a:solidFill>
                  <a:schemeClr val="accent2"/>
                </a:solidFill>
              </a:rPr>
              <a:t>Controls how much money is in circulation</a:t>
            </a:r>
          </a:p>
          <a:p>
            <a:pPr lvl="2"/>
            <a:r>
              <a:rPr lang="en-US" altLang="en-US" sz="2000">
                <a:solidFill>
                  <a:schemeClr val="accent2"/>
                </a:solidFill>
              </a:rPr>
              <a:t>12 Regional Federal Reserve Banks and 13,000 Private Member Banks</a:t>
            </a:r>
          </a:p>
          <a:p>
            <a:pPr lvl="2"/>
            <a:r>
              <a:rPr lang="en-US" altLang="en-US" sz="2000">
                <a:solidFill>
                  <a:schemeClr val="accent2"/>
                </a:solidFill>
              </a:rPr>
              <a:t>Fed Chairman oversees Board of Governors that supervise the Fed’s Banking services and policies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Monetary Policy is Fast </a:t>
            </a:r>
          </a:p>
          <a:p>
            <a:pPr lvl="2"/>
            <a:r>
              <a:rPr lang="en-US" altLang="en-US" sz="2000">
                <a:solidFill>
                  <a:schemeClr val="accent2"/>
                </a:solidFill>
              </a:rPr>
              <a:t>instantaneous impact on markets and banking / financial system</a:t>
            </a:r>
          </a:p>
          <a:p>
            <a:pPr lvl="2"/>
            <a:r>
              <a:rPr lang="en-US" altLang="en-US" sz="2000">
                <a:solidFill>
                  <a:schemeClr val="accent2"/>
                </a:solidFill>
              </a:rPr>
              <a:t>Not burdened by the political process or government bureaucracy of fiscal policy</a:t>
            </a:r>
          </a:p>
          <a:p>
            <a:endParaRPr lang="en-US" altLang="en-US" sz="2800">
              <a:solidFill>
                <a:schemeClr val="accent2"/>
              </a:solidFill>
            </a:endParaRPr>
          </a:p>
          <a:p>
            <a:pPr lvl="1"/>
            <a:endParaRPr lang="en-US" alt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01813" y="49213"/>
            <a:ext cx="731361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800" b="1">
                <a:solidFill>
                  <a:srgbClr val="000099"/>
                </a:solidFill>
                <a:latin typeface="Times New Roman" panose="02020603050405020304" pitchFamily="18" charset="0"/>
              </a:rPr>
              <a:t>THE FEDERAL RESERVE AND </a:t>
            </a:r>
          </a:p>
          <a:p>
            <a:pPr algn="ctr" eaLnBrk="0" hangingPunct="0"/>
            <a:r>
              <a:rPr lang="en-US" altLang="en-US" sz="3800" b="1">
                <a:solidFill>
                  <a:srgbClr val="000099"/>
                </a:solidFill>
                <a:latin typeface="Times New Roman" panose="02020603050405020304" pitchFamily="18" charset="0"/>
              </a:rPr>
              <a:t>THE BANKING SYSTEM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81213" y="1316038"/>
            <a:ext cx="1954212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Federal</a:t>
            </a:r>
          </a:p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Open Market</a:t>
            </a:r>
          </a:p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Committee</a:t>
            </a:r>
          </a:p>
        </p:txBody>
      </p:sp>
      <p:sp>
        <p:nvSpPr>
          <p:cNvPr id="12292" name="Line 4" descr="image" title="image"/>
          <p:cNvSpPr>
            <a:spLocks noChangeShapeType="1"/>
          </p:cNvSpPr>
          <p:nvPr/>
        </p:nvSpPr>
        <p:spPr bwMode="auto">
          <a:xfrm>
            <a:off x="5399088" y="216852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763963" y="2355850"/>
            <a:ext cx="0" cy="30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763963" y="3295650"/>
            <a:ext cx="0" cy="388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763963" y="4799013"/>
            <a:ext cx="0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751263" y="5900738"/>
            <a:ext cx="777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756025" y="2368550"/>
            <a:ext cx="3559175" cy="0"/>
            <a:chOff x="2366" y="1420"/>
            <a:chExt cx="2242" cy="0"/>
          </a:xfrm>
        </p:grpSpPr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H="1">
              <a:off x="2366" y="1420"/>
              <a:ext cx="10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3401" y="1420"/>
              <a:ext cx="12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7294563" y="2368550"/>
            <a:ext cx="0" cy="13160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122863" y="2957513"/>
            <a:ext cx="21669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7294563" y="4799013"/>
            <a:ext cx="0" cy="10509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6356350" y="5876925"/>
            <a:ext cx="9271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008438" y="1839913"/>
            <a:ext cx="501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525963" y="1514475"/>
            <a:ext cx="1816100" cy="650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Board of</a:t>
            </a:r>
          </a:p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Governors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405063" y="2647950"/>
            <a:ext cx="2717800" cy="6508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12 Federal</a:t>
            </a:r>
          </a:p>
          <a:p>
            <a:pPr algn="ctr">
              <a:lnSpc>
                <a:spcPct val="85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Reserve Banks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405063" y="3689350"/>
            <a:ext cx="2717800" cy="11144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Times New Roman" panose="02020603050405020304" pitchFamily="18" charset="0"/>
              </a:rPr>
              <a:t>Commercial</a:t>
            </a:r>
          </a:p>
          <a:p>
            <a:pPr algn="ctr"/>
            <a:r>
              <a:rPr lang="en-US" altLang="en-US" sz="3200" b="1">
                <a:latin typeface="Times New Roman" panose="02020603050405020304" pitchFamily="18" charset="0"/>
              </a:rPr>
              <a:t>Banks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5935663" y="3689350"/>
            <a:ext cx="2717800" cy="11144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Thrift Institutions</a:t>
            </a:r>
            <a:endParaRPr lang="en-US" altLang="en-US" sz="1300" b="1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1700" b="1">
                <a:latin typeface="Times New Roman" panose="02020603050405020304" pitchFamily="18" charset="0"/>
              </a:rPr>
              <a:t>(Savings &amp; loan associations,</a:t>
            </a:r>
          </a:p>
          <a:p>
            <a:pPr algn="ctr">
              <a:lnSpc>
                <a:spcPct val="90000"/>
              </a:lnSpc>
            </a:pPr>
            <a:r>
              <a:rPr lang="en-US" altLang="en-US" sz="1700" b="1">
                <a:latin typeface="Times New Roman" panose="02020603050405020304" pitchFamily="18" charset="0"/>
              </a:rPr>
              <a:t>mutual savings banks, credit</a:t>
            </a:r>
          </a:p>
          <a:p>
            <a:pPr algn="ctr">
              <a:lnSpc>
                <a:spcPct val="90000"/>
              </a:lnSpc>
            </a:pPr>
            <a:r>
              <a:rPr lang="en-US" altLang="en-US" sz="1700" b="1">
                <a:latin typeface="Times New Roman" panose="02020603050405020304" pitchFamily="18" charset="0"/>
              </a:rPr>
              <a:t>unions)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514850" y="5327650"/>
            <a:ext cx="1841500" cy="11144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The Public</a:t>
            </a:r>
            <a:endParaRPr lang="en-US" altLang="en-US" sz="1500" b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1900" b="1">
                <a:latin typeface="Times New Roman" panose="02020603050405020304" pitchFamily="18" charset="0"/>
              </a:rPr>
              <a:t>(Households and</a:t>
            </a:r>
          </a:p>
          <a:p>
            <a:pPr algn="ctr"/>
            <a:r>
              <a:rPr lang="en-US" altLang="en-US" sz="1900" b="1">
                <a:latin typeface="Times New Roman" panose="02020603050405020304" pitchFamily="18" charset="0"/>
              </a:rPr>
              <a:t>businesses)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305" grpId="0" animBg="1" autoUpdateAnimBg="0"/>
      <p:bldP spid="12306" grpId="0" animBg="1" autoUpdateAnimBg="0"/>
      <p:bldP spid="12307" grpId="0" animBg="1" autoUpdateAnimBg="0"/>
      <p:bldP spid="12308" grpId="0" animBg="1" autoUpdateAnimBg="0"/>
      <p:bldP spid="123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cc19359_130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536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2"/>
                </a:solidFill>
              </a:rPr>
              <a:t>Monetary Policy Tools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u="sng" dirty="0">
                <a:solidFill>
                  <a:srgbClr val="C00000"/>
                </a:solidFill>
              </a:rPr>
              <a:t>Reserve Requirements</a:t>
            </a:r>
            <a:r>
              <a:rPr lang="en-US" altLang="en-US" sz="2800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Determines the minimum $ that banks must have at all times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>
                <a:solidFill>
                  <a:srgbClr val="C00000"/>
                </a:solidFill>
              </a:rPr>
              <a:t>Discount rate</a:t>
            </a:r>
            <a:r>
              <a:rPr lang="en-US" altLang="en-US" sz="2800" dirty="0">
                <a:solidFill>
                  <a:srgbClr val="C00000"/>
                </a:solidFill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interest rate the fed charges to member banks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Lower rate more likely to borrow from FED = more money in the economy = more loans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Higher rate = less money in the economy loans more difficult to obtain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>
                <a:solidFill>
                  <a:srgbClr val="C00000"/>
                </a:solidFill>
              </a:rPr>
              <a:t>Open-market operations</a:t>
            </a:r>
            <a:r>
              <a:rPr lang="en-US" altLang="en-US" sz="2800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Purchase or sale of bonds on the open market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Bonds: certificates issued by the government to a lender from whom it has borrowed money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Increases money in the economy by buying bonds; decreases money by selling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The Basics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Fiscal Policy: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government spending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 taxing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 borrowing </a:t>
            </a:r>
          </a:p>
          <a:p>
            <a:r>
              <a:rPr lang="en-US" altLang="en-US">
                <a:solidFill>
                  <a:schemeClr val="accent2"/>
                </a:solidFill>
              </a:rPr>
              <a:t>Monetary Policy: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regulating the economy by controlling the amount of money in circulation and the level of interest rates</a:t>
            </a:r>
          </a:p>
          <a:p>
            <a:pPr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c19359_tb150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>
          <a:xfrm>
            <a:off x="2362200" y="0"/>
            <a:ext cx="47513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8442325" y="2676525"/>
            <a:ext cx="0" cy="6032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303463" y="5697538"/>
            <a:ext cx="11509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303463" y="4897438"/>
            <a:ext cx="15986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303463" y="5345113"/>
            <a:ext cx="13700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 flipH="1">
            <a:off x="3019425" y="3813175"/>
            <a:ext cx="1300163" cy="2322513"/>
          </a:xfrm>
          <a:custGeom>
            <a:avLst/>
            <a:gdLst>
              <a:gd name="T0" fmla="*/ 0 w 819"/>
              <a:gd name="T1" fmla="*/ 0 h 1463"/>
              <a:gd name="T2" fmla="*/ 67 w 819"/>
              <a:gd name="T3" fmla="*/ 235 h 1463"/>
              <a:gd name="T4" fmla="*/ 146 w 819"/>
              <a:gd name="T5" fmla="*/ 459 h 1463"/>
              <a:gd name="T6" fmla="*/ 236 w 819"/>
              <a:gd name="T7" fmla="*/ 667 h 1463"/>
              <a:gd name="T8" fmla="*/ 335 w 819"/>
              <a:gd name="T9" fmla="*/ 862 h 1463"/>
              <a:gd name="T10" fmla="*/ 443 w 819"/>
              <a:gd name="T11" fmla="*/ 1040 h 1463"/>
              <a:gd name="T12" fmla="*/ 560 w 819"/>
              <a:gd name="T13" fmla="*/ 1199 h 1463"/>
              <a:gd name="T14" fmla="*/ 686 w 819"/>
              <a:gd name="T15" fmla="*/ 1341 h 1463"/>
              <a:gd name="T16" fmla="*/ 818 w 819"/>
              <a:gd name="T17" fmla="*/ 1462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1463">
                <a:moveTo>
                  <a:pt x="0" y="0"/>
                </a:moveTo>
                <a:lnTo>
                  <a:pt x="67" y="235"/>
                </a:lnTo>
                <a:lnTo>
                  <a:pt x="146" y="459"/>
                </a:lnTo>
                <a:lnTo>
                  <a:pt x="236" y="667"/>
                </a:lnTo>
                <a:lnTo>
                  <a:pt x="335" y="862"/>
                </a:lnTo>
                <a:lnTo>
                  <a:pt x="443" y="1040"/>
                </a:lnTo>
                <a:lnTo>
                  <a:pt x="560" y="1199"/>
                </a:lnTo>
                <a:lnTo>
                  <a:pt x="686" y="1341"/>
                </a:lnTo>
                <a:lnTo>
                  <a:pt x="818" y="1462"/>
                </a:lnTo>
              </a:path>
            </a:pathLst>
          </a:custGeom>
          <a:noFill/>
          <a:ln w="76200" cap="rnd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689350" y="5324475"/>
            <a:ext cx="0" cy="10255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962650" y="2035175"/>
            <a:ext cx="18494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317750" y="2025650"/>
            <a:ext cx="1720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832725" y="2036763"/>
            <a:ext cx="0" cy="12477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455988" y="701675"/>
            <a:ext cx="0" cy="25971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446463" y="5716588"/>
            <a:ext cx="0" cy="636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7242175" y="1465263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5937250" y="1473200"/>
            <a:ext cx="1222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295525" y="1463675"/>
            <a:ext cx="11033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2278063" y="534988"/>
            <a:ext cx="3248025" cy="2782887"/>
            <a:chOff x="1435" y="337"/>
            <a:chExt cx="2046" cy="1753"/>
          </a:xfrm>
        </p:grpSpPr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454" y="337"/>
              <a:ext cx="0" cy="175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1435" y="2085"/>
              <a:ext cx="204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2300288" y="3611563"/>
            <a:ext cx="3248025" cy="2782887"/>
            <a:chOff x="1449" y="2275"/>
            <a:chExt cx="2046" cy="1753"/>
          </a:xfrm>
        </p:grpSpPr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1460" y="2275"/>
              <a:ext cx="0" cy="175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1449" y="4015"/>
              <a:ext cx="204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5910263" y="530225"/>
            <a:ext cx="2933700" cy="2782888"/>
            <a:chOff x="3723" y="334"/>
            <a:chExt cx="1848" cy="1753"/>
          </a:xfrm>
        </p:grpSpPr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3741" y="334"/>
              <a:ext cx="0" cy="175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3723" y="2082"/>
              <a:ext cx="184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487613" y="6397625"/>
            <a:ext cx="29511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400" b="1"/>
              <a:t>Real domestic output, GDP</a:t>
            </a: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2663825" y="649288"/>
            <a:ext cx="2319338" cy="2319337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6424613" y="649288"/>
            <a:ext cx="2319337" cy="2319337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5103813" y="2738438"/>
            <a:ext cx="558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D</a:t>
            </a:r>
            <a:r>
              <a:rPr lang="en-US" altLang="en-US" sz="2400" baseline="-2500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7458075" y="952500"/>
            <a:ext cx="13938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000" b="1">
                <a:latin typeface="Times New Roman" panose="02020603050405020304" pitchFamily="18" charset="0"/>
              </a:rPr>
              <a:t>Investment</a:t>
            </a:r>
          </a:p>
          <a:p>
            <a:pPr algn="ctr" eaLnBrk="0" hangingPunct="0"/>
            <a:r>
              <a:rPr lang="en-US" altLang="en-US" sz="2000" b="1">
                <a:latin typeface="Times New Roman" panose="02020603050405020304" pitchFamily="18" charset="0"/>
              </a:rPr>
              <a:t>Demand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 rot="16200000">
            <a:off x="1009650" y="1951038"/>
            <a:ext cx="1825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latin typeface="Times New Roman" panose="02020603050405020304" pitchFamily="18" charset="0"/>
              </a:rPr>
              <a:t>Real rate of interest, i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572125" y="1249363"/>
            <a:ext cx="3841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10</a:t>
            </a:r>
          </a:p>
          <a:p>
            <a:pPr eaLnBrk="0" hangingPunct="0">
              <a:lnSpc>
                <a:spcPct val="125000"/>
              </a:lnSpc>
            </a:pPr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  8</a:t>
            </a:r>
          </a:p>
          <a:p>
            <a:pPr eaLnBrk="0" hangingPunct="0">
              <a:lnSpc>
                <a:spcPct val="125000"/>
              </a:lnSpc>
            </a:pPr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  6</a:t>
            </a:r>
          </a:p>
          <a:p>
            <a:pPr eaLnBrk="0" hangingPunct="0">
              <a:lnSpc>
                <a:spcPct val="125000"/>
              </a:lnSpc>
            </a:pPr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  0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2173288" y="3297238"/>
            <a:ext cx="3500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1400" b="1">
                <a:latin typeface="Times New Roman" panose="02020603050405020304" pitchFamily="18" charset="0"/>
              </a:rPr>
              <a:t>Quantity of money demanded and supplied </a:t>
            </a: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6229350" y="3297238"/>
            <a:ext cx="227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1600" b="1">
                <a:latin typeface="Times New Roman" panose="02020603050405020304" pitchFamily="18" charset="0"/>
              </a:rPr>
              <a:t>Amount of investment, i</a:t>
            </a:r>
          </a:p>
        </p:txBody>
      </p:sp>
      <p:sp>
        <p:nvSpPr>
          <p:cNvPr id="18466" name="Freeform 34"/>
          <p:cNvSpPr>
            <a:spLocks/>
          </p:cNvSpPr>
          <p:nvPr/>
        </p:nvSpPr>
        <p:spPr bwMode="auto">
          <a:xfrm>
            <a:off x="2595563" y="3817938"/>
            <a:ext cx="1300162" cy="2322512"/>
          </a:xfrm>
          <a:custGeom>
            <a:avLst/>
            <a:gdLst>
              <a:gd name="T0" fmla="*/ 0 w 819"/>
              <a:gd name="T1" fmla="*/ 0 h 1463"/>
              <a:gd name="T2" fmla="*/ 67 w 819"/>
              <a:gd name="T3" fmla="*/ 235 h 1463"/>
              <a:gd name="T4" fmla="*/ 146 w 819"/>
              <a:gd name="T5" fmla="*/ 459 h 1463"/>
              <a:gd name="T6" fmla="*/ 236 w 819"/>
              <a:gd name="T7" fmla="*/ 667 h 1463"/>
              <a:gd name="T8" fmla="*/ 335 w 819"/>
              <a:gd name="T9" fmla="*/ 862 h 1463"/>
              <a:gd name="T10" fmla="*/ 443 w 819"/>
              <a:gd name="T11" fmla="*/ 1040 h 1463"/>
              <a:gd name="T12" fmla="*/ 560 w 819"/>
              <a:gd name="T13" fmla="*/ 1199 h 1463"/>
              <a:gd name="T14" fmla="*/ 686 w 819"/>
              <a:gd name="T15" fmla="*/ 1341 h 1463"/>
              <a:gd name="T16" fmla="*/ 818 w 819"/>
              <a:gd name="T17" fmla="*/ 1462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1463">
                <a:moveTo>
                  <a:pt x="0" y="0"/>
                </a:moveTo>
                <a:lnTo>
                  <a:pt x="67" y="235"/>
                </a:lnTo>
                <a:lnTo>
                  <a:pt x="146" y="459"/>
                </a:lnTo>
                <a:lnTo>
                  <a:pt x="236" y="667"/>
                </a:lnTo>
                <a:lnTo>
                  <a:pt x="335" y="862"/>
                </a:lnTo>
                <a:lnTo>
                  <a:pt x="443" y="1040"/>
                </a:lnTo>
                <a:lnTo>
                  <a:pt x="560" y="1199"/>
                </a:lnTo>
                <a:lnTo>
                  <a:pt x="686" y="1341"/>
                </a:lnTo>
                <a:lnTo>
                  <a:pt x="818" y="1462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1679575" y="22225"/>
            <a:ext cx="75009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600" b="1">
                <a:solidFill>
                  <a:srgbClr val="000099"/>
                </a:solidFill>
                <a:latin typeface="Times New Roman" panose="02020603050405020304" pitchFamily="18" charset="0"/>
              </a:rPr>
              <a:t>MONETARY POLICY AND EQUILIBRIUM GDP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3294063" y="319088"/>
            <a:ext cx="609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S</a:t>
            </a:r>
            <a:r>
              <a:rPr lang="en-US" altLang="en-US" sz="2400" baseline="-25000">
                <a:latin typeface="Times New Roman" panose="02020603050405020304" pitchFamily="18" charset="0"/>
              </a:rPr>
              <a:t>m1</a:t>
            </a: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4322763" y="3656013"/>
            <a:ext cx="506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>
                <a:latin typeface="Times New Roman" panose="02020603050405020304" pitchFamily="18" charset="0"/>
              </a:rPr>
              <a:t>AS</a:t>
            </a:r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3382963" y="562292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7172325" y="138747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3381375" y="1397000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3867150" y="5999163"/>
            <a:ext cx="13128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>
                <a:latin typeface="Times New Roman" panose="02020603050405020304" pitchFamily="18" charset="0"/>
              </a:rPr>
              <a:t>AD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 i="1">
                <a:latin typeface="Times New Roman" panose="02020603050405020304" pitchFamily="18" charset="0"/>
              </a:rPr>
              <a:t>(I=$15)</a:t>
            </a: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1951038" y="5499100"/>
            <a:ext cx="4048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altLang="en-US" sz="2000">
                <a:latin typeface="Times New Roman" panose="02020603050405020304" pitchFamily="18" charset="0"/>
              </a:rPr>
              <a:t>P</a:t>
            </a:r>
            <a:r>
              <a:rPr lang="en-US" altLang="en-US" sz="20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1939925" y="1249363"/>
            <a:ext cx="3841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10</a:t>
            </a:r>
          </a:p>
          <a:p>
            <a:pPr eaLnBrk="0" hangingPunct="0">
              <a:lnSpc>
                <a:spcPct val="125000"/>
              </a:lnSpc>
            </a:pPr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  8</a:t>
            </a:r>
          </a:p>
          <a:p>
            <a:pPr eaLnBrk="0" hangingPunct="0">
              <a:lnSpc>
                <a:spcPct val="125000"/>
              </a:lnSpc>
            </a:pPr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  6</a:t>
            </a:r>
          </a:p>
          <a:p>
            <a:pPr eaLnBrk="0" hangingPunct="0">
              <a:lnSpc>
                <a:spcPct val="125000"/>
              </a:lnSpc>
            </a:pPr>
            <a:endParaRPr lang="en-US" altLang="en-US" sz="1600" b="1"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n-US" altLang="en-US" sz="1600" b="1">
                <a:latin typeface="Times New Roman" panose="02020603050405020304" pitchFamily="18" charset="0"/>
              </a:rPr>
              <a:t>  0</a:t>
            </a: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4022725" y="696913"/>
            <a:ext cx="0" cy="25971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Freeform 45"/>
          <p:cNvSpPr>
            <a:spLocks/>
          </p:cNvSpPr>
          <p:nvPr/>
        </p:nvSpPr>
        <p:spPr bwMode="auto">
          <a:xfrm>
            <a:off x="3552825" y="3800475"/>
            <a:ext cx="814388" cy="1731963"/>
          </a:xfrm>
          <a:custGeom>
            <a:avLst/>
            <a:gdLst>
              <a:gd name="T0" fmla="*/ 0 w 819"/>
              <a:gd name="T1" fmla="*/ 0 h 1463"/>
              <a:gd name="T2" fmla="*/ 67 w 819"/>
              <a:gd name="T3" fmla="*/ 235 h 1463"/>
              <a:gd name="T4" fmla="*/ 146 w 819"/>
              <a:gd name="T5" fmla="*/ 459 h 1463"/>
              <a:gd name="T6" fmla="*/ 236 w 819"/>
              <a:gd name="T7" fmla="*/ 667 h 1463"/>
              <a:gd name="T8" fmla="*/ 335 w 819"/>
              <a:gd name="T9" fmla="*/ 862 h 1463"/>
              <a:gd name="T10" fmla="*/ 443 w 819"/>
              <a:gd name="T11" fmla="*/ 1040 h 1463"/>
              <a:gd name="T12" fmla="*/ 560 w 819"/>
              <a:gd name="T13" fmla="*/ 1199 h 1463"/>
              <a:gd name="T14" fmla="*/ 686 w 819"/>
              <a:gd name="T15" fmla="*/ 1341 h 1463"/>
              <a:gd name="T16" fmla="*/ 818 w 819"/>
              <a:gd name="T17" fmla="*/ 1462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1463">
                <a:moveTo>
                  <a:pt x="0" y="0"/>
                </a:moveTo>
                <a:lnTo>
                  <a:pt x="67" y="235"/>
                </a:lnTo>
                <a:lnTo>
                  <a:pt x="146" y="459"/>
                </a:lnTo>
                <a:lnTo>
                  <a:pt x="236" y="667"/>
                </a:lnTo>
                <a:lnTo>
                  <a:pt x="335" y="862"/>
                </a:lnTo>
                <a:lnTo>
                  <a:pt x="443" y="1040"/>
                </a:lnTo>
                <a:lnTo>
                  <a:pt x="560" y="1199"/>
                </a:lnTo>
                <a:lnTo>
                  <a:pt x="686" y="1341"/>
                </a:lnTo>
                <a:lnTo>
                  <a:pt x="818" y="1462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3860800" y="319088"/>
            <a:ext cx="609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S</a:t>
            </a:r>
            <a:r>
              <a:rPr lang="en-US" altLang="en-US" sz="2400" baseline="-25000">
                <a:latin typeface="Times New Roman" panose="02020603050405020304" pitchFamily="18" charset="0"/>
              </a:rPr>
              <a:t>m2</a:t>
            </a:r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7783513" y="197802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3959225" y="195262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4208463" y="5494338"/>
            <a:ext cx="13684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>
                <a:latin typeface="Times New Roman" panose="02020603050405020304" pitchFamily="18" charset="0"/>
              </a:rPr>
              <a:t>AD</a:t>
            </a:r>
            <a:r>
              <a:rPr lang="en-US" altLang="en-US" baseline="-25000">
                <a:latin typeface="Times New Roman" panose="02020603050405020304" pitchFamily="18" charset="0"/>
              </a:rPr>
              <a:t>3</a:t>
            </a:r>
            <a:r>
              <a:rPr lang="en-US" altLang="en-US" i="1">
                <a:latin typeface="Times New Roman" panose="02020603050405020304" pitchFamily="18" charset="0"/>
              </a:rPr>
              <a:t>(I=$25)</a:t>
            </a:r>
          </a:p>
        </p:txBody>
      </p:sp>
      <p:sp>
        <p:nvSpPr>
          <p:cNvPr id="18482" name="AutoShape 50"/>
          <p:cNvSpPr>
            <a:spLocks noChangeArrowheads="1"/>
          </p:cNvSpPr>
          <p:nvPr/>
        </p:nvSpPr>
        <p:spPr bwMode="auto">
          <a:xfrm>
            <a:off x="7264400" y="2354263"/>
            <a:ext cx="544513" cy="265112"/>
          </a:xfrm>
          <a:prstGeom prst="rightArrow">
            <a:avLst>
              <a:gd name="adj1" fmla="val 50000"/>
              <a:gd name="adj2" fmla="val 102704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AutoShape 51"/>
          <p:cNvSpPr>
            <a:spLocks noChangeArrowheads="1"/>
          </p:cNvSpPr>
          <p:nvPr/>
        </p:nvSpPr>
        <p:spPr bwMode="auto">
          <a:xfrm>
            <a:off x="2836863" y="4175125"/>
            <a:ext cx="296862" cy="265113"/>
          </a:xfrm>
          <a:prstGeom prst="rightArrow">
            <a:avLst>
              <a:gd name="adj1" fmla="val 50000"/>
              <a:gd name="adj2" fmla="val 55993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AutoShape 52"/>
          <p:cNvSpPr>
            <a:spLocks noChangeArrowheads="1"/>
          </p:cNvSpPr>
          <p:nvPr/>
        </p:nvSpPr>
        <p:spPr bwMode="auto">
          <a:xfrm>
            <a:off x="3535363" y="1047750"/>
            <a:ext cx="428625" cy="217488"/>
          </a:xfrm>
          <a:prstGeom prst="rightArrow">
            <a:avLst>
              <a:gd name="adj1" fmla="val 50000"/>
              <a:gd name="adj2" fmla="val 98549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3871913" y="481647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1951038" y="5148263"/>
            <a:ext cx="4048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altLang="en-US" sz="2000">
                <a:latin typeface="Times New Roman" panose="02020603050405020304" pitchFamily="18" charset="0"/>
              </a:rPr>
              <a:t>P</a:t>
            </a:r>
            <a:r>
              <a:rPr lang="en-US" altLang="en-US" sz="20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5443538" y="3624263"/>
            <a:ext cx="30622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If the Money Supply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Increases to Stimulate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the Economy…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443538" y="4497388"/>
            <a:ext cx="3387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Interest Rate Decreases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5456238" y="4845050"/>
            <a:ext cx="30749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Investment Increases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5456238" y="5176838"/>
            <a:ext cx="3108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AD &amp; GDP Increases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with slight inflation</a:t>
            </a: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 rot="16200000">
            <a:off x="1412876" y="4792662"/>
            <a:ext cx="9652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1">
                <a:latin typeface="Times New Roman" panose="02020603050405020304" pitchFamily="18" charset="0"/>
              </a:rPr>
              <a:t>Price level</a:t>
            </a:r>
          </a:p>
        </p:txBody>
      </p:sp>
      <p:sp>
        <p:nvSpPr>
          <p:cNvPr id="18492" name="AutoShape 60"/>
          <p:cNvSpPr>
            <a:spLocks noChangeArrowheads="1"/>
          </p:cNvSpPr>
          <p:nvPr/>
        </p:nvSpPr>
        <p:spPr bwMode="auto">
          <a:xfrm rot="5400000">
            <a:off x="6116637" y="1635126"/>
            <a:ext cx="544513" cy="265112"/>
          </a:xfrm>
          <a:prstGeom prst="rightArrow">
            <a:avLst>
              <a:gd name="adj1" fmla="val 50000"/>
              <a:gd name="adj2" fmla="val 102704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3" name="Freeform 61"/>
          <p:cNvSpPr>
            <a:spLocks/>
          </p:cNvSpPr>
          <p:nvPr/>
        </p:nvSpPr>
        <p:spPr bwMode="auto">
          <a:xfrm>
            <a:off x="3062288" y="3798888"/>
            <a:ext cx="1033462" cy="2065337"/>
          </a:xfrm>
          <a:custGeom>
            <a:avLst/>
            <a:gdLst>
              <a:gd name="T0" fmla="*/ 0 w 819"/>
              <a:gd name="T1" fmla="*/ 0 h 1463"/>
              <a:gd name="T2" fmla="*/ 67 w 819"/>
              <a:gd name="T3" fmla="*/ 235 h 1463"/>
              <a:gd name="T4" fmla="*/ 146 w 819"/>
              <a:gd name="T5" fmla="*/ 459 h 1463"/>
              <a:gd name="T6" fmla="*/ 236 w 819"/>
              <a:gd name="T7" fmla="*/ 667 h 1463"/>
              <a:gd name="T8" fmla="*/ 335 w 819"/>
              <a:gd name="T9" fmla="*/ 862 h 1463"/>
              <a:gd name="T10" fmla="*/ 443 w 819"/>
              <a:gd name="T11" fmla="*/ 1040 h 1463"/>
              <a:gd name="T12" fmla="*/ 560 w 819"/>
              <a:gd name="T13" fmla="*/ 1199 h 1463"/>
              <a:gd name="T14" fmla="*/ 686 w 819"/>
              <a:gd name="T15" fmla="*/ 1341 h 1463"/>
              <a:gd name="T16" fmla="*/ 818 w 819"/>
              <a:gd name="T17" fmla="*/ 1462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1463">
                <a:moveTo>
                  <a:pt x="0" y="0"/>
                </a:moveTo>
                <a:lnTo>
                  <a:pt x="67" y="235"/>
                </a:lnTo>
                <a:lnTo>
                  <a:pt x="146" y="459"/>
                </a:lnTo>
                <a:lnTo>
                  <a:pt x="236" y="667"/>
                </a:lnTo>
                <a:lnTo>
                  <a:pt x="335" y="862"/>
                </a:lnTo>
                <a:lnTo>
                  <a:pt x="443" y="1040"/>
                </a:lnTo>
                <a:lnTo>
                  <a:pt x="560" y="1199"/>
                </a:lnTo>
                <a:lnTo>
                  <a:pt x="686" y="1341"/>
                </a:lnTo>
                <a:lnTo>
                  <a:pt x="818" y="1462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>
            <a:off x="3621088" y="5275263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3927475" y="4959350"/>
            <a:ext cx="0" cy="14001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4014788" y="5732463"/>
            <a:ext cx="131286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>
                <a:latin typeface="Times New Roman" panose="02020603050405020304" pitchFamily="18" charset="0"/>
              </a:rPr>
              <a:t>AD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 i="1">
                <a:latin typeface="Times New Roman" panose="02020603050405020304" pitchFamily="18" charset="0"/>
              </a:rPr>
              <a:t>(I=$20)</a:t>
            </a:r>
          </a:p>
        </p:txBody>
      </p:sp>
      <p:sp>
        <p:nvSpPr>
          <p:cNvPr id="18497" name="AutoShape 65"/>
          <p:cNvSpPr>
            <a:spLocks noChangeArrowheads="1"/>
          </p:cNvSpPr>
          <p:nvPr/>
        </p:nvSpPr>
        <p:spPr bwMode="auto">
          <a:xfrm>
            <a:off x="3322638" y="4175125"/>
            <a:ext cx="296862" cy="265113"/>
          </a:xfrm>
          <a:prstGeom prst="rightArrow">
            <a:avLst>
              <a:gd name="adj1" fmla="val 50000"/>
              <a:gd name="adj2" fmla="val 55993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1951038" y="4689475"/>
            <a:ext cx="4048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altLang="en-US" sz="2000">
                <a:latin typeface="Times New Roman" panose="02020603050405020304" pitchFamily="18" charset="0"/>
              </a:rPr>
              <a:t>P</a:t>
            </a:r>
            <a:r>
              <a:rPr lang="en-US" altLang="en-US" sz="20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499" name="Line 67"/>
          <p:cNvSpPr>
            <a:spLocks noChangeShapeType="1"/>
          </p:cNvSpPr>
          <p:nvPr/>
        </p:nvSpPr>
        <p:spPr bwMode="auto">
          <a:xfrm>
            <a:off x="4689475" y="692150"/>
            <a:ext cx="0" cy="25971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0" name="Line 68"/>
          <p:cNvSpPr>
            <a:spLocks noChangeShapeType="1"/>
          </p:cNvSpPr>
          <p:nvPr/>
        </p:nvSpPr>
        <p:spPr bwMode="auto">
          <a:xfrm>
            <a:off x="2312988" y="2678113"/>
            <a:ext cx="23495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Oval 69"/>
          <p:cNvSpPr>
            <a:spLocks noChangeArrowheads="1"/>
          </p:cNvSpPr>
          <p:nvPr/>
        </p:nvSpPr>
        <p:spPr bwMode="auto">
          <a:xfrm>
            <a:off x="4625975" y="2619375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4527550" y="319088"/>
            <a:ext cx="609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S</a:t>
            </a:r>
            <a:r>
              <a:rPr lang="en-US" altLang="en-US" sz="2400" baseline="-25000">
                <a:latin typeface="Times New Roman" panose="02020603050405020304" pitchFamily="18" charset="0"/>
              </a:rPr>
              <a:t>m3</a:t>
            </a:r>
          </a:p>
        </p:txBody>
      </p:sp>
      <p:sp>
        <p:nvSpPr>
          <p:cNvPr id="18503" name="Line 71"/>
          <p:cNvSpPr>
            <a:spLocks noChangeShapeType="1"/>
          </p:cNvSpPr>
          <p:nvPr/>
        </p:nvSpPr>
        <p:spPr bwMode="auto">
          <a:xfrm>
            <a:off x="5972175" y="2701925"/>
            <a:ext cx="2463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4" name="AutoShape 72"/>
          <p:cNvSpPr>
            <a:spLocks noChangeArrowheads="1"/>
          </p:cNvSpPr>
          <p:nvPr/>
        </p:nvSpPr>
        <p:spPr bwMode="auto">
          <a:xfrm>
            <a:off x="4159250" y="1042988"/>
            <a:ext cx="428625" cy="217487"/>
          </a:xfrm>
          <a:prstGeom prst="rightArrow">
            <a:avLst>
              <a:gd name="adj1" fmla="val 50000"/>
              <a:gd name="adj2" fmla="val 98549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5" name="Oval 73"/>
          <p:cNvSpPr>
            <a:spLocks noChangeArrowheads="1"/>
          </p:cNvSpPr>
          <p:nvPr/>
        </p:nvSpPr>
        <p:spPr bwMode="auto">
          <a:xfrm>
            <a:off x="8378825" y="2630488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6" name="Text Box 74"/>
          <p:cNvSpPr txBox="1">
            <a:spLocks noChangeArrowheads="1"/>
          </p:cNvSpPr>
          <p:nvPr/>
        </p:nvSpPr>
        <p:spPr bwMode="auto">
          <a:xfrm>
            <a:off x="5437188" y="5772150"/>
            <a:ext cx="357505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Increasing money supply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continues the growth –</a:t>
            </a:r>
          </a:p>
          <a:p>
            <a:pPr>
              <a:lnSpc>
                <a:spcPct val="80000"/>
              </a:lnSpc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  but, watch Price Level.</a:t>
            </a:r>
          </a:p>
        </p:txBody>
      </p:sp>
      <p:sp>
        <p:nvSpPr>
          <p:cNvPr id="18507" name="AutoShape 75"/>
          <p:cNvSpPr>
            <a:spLocks noChangeArrowheads="1"/>
          </p:cNvSpPr>
          <p:nvPr/>
        </p:nvSpPr>
        <p:spPr bwMode="auto">
          <a:xfrm rot="5400000">
            <a:off x="2392363" y="1620838"/>
            <a:ext cx="525462" cy="265112"/>
          </a:xfrm>
          <a:prstGeom prst="rightArrow">
            <a:avLst>
              <a:gd name="adj1" fmla="val 50000"/>
              <a:gd name="adj2" fmla="val 99111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utoUpdateAnimBg="0"/>
      <p:bldP spid="18460" grpId="0" autoUpdateAnimBg="0"/>
      <p:bldP spid="18461" grpId="0" autoUpdateAnimBg="0"/>
      <p:bldP spid="18462" grpId="0" autoUpdateAnimBg="0"/>
      <p:bldP spid="18463" grpId="0" autoUpdateAnimBg="0"/>
      <p:bldP spid="18464" grpId="0" autoUpdateAnimBg="0"/>
      <p:bldP spid="18465" grpId="0" autoUpdateAnimBg="0"/>
      <p:bldP spid="18467" grpId="0" autoUpdateAnimBg="0"/>
      <p:bldP spid="18468" grpId="0" autoUpdateAnimBg="0"/>
      <p:bldP spid="18469" grpId="0" autoUpdateAnimBg="0"/>
      <p:bldP spid="18473" grpId="0" autoUpdateAnimBg="0"/>
      <p:bldP spid="18474" grpId="0" autoUpdateAnimBg="0"/>
      <p:bldP spid="18475" grpId="0" autoUpdateAnimBg="0"/>
      <p:bldP spid="18478" grpId="0" autoUpdateAnimBg="0"/>
      <p:bldP spid="18481" grpId="0" autoUpdateAnimBg="0"/>
      <p:bldP spid="18486" grpId="0" autoUpdateAnimBg="0"/>
      <p:bldP spid="18487" grpId="0" autoUpdateAnimBg="0"/>
      <p:bldP spid="18487" grpId="1"/>
      <p:bldP spid="18488" grpId="0" autoUpdateAnimBg="0"/>
      <p:bldP spid="18488" grpId="1"/>
      <p:bldP spid="18489" grpId="0" autoUpdateAnimBg="0"/>
      <p:bldP spid="18489" grpId="1"/>
      <p:bldP spid="18490" grpId="0" autoUpdateAnimBg="0"/>
      <p:bldP spid="18490" grpId="1"/>
      <p:bldP spid="18491" grpId="0" autoUpdateAnimBg="0"/>
      <p:bldP spid="18496" grpId="0" autoUpdateAnimBg="0"/>
      <p:bldP spid="18498" grpId="0" autoUpdateAnimBg="0"/>
      <p:bldP spid="18502" grpId="0" autoUpdateAnimBg="0"/>
      <p:bldP spid="185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The Rates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Fed Funds: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Bank to bank overnight loans</a:t>
            </a:r>
          </a:p>
          <a:p>
            <a:r>
              <a:rPr lang="en-US" altLang="en-US">
                <a:solidFill>
                  <a:schemeClr val="accent2"/>
                </a:solidFill>
              </a:rPr>
              <a:t>Discount: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Fed to banks</a:t>
            </a:r>
          </a:p>
          <a:p>
            <a:r>
              <a:rPr lang="en-US" altLang="en-US">
                <a:solidFill>
                  <a:schemeClr val="accent2"/>
                </a:solidFill>
              </a:rPr>
              <a:t>Prime: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Banks to you (if you have good credit)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Fed funds + 3%</a:t>
            </a:r>
          </a:p>
          <a:p>
            <a:pPr lvl="1"/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ffr_prime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5963"/>
            <a:ext cx="8686800" cy="53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cc19359_tb150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/>
          <a:stretch>
            <a:fillRect/>
          </a:stretch>
        </p:blipFill>
        <p:spPr>
          <a:xfrm>
            <a:off x="2057400" y="0"/>
            <a:ext cx="659606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2133600" cy="1143000"/>
          </a:xfrm>
        </p:spPr>
        <p:txBody>
          <a:bodyPr/>
          <a:lstStyle/>
          <a:p>
            <a:r>
              <a:rPr lang="en-US" altLang="en-US" sz="4000"/>
              <a:t>Impact on Xn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 anchor="ctr"/>
          <a:lstStyle/>
          <a:p>
            <a:r>
              <a:rPr lang="en-US" altLang="en-US" sz="4400">
                <a:solidFill>
                  <a:schemeClr val="accent2"/>
                </a:solidFill>
              </a:rPr>
              <a:t>Part I - Fiscal Policy</a:t>
            </a:r>
          </a:p>
        </p:txBody>
      </p:sp>
      <p:pic>
        <p:nvPicPr>
          <p:cNvPr id="3079" name="Picture 7" descr="alg_obama_bud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438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The Basics of Fiscal Policy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altLang="en-US" sz="2800">
                <a:solidFill>
                  <a:schemeClr val="accent2"/>
                </a:solidFill>
              </a:rPr>
              <a:t>The players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Executive 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Congress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Taxes = revenues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Spending = outlays</a:t>
            </a:r>
            <a:endParaRPr lang="en-US" altLang="en-US" sz="2000">
              <a:solidFill>
                <a:schemeClr val="accent2"/>
              </a:solidFill>
            </a:endParaRPr>
          </a:p>
          <a:p>
            <a:r>
              <a:rPr lang="en-US" altLang="en-US" sz="2800">
                <a:solidFill>
                  <a:schemeClr val="accent2"/>
                </a:solidFill>
              </a:rPr>
              <a:t>Issues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Slow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Political</a:t>
            </a:r>
          </a:p>
          <a:p>
            <a:endParaRPr lang="en-US" alt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Federal Discretionary and Mandatory Spending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 b="1"/>
          </a:p>
          <a:p>
            <a:r>
              <a:rPr lang="en-US" altLang="en-US" sz="2800">
                <a:solidFill>
                  <a:schemeClr val="accent2"/>
                </a:solidFill>
              </a:rPr>
              <a:t>The Federal Budget can be divided into two types of spending according to how Congress appropriates the money: </a:t>
            </a:r>
          </a:p>
          <a:p>
            <a:r>
              <a:rPr lang="en-US" altLang="en-US" sz="2800" i="1" u="sng">
                <a:solidFill>
                  <a:schemeClr val="accent2"/>
                </a:solidFill>
              </a:rPr>
              <a:t>discretionary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refers to the portion of the budget which goes through the annual </a:t>
            </a:r>
            <a:r>
              <a:rPr lang="en-US" altLang="en-US" sz="2400" i="1">
                <a:solidFill>
                  <a:schemeClr val="accent2"/>
                </a:solidFill>
              </a:rPr>
              <a:t>appropriations process</a:t>
            </a:r>
            <a:r>
              <a:rPr lang="en-US" altLang="en-US" sz="2400">
                <a:solidFill>
                  <a:schemeClr val="accent2"/>
                </a:solidFill>
              </a:rPr>
              <a:t> each year 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 i="1" u="sng">
                <a:solidFill>
                  <a:schemeClr val="accent2"/>
                </a:solidFill>
              </a:rPr>
              <a:t>mandatory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Required by statute – Social Security,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Annual Budget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5307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Step 1: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accent2"/>
                </a:solidFill>
              </a:rPr>
              <a:t>President Submits a Budget Proposal;</a:t>
            </a:r>
          </a:p>
          <a:p>
            <a:pPr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Step 2: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accent2"/>
                </a:solidFill>
              </a:rPr>
              <a:t>Congress Passes a Budget Resolution</a:t>
            </a:r>
          </a:p>
          <a:p>
            <a:pPr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Step 3: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accent2"/>
                </a:solidFill>
              </a:rPr>
              <a:t>Congressional Subcommittees 'Markup' Appropriation Bills;</a:t>
            </a:r>
          </a:p>
          <a:p>
            <a:pPr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Step 4: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accent2"/>
                </a:solidFill>
              </a:rPr>
              <a:t>The House and Senate Vote on Appropriation Bills and Reconcile Differences;</a:t>
            </a:r>
          </a:p>
          <a:p>
            <a:pPr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Step 5: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accent2"/>
                </a:solidFill>
              </a:rPr>
              <a:t>The President Signs each Appropriation Bill and the Budget is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Enacted.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09600" y="6248400"/>
            <a:ext cx="82296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http://www.nationalpriorities.org/Federal+Budget+Timeline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accent2"/>
                </a:solidFill>
              </a:rPr>
              <a:t>Fiscal Policies to Encourage Growth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3300"/>
                </a:solidFill>
              </a:rPr>
              <a:t>EXPANSIONARY</a:t>
            </a:r>
          </a:p>
          <a:p>
            <a:r>
              <a:rPr lang="en-US" altLang="en-US">
                <a:solidFill>
                  <a:schemeClr val="accent2"/>
                </a:solidFill>
              </a:rPr>
              <a:t>Increase Spending and  Lower Taxes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More money stimulates the economy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Cuts taxes increases disposable income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Businesses expand and create jobs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Result: increased growth and higher 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 descr="image" title="image"/>
          <p:cNvSpPr>
            <a:spLocks noChangeShapeType="1"/>
          </p:cNvSpPr>
          <p:nvPr/>
        </p:nvSpPr>
        <p:spPr bwMode="auto">
          <a:xfrm flipH="1">
            <a:off x="3238500" y="3313113"/>
            <a:ext cx="19923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16200000">
            <a:off x="1415256" y="3280569"/>
            <a:ext cx="1939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00"/>
                </a:solidFill>
              </a:rPr>
              <a:t>Price level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24288" y="5972175"/>
            <a:ext cx="3381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00"/>
                </a:solidFill>
              </a:rPr>
              <a:t>Real GDP (billions)</a:t>
            </a:r>
          </a:p>
        </p:txBody>
      </p:sp>
      <p:grpSp>
        <p:nvGrpSpPr>
          <p:cNvPr id="9221" name="Group 5" descr="image" title="image"/>
          <p:cNvGrpSpPr>
            <a:grpSpLocks/>
          </p:cNvGrpSpPr>
          <p:nvPr/>
        </p:nvGrpSpPr>
        <p:grpSpPr bwMode="auto">
          <a:xfrm>
            <a:off x="3211513" y="1535113"/>
            <a:ext cx="4692650" cy="4098925"/>
            <a:chOff x="1514" y="1143"/>
            <a:chExt cx="2956" cy="2582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521" y="1143"/>
              <a:ext cx="0" cy="258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514" y="3712"/>
              <a:ext cx="295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70063" y="60325"/>
            <a:ext cx="73437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3500" b="1">
                <a:solidFill>
                  <a:srgbClr val="000099"/>
                </a:solidFill>
                <a:latin typeface="Times New Roman" panose="02020603050405020304" pitchFamily="18" charset="0"/>
              </a:rPr>
              <a:t>EXPANSIONARY FISCAL POLICY</a:t>
            </a:r>
          </a:p>
        </p:txBody>
      </p:sp>
      <p:sp>
        <p:nvSpPr>
          <p:cNvPr id="9225" name="Freeform 9" descr="image" title="image"/>
          <p:cNvSpPr>
            <a:spLocks/>
          </p:cNvSpPr>
          <p:nvPr/>
        </p:nvSpPr>
        <p:spPr bwMode="auto">
          <a:xfrm>
            <a:off x="3703638" y="2322513"/>
            <a:ext cx="1647825" cy="2819400"/>
          </a:xfrm>
          <a:custGeom>
            <a:avLst/>
            <a:gdLst>
              <a:gd name="T0" fmla="*/ 0 w 1038"/>
              <a:gd name="T1" fmla="*/ 0 h 1776"/>
              <a:gd name="T2" fmla="*/ 85 w 1038"/>
              <a:gd name="T3" fmla="*/ 285 h 1776"/>
              <a:gd name="T4" fmla="*/ 185 w 1038"/>
              <a:gd name="T5" fmla="*/ 558 h 1776"/>
              <a:gd name="T6" fmla="*/ 299 w 1038"/>
              <a:gd name="T7" fmla="*/ 810 h 1776"/>
              <a:gd name="T8" fmla="*/ 425 w 1038"/>
              <a:gd name="T9" fmla="*/ 1047 h 1776"/>
              <a:gd name="T10" fmla="*/ 562 w 1038"/>
              <a:gd name="T11" fmla="*/ 1262 h 1776"/>
              <a:gd name="T12" fmla="*/ 710 w 1038"/>
              <a:gd name="T13" fmla="*/ 1456 h 1776"/>
              <a:gd name="T14" fmla="*/ 869 w 1038"/>
              <a:gd name="T15" fmla="*/ 1628 h 1776"/>
              <a:gd name="T16" fmla="*/ 1037 w 1038"/>
              <a:gd name="T17" fmla="*/ 177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776">
                <a:moveTo>
                  <a:pt x="0" y="0"/>
                </a:moveTo>
                <a:lnTo>
                  <a:pt x="85" y="285"/>
                </a:lnTo>
                <a:lnTo>
                  <a:pt x="185" y="558"/>
                </a:lnTo>
                <a:lnTo>
                  <a:pt x="299" y="810"/>
                </a:lnTo>
                <a:lnTo>
                  <a:pt x="425" y="1047"/>
                </a:lnTo>
                <a:lnTo>
                  <a:pt x="562" y="1262"/>
                </a:lnTo>
                <a:lnTo>
                  <a:pt x="710" y="1456"/>
                </a:lnTo>
                <a:lnTo>
                  <a:pt x="869" y="1628"/>
                </a:lnTo>
                <a:lnTo>
                  <a:pt x="1037" y="1775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689725" y="2500313"/>
            <a:ext cx="22987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Full $20 billion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increase in 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aggregate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demand</a:t>
            </a:r>
          </a:p>
        </p:txBody>
      </p:sp>
      <p:sp>
        <p:nvSpPr>
          <p:cNvPr id="9227" name="Freeform 11" descr="image" title="image"/>
          <p:cNvSpPr>
            <a:spLocks/>
          </p:cNvSpPr>
          <p:nvPr/>
        </p:nvSpPr>
        <p:spPr bwMode="auto">
          <a:xfrm>
            <a:off x="3935413" y="2230438"/>
            <a:ext cx="1846262" cy="3021012"/>
          </a:xfrm>
          <a:custGeom>
            <a:avLst/>
            <a:gdLst>
              <a:gd name="T0" fmla="*/ 0 w 1163"/>
              <a:gd name="T1" fmla="*/ 0 h 1903"/>
              <a:gd name="T2" fmla="*/ 96 w 1163"/>
              <a:gd name="T3" fmla="*/ 305 h 1903"/>
              <a:gd name="T4" fmla="*/ 208 w 1163"/>
              <a:gd name="T5" fmla="*/ 597 h 1903"/>
              <a:gd name="T6" fmla="*/ 335 w 1163"/>
              <a:gd name="T7" fmla="*/ 868 h 1903"/>
              <a:gd name="T8" fmla="*/ 476 w 1163"/>
              <a:gd name="T9" fmla="*/ 1122 h 1903"/>
              <a:gd name="T10" fmla="*/ 629 w 1163"/>
              <a:gd name="T11" fmla="*/ 1353 h 1903"/>
              <a:gd name="T12" fmla="*/ 796 w 1163"/>
              <a:gd name="T13" fmla="*/ 1560 h 1903"/>
              <a:gd name="T14" fmla="*/ 974 w 1163"/>
              <a:gd name="T15" fmla="*/ 1744 h 1903"/>
              <a:gd name="T16" fmla="*/ 1162 w 1163"/>
              <a:gd name="T17" fmla="*/ 1902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3" h="1903">
                <a:moveTo>
                  <a:pt x="0" y="0"/>
                </a:moveTo>
                <a:lnTo>
                  <a:pt x="96" y="305"/>
                </a:lnTo>
                <a:lnTo>
                  <a:pt x="208" y="597"/>
                </a:lnTo>
                <a:lnTo>
                  <a:pt x="335" y="868"/>
                </a:lnTo>
                <a:lnTo>
                  <a:pt x="476" y="1122"/>
                </a:lnTo>
                <a:lnTo>
                  <a:pt x="629" y="1353"/>
                </a:lnTo>
                <a:lnTo>
                  <a:pt x="796" y="1560"/>
                </a:lnTo>
                <a:lnTo>
                  <a:pt x="974" y="1744"/>
                </a:lnTo>
                <a:lnTo>
                  <a:pt x="1162" y="1902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 descr="image" title="image"/>
          <p:cNvSpPr>
            <a:spLocks/>
          </p:cNvSpPr>
          <p:nvPr/>
        </p:nvSpPr>
        <p:spPr bwMode="auto">
          <a:xfrm>
            <a:off x="4856163" y="2284413"/>
            <a:ext cx="1647825" cy="2819400"/>
          </a:xfrm>
          <a:custGeom>
            <a:avLst/>
            <a:gdLst>
              <a:gd name="T0" fmla="*/ 0 w 1038"/>
              <a:gd name="T1" fmla="*/ 0 h 1776"/>
              <a:gd name="T2" fmla="*/ 85 w 1038"/>
              <a:gd name="T3" fmla="*/ 285 h 1776"/>
              <a:gd name="T4" fmla="*/ 185 w 1038"/>
              <a:gd name="T5" fmla="*/ 558 h 1776"/>
              <a:gd name="T6" fmla="*/ 299 w 1038"/>
              <a:gd name="T7" fmla="*/ 810 h 1776"/>
              <a:gd name="T8" fmla="*/ 425 w 1038"/>
              <a:gd name="T9" fmla="*/ 1047 h 1776"/>
              <a:gd name="T10" fmla="*/ 562 w 1038"/>
              <a:gd name="T11" fmla="*/ 1262 h 1776"/>
              <a:gd name="T12" fmla="*/ 710 w 1038"/>
              <a:gd name="T13" fmla="*/ 1456 h 1776"/>
              <a:gd name="T14" fmla="*/ 869 w 1038"/>
              <a:gd name="T15" fmla="*/ 1628 h 1776"/>
              <a:gd name="T16" fmla="*/ 1037 w 1038"/>
              <a:gd name="T17" fmla="*/ 177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776">
                <a:moveTo>
                  <a:pt x="0" y="0"/>
                </a:moveTo>
                <a:lnTo>
                  <a:pt x="85" y="285"/>
                </a:lnTo>
                <a:lnTo>
                  <a:pt x="185" y="558"/>
                </a:lnTo>
                <a:lnTo>
                  <a:pt x="299" y="810"/>
                </a:lnTo>
                <a:lnTo>
                  <a:pt x="425" y="1047"/>
                </a:lnTo>
                <a:lnTo>
                  <a:pt x="562" y="1262"/>
                </a:lnTo>
                <a:lnTo>
                  <a:pt x="710" y="1456"/>
                </a:lnTo>
                <a:lnTo>
                  <a:pt x="869" y="1628"/>
                </a:lnTo>
                <a:lnTo>
                  <a:pt x="1037" y="1775"/>
                </a:lnTo>
              </a:path>
            </a:pathLst>
          </a:custGeom>
          <a:noFill/>
          <a:ln w="76200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203825" y="5103813"/>
            <a:ext cx="735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/>
              <a:t>AD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369050" y="5103813"/>
            <a:ext cx="735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/>
              <a:t>AD</a:t>
            </a:r>
            <a:r>
              <a:rPr lang="en-US" altLang="en-US" sz="2400" b="1" baseline="-25000"/>
              <a:t>1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333750" y="1176338"/>
            <a:ext cx="3213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$5 billion initial</a:t>
            </a:r>
          </a:p>
          <a:p>
            <a:pPr algn="ctr" eaLnBrk="0" hangingPunct="0"/>
            <a:r>
              <a:rPr lang="en-US" altLang="en-US" sz="2400" b="1">
                <a:solidFill>
                  <a:srgbClr val="CC0000"/>
                </a:solidFill>
              </a:rPr>
              <a:t>increase in spending</a:t>
            </a:r>
          </a:p>
        </p:txBody>
      </p:sp>
      <p:sp>
        <p:nvSpPr>
          <p:cNvPr id="9232" name="Line 16" descr="image" title="image"/>
          <p:cNvSpPr>
            <a:spLocks noChangeShapeType="1"/>
          </p:cNvSpPr>
          <p:nvPr/>
        </p:nvSpPr>
        <p:spPr bwMode="auto">
          <a:xfrm flipH="1">
            <a:off x="4210050" y="1941513"/>
            <a:ext cx="373063" cy="950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 descr="image" title="image"/>
          <p:cNvSpPr>
            <a:spLocks noChangeShapeType="1"/>
          </p:cNvSpPr>
          <p:nvPr/>
        </p:nvSpPr>
        <p:spPr bwMode="auto">
          <a:xfrm flipH="1">
            <a:off x="4740275" y="3067050"/>
            <a:ext cx="215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706813" y="441325"/>
            <a:ext cx="5334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5100">
                <a:latin typeface="Brush Script MT" panose="03060802040406070304" pitchFamily="66" charset="0"/>
              </a:rPr>
              <a:t>the multiplier at work...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647950" y="3086100"/>
            <a:ext cx="4968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P</a:t>
            </a:r>
            <a:r>
              <a:rPr lang="en-US" altLang="en-US" sz="24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36" name="AutoShape 20" descr="image" title="image"/>
          <p:cNvSpPr>
            <a:spLocks noChangeArrowheads="1"/>
          </p:cNvSpPr>
          <p:nvPr/>
        </p:nvSpPr>
        <p:spPr bwMode="auto">
          <a:xfrm>
            <a:off x="5416550" y="4645025"/>
            <a:ext cx="639763" cy="298450"/>
          </a:xfrm>
          <a:prstGeom prst="rightArrow">
            <a:avLst>
              <a:gd name="adj1" fmla="val 50000"/>
              <a:gd name="adj2" fmla="val 107191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AutoShape 21" descr="image" title="image"/>
          <p:cNvSpPr>
            <a:spLocks noChangeArrowheads="1"/>
          </p:cNvSpPr>
          <p:nvPr/>
        </p:nvSpPr>
        <p:spPr bwMode="auto">
          <a:xfrm>
            <a:off x="3862388" y="2481263"/>
            <a:ext cx="192087" cy="298450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651250" y="5557838"/>
            <a:ext cx="189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anose="02020603050405020304" pitchFamily="18" charset="0"/>
              </a:rPr>
              <a:t>$490           $510</a:t>
            </a:r>
          </a:p>
        </p:txBody>
      </p:sp>
      <p:sp>
        <p:nvSpPr>
          <p:cNvPr id="9239" name="Line 23" descr="image" title="image"/>
          <p:cNvSpPr>
            <a:spLocks noChangeShapeType="1"/>
          </p:cNvSpPr>
          <p:nvPr/>
        </p:nvSpPr>
        <p:spPr bwMode="auto">
          <a:xfrm>
            <a:off x="4057650" y="3308350"/>
            <a:ext cx="0" cy="22621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 descr="image" title="image"/>
          <p:cNvSpPr>
            <a:spLocks noChangeShapeType="1"/>
          </p:cNvSpPr>
          <p:nvPr/>
        </p:nvSpPr>
        <p:spPr bwMode="auto">
          <a:xfrm>
            <a:off x="5227638" y="3308350"/>
            <a:ext cx="0" cy="226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25" descr="image" title="image"/>
          <p:cNvSpPr>
            <a:spLocks/>
          </p:cNvSpPr>
          <p:nvPr/>
        </p:nvSpPr>
        <p:spPr bwMode="auto">
          <a:xfrm flipH="1">
            <a:off x="3913188" y="2360613"/>
            <a:ext cx="1647825" cy="2819400"/>
          </a:xfrm>
          <a:custGeom>
            <a:avLst/>
            <a:gdLst>
              <a:gd name="T0" fmla="*/ 0 w 1038"/>
              <a:gd name="T1" fmla="*/ 0 h 1776"/>
              <a:gd name="T2" fmla="*/ 85 w 1038"/>
              <a:gd name="T3" fmla="*/ 285 h 1776"/>
              <a:gd name="T4" fmla="*/ 185 w 1038"/>
              <a:gd name="T5" fmla="*/ 558 h 1776"/>
              <a:gd name="T6" fmla="*/ 299 w 1038"/>
              <a:gd name="T7" fmla="*/ 810 h 1776"/>
              <a:gd name="T8" fmla="*/ 425 w 1038"/>
              <a:gd name="T9" fmla="*/ 1047 h 1776"/>
              <a:gd name="T10" fmla="*/ 562 w 1038"/>
              <a:gd name="T11" fmla="*/ 1262 h 1776"/>
              <a:gd name="T12" fmla="*/ 710 w 1038"/>
              <a:gd name="T13" fmla="*/ 1456 h 1776"/>
              <a:gd name="T14" fmla="*/ 869 w 1038"/>
              <a:gd name="T15" fmla="*/ 1628 h 1776"/>
              <a:gd name="T16" fmla="*/ 1037 w 1038"/>
              <a:gd name="T17" fmla="*/ 177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776">
                <a:moveTo>
                  <a:pt x="0" y="0"/>
                </a:moveTo>
                <a:lnTo>
                  <a:pt x="85" y="285"/>
                </a:lnTo>
                <a:lnTo>
                  <a:pt x="185" y="558"/>
                </a:lnTo>
                <a:lnTo>
                  <a:pt x="299" y="810"/>
                </a:lnTo>
                <a:lnTo>
                  <a:pt x="425" y="1047"/>
                </a:lnTo>
                <a:lnTo>
                  <a:pt x="562" y="1262"/>
                </a:lnTo>
                <a:lnTo>
                  <a:pt x="710" y="1456"/>
                </a:lnTo>
                <a:lnTo>
                  <a:pt x="869" y="1628"/>
                </a:lnTo>
                <a:lnTo>
                  <a:pt x="1037" y="1775"/>
                </a:lnTo>
              </a:path>
            </a:pathLst>
          </a:custGeom>
          <a:noFill/>
          <a:ln w="76200" cap="rnd" cmpd="sng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Oval 26" descr="image" title="imageimage"/>
          <p:cNvSpPr>
            <a:spLocks noChangeArrowheads="1"/>
          </p:cNvSpPr>
          <p:nvPr/>
        </p:nvSpPr>
        <p:spPr bwMode="auto">
          <a:xfrm>
            <a:off x="5165725" y="3257550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Oval 27" descr="image" title="image"/>
          <p:cNvSpPr>
            <a:spLocks noChangeArrowheads="1"/>
          </p:cNvSpPr>
          <p:nvPr/>
        </p:nvSpPr>
        <p:spPr bwMode="auto">
          <a:xfrm>
            <a:off x="3987800" y="3240088"/>
            <a:ext cx="136525" cy="136525"/>
          </a:xfrm>
          <a:prstGeom prst="ellipse">
            <a:avLst/>
          </a:prstGeom>
          <a:solidFill>
            <a:srgbClr val="FAFD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607050" y="2019300"/>
            <a:ext cx="604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/>
              <a:t>AS</a:t>
            </a:r>
            <a:endParaRPr lang="en-US" altLang="en-US" sz="2400" b="1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4" grpId="0" autoUpdateAnimBg="0"/>
      <p:bldP spid="9226" grpId="0" autoUpdateAnimBg="0"/>
      <p:bldP spid="9229" grpId="0" autoUpdateAnimBg="0"/>
      <p:bldP spid="9230" grpId="0" autoUpdateAnimBg="0"/>
      <p:bldP spid="9231" grpId="0" autoUpdateAnimBg="0"/>
      <p:bldP spid="9234" grpId="0" autoUpdateAnimBg="0"/>
      <p:bldP spid="9235" grpId="0" autoUpdateAnimBg="0"/>
      <p:bldP spid="9238" grpId="0" autoUpdateAnimBg="0"/>
      <p:bldP spid="92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Fiscal Policies to Stabilize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CONTRACTIONARY</a:t>
            </a:r>
          </a:p>
          <a:p>
            <a:r>
              <a:rPr lang="en-US" altLang="en-US">
                <a:solidFill>
                  <a:schemeClr val="accent2"/>
                </a:solidFill>
              </a:rPr>
              <a:t>Increase Taxes and Lower Spending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Increase taxes to slow the economy and reduce inflation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Less disposable income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Slower business activity leads to lower profits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Result: low inflation rates and stable growth</a:t>
            </a:r>
          </a:p>
          <a:p>
            <a:endParaRPr lang="en-US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724</Words>
  <Application>Microsoft Office PowerPoint</Application>
  <PresentationFormat>On-screen Show (4:3)</PresentationFormat>
  <Paragraphs>198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Brush Script MT</vt:lpstr>
      <vt:lpstr>Wingdings</vt:lpstr>
      <vt:lpstr>Default Design</vt:lpstr>
      <vt:lpstr>Intro to Fiscal and Monetary Policies  Unit IV: Finance and Banking and  Unit V: Inflation &amp; Unemployment  Stabilization Policies</vt:lpstr>
      <vt:lpstr>The Basics</vt:lpstr>
      <vt:lpstr>Part I - Fiscal Policy</vt:lpstr>
      <vt:lpstr>The Basics of Fiscal Policy</vt:lpstr>
      <vt:lpstr>Federal Discretionary and Mandatory Spending</vt:lpstr>
      <vt:lpstr>Annual Budget Process</vt:lpstr>
      <vt:lpstr>Fiscal Policies to Encourage Growth</vt:lpstr>
      <vt:lpstr>PowerPoint Presentation</vt:lpstr>
      <vt:lpstr>Fiscal Policies to Stabilize</vt:lpstr>
      <vt:lpstr>PowerPoint Presentation</vt:lpstr>
      <vt:lpstr>PowerPoint Presentation</vt:lpstr>
      <vt:lpstr>Graphs of Fiscal Policy Trends and Recent Developments</vt:lpstr>
      <vt:lpstr>PowerPoint Presentation</vt:lpstr>
      <vt:lpstr>PowerPoint Presentation</vt:lpstr>
      <vt:lpstr>Part II –  Monetary Policy</vt:lpstr>
      <vt:lpstr>Monetary Policy</vt:lpstr>
      <vt:lpstr>PowerPoint Presentation</vt:lpstr>
      <vt:lpstr>PowerPoint Presentation</vt:lpstr>
      <vt:lpstr>Monetary Policy Tools</vt:lpstr>
      <vt:lpstr>PowerPoint Presentation</vt:lpstr>
      <vt:lpstr>PowerPoint Presentation</vt:lpstr>
      <vt:lpstr>The Rates</vt:lpstr>
      <vt:lpstr>PowerPoint Presentation</vt:lpstr>
      <vt:lpstr>Impact on Xn</vt:lpstr>
    </vt:vector>
  </TitlesOfParts>
  <Company>mtsd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 to Fiscal and Monetary Policy The Foundation for  Unit IV: Finance and Banking and  Unit V: Inflation, Unemployment, &amp; Stablization Policies</dc:title>
  <dc:creator>teacher</dc:creator>
  <cp:lastModifiedBy>Swerdlow, Greg</cp:lastModifiedBy>
  <cp:revision>13</cp:revision>
  <dcterms:created xsi:type="dcterms:W3CDTF">2008-03-20T03:01:34Z</dcterms:created>
  <dcterms:modified xsi:type="dcterms:W3CDTF">2023-04-19T15:40:38Z</dcterms:modified>
</cp:coreProperties>
</file>