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32"/>
  </p:notesMasterIdLst>
  <p:handoutMasterIdLst>
    <p:handoutMasterId r:id="rId33"/>
  </p:handoutMasterIdLst>
  <p:sldIdLst>
    <p:sldId id="316" r:id="rId2"/>
    <p:sldId id="396" r:id="rId3"/>
    <p:sldId id="333" r:id="rId4"/>
    <p:sldId id="297" r:id="rId5"/>
    <p:sldId id="335" r:id="rId6"/>
    <p:sldId id="337" r:id="rId7"/>
    <p:sldId id="284" r:id="rId8"/>
    <p:sldId id="273" r:id="rId9"/>
    <p:sldId id="300" r:id="rId10"/>
    <p:sldId id="338" r:id="rId11"/>
    <p:sldId id="339" r:id="rId12"/>
    <p:sldId id="291" r:id="rId13"/>
    <p:sldId id="345" r:id="rId14"/>
    <p:sldId id="347" r:id="rId15"/>
    <p:sldId id="391" r:id="rId16"/>
    <p:sldId id="344" r:id="rId17"/>
    <p:sldId id="395" r:id="rId18"/>
    <p:sldId id="350" r:id="rId19"/>
    <p:sldId id="301" r:id="rId20"/>
    <p:sldId id="264" r:id="rId21"/>
    <p:sldId id="330" r:id="rId22"/>
    <p:sldId id="324" r:id="rId23"/>
    <p:sldId id="353" r:id="rId24"/>
    <p:sldId id="354" r:id="rId25"/>
    <p:sldId id="356" r:id="rId26"/>
    <p:sldId id="266" r:id="rId27"/>
    <p:sldId id="358" r:id="rId28"/>
    <p:sldId id="360" r:id="rId29"/>
    <p:sldId id="397" r:id="rId30"/>
    <p:sldId id="398" r:id="rId31"/>
  </p:sldIdLst>
  <p:sldSz cx="8137525" cy="612616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29">
          <p15:clr>
            <a:srgbClr val="A4A3A4"/>
          </p15:clr>
        </p15:guide>
        <p15:guide id="2" pos="25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C0C0C"/>
    <a:srgbClr val="FF022A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1698" y="108"/>
      </p:cViewPr>
      <p:guideLst>
        <p:guide orient="horz" pos="1929"/>
        <p:guide pos="25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36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0" y="869950"/>
            <a:ext cx="4064000" cy="306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85800"/>
            <a:ext cx="4556125" cy="3429000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903413"/>
            <a:ext cx="6918325" cy="13128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0788" y="3471863"/>
            <a:ext cx="5695950" cy="15652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F619DA-934A-4DE6-8E0C-5FCCE02391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5176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662E9B-931C-4784-981F-A7C9BA55E3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8658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00738" y="246063"/>
            <a:ext cx="1830387" cy="5226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246063"/>
            <a:ext cx="5341938" cy="5226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46AD73-6E01-4505-B153-F1311A8023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1410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46063"/>
            <a:ext cx="7324725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6400" y="1428750"/>
            <a:ext cx="3586163" cy="4043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144963" y="1428750"/>
            <a:ext cx="3586162" cy="40433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BD564D-12BE-4B24-965F-0C5DCE9D1D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0022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741D10-D0AB-423F-9F8E-CBF85A9D7D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1711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38" y="3937000"/>
            <a:ext cx="6916737" cy="12160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38" y="2597150"/>
            <a:ext cx="6916737" cy="13398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4D23AE-5389-41ED-9816-E237894142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634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428750"/>
            <a:ext cx="3586163" cy="404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44963" y="1428750"/>
            <a:ext cx="3586162" cy="404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E819C5-5712-4711-84D5-1BF3EF734C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8915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400" y="1371600"/>
            <a:ext cx="3595688" cy="571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400" y="1943100"/>
            <a:ext cx="3595688" cy="35290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33850" y="1371600"/>
            <a:ext cx="3597275" cy="571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33850" y="1943100"/>
            <a:ext cx="3597275" cy="35290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18F960-47E1-438C-B5B9-A8B6D62BDC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9903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3B6BBC-DFF5-4028-BF38-9E51A744C4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8863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AA0404-0D43-4DA4-9DC6-6694B52B28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1692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44475"/>
            <a:ext cx="2678113" cy="10382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1350" y="244475"/>
            <a:ext cx="4549775" cy="52276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1282700"/>
            <a:ext cx="2678113" cy="4189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7CA045-92BC-4179-B8F8-6CDC727944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8748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5438" y="4287838"/>
            <a:ext cx="4881562" cy="5064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95438" y="547688"/>
            <a:ext cx="4881562" cy="36750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95438" y="4794250"/>
            <a:ext cx="4881562" cy="7191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B14684-2C9D-4849-AFA6-43B8853D32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4204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46063"/>
            <a:ext cx="7324725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409" tIns="40704" rIns="81409" bIns="407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428750"/>
            <a:ext cx="7324725" cy="404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409" tIns="40704" rIns="81409" bIns="40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24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6400" y="5578475"/>
            <a:ext cx="189865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409" tIns="40704" rIns="81409" bIns="4070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4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79713" y="5578475"/>
            <a:ext cx="25781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409" tIns="40704" rIns="81409" bIns="40704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4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32475" y="5578475"/>
            <a:ext cx="189865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409" tIns="40704" rIns="81409" bIns="4070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3AEC075-7460-4C76-BB60-894E76E3D86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81280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defTabSz="81280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defTabSz="81280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defTabSz="81280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defTabSz="81280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defTabSz="812800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914400" algn="ctr" defTabSz="812800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1371600" algn="ctr" defTabSz="812800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828800" algn="ctr" defTabSz="812800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306388" indent="-306388" algn="l" defTabSz="812800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61988" indent="-254000" algn="l" defTabSz="812800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ＭＳ Ｐゴシック" charset="-128"/>
        </a:defRPr>
      </a:lvl2pPr>
      <a:lvl3pPr marL="1019175" indent="-206375" algn="l" defTabSz="812800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ＭＳ Ｐゴシック" charset="-128"/>
        </a:defRPr>
      </a:lvl3pPr>
      <a:lvl4pPr marL="1425575" indent="-203200" algn="l" defTabSz="812800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-128"/>
        </a:defRPr>
      </a:lvl4pPr>
      <a:lvl5pPr marL="1833563" indent="-203200" algn="l" defTabSz="812800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5pPr>
      <a:lvl6pPr marL="2290763" indent="-203200" algn="l" defTabSz="812800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6pPr>
      <a:lvl7pPr marL="2747963" indent="-203200" algn="l" defTabSz="812800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7pPr>
      <a:lvl8pPr marL="3205163" indent="-203200" algn="l" defTabSz="812800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8pPr>
      <a:lvl9pPr marL="3662363" indent="-203200" algn="l" defTabSz="812800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0309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2" t="2957" r="43298" b="1427"/>
          <a:stretch>
            <a:fillRect/>
          </a:stretch>
        </p:blipFill>
        <p:spPr bwMode="auto">
          <a:xfrm>
            <a:off x="228600" y="533400"/>
            <a:ext cx="351472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886200" y="595313"/>
            <a:ext cx="4114800" cy="812800"/>
          </a:xfrm>
        </p:spPr>
        <p:txBody>
          <a:bodyPr>
            <a:spAutoFit/>
          </a:bodyPr>
          <a:lstStyle/>
          <a:p>
            <a:pPr algn="l" eaLnBrk="1" hangingPunct="1"/>
            <a:r>
              <a:rPr lang="en-US" altLang="en-US" sz="2400" smtClean="0">
                <a:ea typeface="ＭＳ Ｐゴシック" panose="020B0600070205080204" pitchFamily="34" charset="-128"/>
              </a:rPr>
              <a:t>The Molecular Basis of Inheritance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886200" y="1524000"/>
            <a:ext cx="2209800" cy="609600"/>
          </a:xfrm>
        </p:spPr>
        <p:txBody>
          <a:bodyPr/>
          <a:lstStyle/>
          <a:p>
            <a:pPr algn="l" eaLnBrk="1" hangingPunct="1"/>
            <a:r>
              <a:rPr lang="en-US" altLang="en-US" sz="1800" smtClean="0">
                <a:ea typeface="ＭＳ Ｐゴシック" panose="020B0600070205080204" pitchFamily="34" charset="-128"/>
              </a:rPr>
              <a:t>Chapter 16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16389" name="Picture 7" descr="image" title="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700" y="2057400"/>
            <a:ext cx="3525838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864475" cy="407988"/>
          </a:xfrm>
        </p:spPr>
        <p:txBody>
          <a:bodyPr lIns="81496" tIns="40748" rIns="81496" bIns="40748" anchor="t"/>
          <a:lstStyle/>
          <a:p>
            <a:pPr defTabSz="914400" eaLnBrk="1" hangingPunct="1">
              <a:tabLst>
                <a:tab pos="1028700" algn="l"/>
              </a:tabLst>
            </a:pPr>
            <a:r>
              <a:rPr lang="en-US" altLang="en-US" sz="150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Figure 16.7  The double helix</a:t>
            </a:r>
            <a:endParaRPr lang="en-US" altLang="en-US" smtClean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4819" name="Line 3"/>
          <p:cNvSpPr>
            <a:spLocks noChangeShapeType="1"/>
          </p:cNvSpPr>
          <p:nvPr/>
        </p:nvSpPr>
        <p:spPr bwMode="auto">
          <a:xfrm flipH="1">
            <a:off x="68263" y="273050"/>
            <a:ext cx="7934325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4820" name="Picture 4" descr="image" title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35138"/>
            <a:ext cx="7315200" cy="41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4419600" y="1219200"/>
            <a:ext cx="30083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/>
              <a:t>Major groove and minor groove</a:t>
            </a:r>
          </a:p>
        </p:txBody>
      </p:sp>
      <p:pic>
        <p:nvPicPr>
          <p:cNvPr id="34822" name="Picture 7" descr="image" title="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30"/>
          <a:stretch>
            <a:fillRect/>
          </a:stretch>
        </p:blipFill>
        <p:spPr bwMode="auto">
          <a:xfrm>
            <a:off x="228600" y="0"/>
            <a:ext cx="13716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864475" cy="407988"/>
          </a:xfrm>
        </p:spPr>
        <p:txBody>
          <a:bodyPr lIns="81496" tIns="40748" rIns="81496" bIns="40748" anchor="t"/>
          <a:lstStyle/>
          <a:p>
            <a:pPr defTabSz="914400" eaLnBrk="1" hangingPunct="1">
              <a:tabLst>
                <a:tab pos="1028700" algn="l"/>
              </a:tabLst>
            </a:pPr>
            <a:r>
              <a:rPr lang="en-US" altLang="en-US" sz="150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Purine and pyrimidine</a:t>
            </a:r>
            <a:endParaRPr lang="en-US" altLang="en-US" smtClean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6867" name="Line 3"/>
          <p:cNvSpPr>
            <a:spLocks noChangeShapeType="1"/>
          </p:cNvSpPr>
          <p:nvPr/>
        </p:nvSpPr>
        <p:spPr bwMode="auto">
          <a:xfrm flipH="1">
            <a:off x="68263" y="273050"/>
            <a:ext cx="7934325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6868" name="Picture 4" descr="image" title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7200"/>
            <a:ext cx="51816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 descr="image" title="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59"/>
          <a:stretch>
            <a:fillRect/>
          </a:stretch>
        </p:blipFill>
        <p:spPr bwMode="auto">
          <a:xfrm>
            <a:off x="5029200" y="3184525"/>
            <a:ext cx="29194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 descr="image" title="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02"/>
          <a:stretch>
            <a:fillRect/>
          </a:stretch>
        </p:blipFill>
        <p:spPr bwMode="auto">
          <a:xfrm>
            <a:off x="457200" y="3255963"/>
            <a:ext cx="3200400" cy="223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0318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 descr="image" title="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39" t="5811"/>
          <a:stretch>
            <a:fillRect/>
          </a:stretch>
        </p:blipFill>
        <p:spPr bwMode="auto">
          <a:xfrm>
            <a:off x="5715000" y="1447800"/>
            <a:ext cx="2193925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4953000" y="914400"/>
            <a:ext cx="286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C0C0C"/>
                </a:solidFill>
              </a:rPr>
              <a:t>Anti parallel strands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864475" cy="407988"/>
          </a:xfrm>
        </p:spPr>
        <p:txBody>
          <a:bodyPr lIns="81496" tIns="40748" rIns="81496" bIns="40748" anchor="t"/>
          <a:lstStyle/>
          <a:p>
            <a:pPr defTabSz="914400" eaLnBrk="1" hangingPunct="1">
              <a:tabLst>
                <a:tab pos="1028700" algn="l"/>
              </a:tabLst>
            </a:pPr>
            <a:r>
              <a:rPr lang="en-US" altLang="en-US" sz="150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Figure 16.10  Three alternative models of DNA replication</a:t>
            </a:r>
            <a:endParaRPr lang="en-US" altLang="en-US" smtClean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40963" name="Line 3"/>
          <p:cNvSpPr>
            <a:spLocks noChangeShapeType="1"/>
          </p:cNvSpPr>
          <p:nvPr/>
        </p:nvSpPr>
        <p:spPr bwMode="auto">
          <a:xfrm flipH="1">
            <a:off x="68263" y="273050"/>
            <a:ext cx="7934325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0964" name="Picture 4" descr="image" title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914400"/>
            <a:ext cx="8001000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41325" y="331788"/>
            <a:ext cx="3168650" cy="854075"/>
          </a:xfrm>
        </p:spPr>
        <p:txBody>
          <a:bodyPr lIns="81496" tIns="40748" rIns="81496" bIns="40748" anchor="t"/>
          <a:lstStyle/>
          <a:p>
            <a:pPr algn="l" defTabSz="914400" eaLnBrk="1" hangingPunct="1">
              <a:tabLst>
                <a:tab pos="1028700" algn="l"/>
              </a:tabLst>
            </a:pPr>
            <a:r>
              <a:rPr lang="en-US" altLang="en-US" sz="170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Figure 16.11  The Meselson-Stahl experiment tested three models of DNA replication</a:t>
            </a:r>
            <a:endParaRPr lang="en-US" altLang="en-US" smtClean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43011" name="Line 3"/>
          <p:cNvSpPr>
            <a:spLocks noChangeShapeType="1"/>
          </p:cNvSpPr>
          <p:nvPr/>
        </p:nvSpPr>
        <p:spPr bwMode="auto">
          <a:xfrm flipH="1">
            <a:off x="68263" y="273050"/>
            <a:ext cx="7934325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61" name="Rectangle 5"/>
          <p:cNvSpPr>
            <a:spLocks noChangeArrowheads="1"/>
          </p:cNvSpPr>
          <p:nvPr/>
        </p:nvSpPr>
        <p:spPr bwMode="auto">
          <a:xfrm>
            <a:off x="457200" y="2286000"/>
            <a:ext cx="238442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Density centrifugation</a:t>
            </a: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3013" name="Picture 6" descr="16_11MeselsonStahlExper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0"/>
            <a:ext cx="4156075" cy="612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7" descr="0319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5" t="10884"/>
          <a:stretch>
            <a:fillRect/>
          </a:stretch>
        </p:blipFill>
        <p:spPr bwMode="auto">
          <a:xfrm>
            <a:off x="457200" y="3505200"/>
            <a:ext cx="236220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41325" y="331788"/>
            <a:ext cx="3168650" cy="854075"/>
          </a:xfrm>
        </p:spPr>
        <p:txBody>
          <a:bodyPr lIns="81496" tIns="40748" rIns="81496" bIns="40748" anchor="t"/>
          <a:lstStyle/>
          <a:p>
            <a:pPr algn="l" defTabSz="914400" eaLnBrk="1" hangingPunct="1">
              <a:tabLst>
                <a:tab pos="1028700" algn="l"/>
              </a:tabLst>
            </a:pPr>
            <a:r>
              <a:rPr lang="en-US" altLang="en-US" sz="170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Figure 16.11  The Meselson-Stahl experiment tested three models of DNA replication</a:t>
            </a:r>
            <a:endParaRPr lang="en-US" altLang="en-US" smtClean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45059" name="Line 3"/>
          <p:cNvSpPr>
            <a:spLocks noChangeShapeType="1"/>
          </p:cNvSpPr>
          <p:nvPr/>
        </p:nvSpPr>
        <p:spPr bwMode="auto">
          <a:xfrm flipH="1">
            <a:off x="68263" y="273050"/>
            <a:ext cx="7934325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956" name="Rectangle 4"/>
          <p:cNvSpPr>
            <a:spLocks noChangeArrowheads="1"/>
          </p:cNvSpPr>
          <p:nvPr/>
        </p:nvSpPr>
        <p:spPr bwMode="auto">
          <a:xfrm>
            <a:off x="457200" y="2286000"/>
            <a:ext cx="238442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Density centrifugation</a:t>
            </a: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5061" name="Picture 5" descr="16_11MeselsonStahlExper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0"/>
            <a:ext cx="4156075" cy="612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7" descr="image" title="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23" r="29306"/>
          <a:stretch>
            <a:fillRect/>
          </a:stretch>
        </p:blipFill>
        <p:spPr bwMode="auto">
          <a:xfrm>
            <a:off x="533400" y="1371600"/>
            <a:ext cx="2286000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864475" cy="407988"/>
          </a:xfrm>
        </p:spPr>
        <p:txBody>
          <a:bodyPr lIns="81496" tIns="40748" rIns="81496" bIns="40748" anchor="t"/>
          <a:lstStyle/>
          <a:p>
            <a:pPr defTabSz="914400" eaLnBrk="1" hangingPunct="1">
              <a:tabLst>
                <a:tab pos="1028700" algn="l"/>
              </a:tabLst>
            </a:pPr>
            <a:r>
              <a:rPr lang="en-US" altLang="en-US" sz="150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Figure 16.9  A model for DNA replication: the basic concept (Layer 4)</a:t>
            </a:r>
            <a:r>
              <a:rPr lang="en-US" altLang="en-US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47107" name="Line 3"/>
          <p:cNvSpPr>
            <a:spLocks noChangeShapeType="1"/>
          </p:cNvSpPr>
          <p:nvPr/>
        </p:nvSpPr>
        <p:spPr bwMode="auto">
          <a:xfrm flipH="1">
            <a:off x="68263" y="273050"/>
            <a:ext cx="7934325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7108" name="Picture 4" descr="image" title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1428750"/>
            <a:ext cx="7999413" cy="342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DNA replication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Double helix contains basis for its own replication</a:t>
            </a:r>
          </a:p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Semi conservative</a:t>
            </a:r>
          </a:p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5’ to 3’ direction</a:t>
            </a:r>
          </a:p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1000 bases per second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864475" cy="407988"/>
          </a:xfrm>
        </p:spPr>
        <p:txBody>
          <a:bodyPr lIns="81496" tIns="40748" rIns="81496" bIns="40748" anchor="t"/>
          <a:lstStyle/>
          <a:p>
            <a:pPr defTabSz="914400" eaLnBrk="1" hangingPunct="1">
              <a:tabLst>
                <a:tab pos="1028700" algn="l"/>
              </a:tabLst>
            </a:pPr>
            <a:r>
              <a:rPr lang="en-US" altLang="en-US" sz="150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Figure 16.12  Origins of replication in eukaryotes</a:t>
            </a:r>
            <a:endParaRPr lang="en-US" altLang="en-US" smtClean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1203" name="Line 3"/>
          <p:cNvSpPr>
            <a:spLocks noChangeShapeType="1"/>
          </p:cNvSpPr>
          <p:nvPr/>
        </p:nvSpPr>
        <p:spPr bwMode="auto">
          <a:xfrm flipH="1">
            <a:off x="68263" y="273050"/>
            <a:ext cx="7934325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204" name="Picture 4" descr="image" title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2425"/>
            <a:ext cx="7840663" cy="551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588963" y="266700"/>
            <a:ext cx="6691312" cy="319088"/>
          </a:xfrm>
        </p:spPr>
        <p:txBody>
          <a:bodyPr/>
          <a:lstStyle/>
          <a:p>
            <a:pPr algn="l" eaLnBrk="1" hangingPunct="1"/>
            <a:r>
              <a:rPr lang="en-US" altLang="en-US" sz="2300" smtClean="0">
                <a:ea typeface="ＭＳ Ｐゴシック" panose="020B0600070205080204" pitchFamily="34" charset="-128"/>
              </a:rPr>
              <a:t>DNA replication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4953000" cy="3295650"/>
          </a:xfrm>
        </p:spPr>
        <p:txBody>
          <a:bodyPr/>
          <a:lstStyle/>
          <a:p>
            <a:pPr eaLnBrk="1" hangingPunct="1"/>
            <a:r>
              <a:rPr lang="en-US" altLang="en-US" sz="1700" smtClean="0">
                <a:ea typeface="ＭＳ Ｐゴシック" panose="020B0600070205080204" pitchFamily="34" charset="-128"/>
              </a:rPr>
              <a:t>Synthesis occurs in a 5’ to 3’ direction</a:t>
            </a:r>
          </a:p>
          <a:p>
            <a:pPr eaLnBrk="1" hangingPunct="1"/>
            <a:r>
              <a:rPr lang="en-US" altLang="en-US" sz="1700" smtClean="0">
                <a:ea typeface="ＭＳ Ｐゴシック" panose="020B0600070205080204" pitchFamily="34" charset="-128"/>
              </a:rPr>
              <a:t>DNA strands in an antiparallel arrangement</a:t>
            </a:r>
          </a:p>
          <a:p>
            <a:pPr eaLnBrk="1" hangingPunct="1"/>
            <a:r>
              <a:rPr lang="en-US" altLang="en-US" sz="1700" smtClean="0">
                <a:ea typeface="ＭＳ Ｐゴシック" panose="020B0600070205080204" pitchFamily="34" charset="-128"/>
              </a:rPr>
              <a:t>Two strands therefore synthesized in opposite direction</a:t>
            </a:r>
            <a:endParaRPr lang="en-US" altLang="en-US" sz="2500" smtClean="0">
              <a:ea typeface="ＭＳ Ｐゴシック" panose="020B0600070205080204" pitchFamily="34" charset="-128"/>
            </a:endParaRPr>
          </a:p>
        </p:txBody>
      </p:sp>
      <p:pic>
        <p:nvPicPr>
          <p:cNvPr id="53252" name="Picture 5" descr="0318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0"/>
            <a:ext cx="2727325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7" descr="16_13AddingNucelotides_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4275"/>
            <a:ext cx="5562600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8" descr="image" title="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3"/>
          <a:stretch>
            <a:fillRect/>
          </a:stretch>
        </p:blipFill>
        <p:spPr bwMode="auto">
          <a:xfrm>
            <a:off x="6384925" y="2133600"/>
            <a:ext cx="17526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864475" cy="407988"/>
          </a:xfrm>
        </p:spPr>
        <p:txBody>
          <a:bodyPr lIns="81484" tIns="40742" rIns="81484" bIns="40742" anchor="t"/>
          <a:lstStyle/>
          <a:p>
            <a:pPr algn="l" defTabSz="914400" eaLnBrk="1" hangingPunct="1">
              <a:tabLst>
                <a:tab pos="1028700" algn="l"/>
              </a:tabLst>
            </a:pPr>
            <a:r>
              <a:rPr lang="en-US" altLang="en-US" sz="150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Figure 6.10  The nucleus and its envelope </a:t>
            </a:r>
            <a:endParaRPr lang="en-US" altLang="en-US" smtClean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 flipH="1">
            <a:off x="68263" y="273050"/>
            <a:ext cx="7934325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436" name="Picture 4" descr="image" title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3267075"/>
            <a:ext cx="17272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06_10Nucleus_C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339725"/>
            <a:ext cx="6070600" cy="518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6"/>
          <p:cNvSpPr>
            <a:spLocks noRot="1" noChangeArrowheads="1"/>
          </p:cNvSpPr>
          <p:nvPr/>
        </p:nvSpPr>
        <p:spPr bwMode="auto">
          <a:xfrm>
            <a:off x="4830762" y="5589587"/>
            <a:ext cx="169545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484" tIns="40742" rIns="81484" bIns="40742"/>
          <a:lstStyle>
            <a:lvl1pPr eaLnBrk="0" hangingPunct="0">
              <a:tabLst>
                <a:tab pos="10287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tabLst>
                <a:tab pos="10287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10287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10287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10287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287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0287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287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0287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dirty="0"/>
              <a:t>Nuclei and actin</a:t>
            </a:r>
            <a:endParaRPr lang="en-US" altLang="en-US" sz="37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0323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81" r="55388"/>
          <a:stretch>
            <a:fillRect/>
          </a:stretch>
        </p:blipFill>
        <p:spPr bwMode="auto">
          <a:xfrm>
            <a:off x="5699125" y="3825875"/>
            <a:ext cx="2438400" cy="23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3"/>
          <p:cNvSpPr>
            <a:spLocks noGrp="1" noChangeArrowheads="1"/>
          </p:cNvSpPr>
          <p:nvPr>
            <p:ph type="title"/>
          </p:nvPr>
        </p:nvSpPr>
        <p:spPr>
          <a:xfrm>
            <a:off x="406400" y="246063"/>
            <a:ext cx="4622800" cy="1020762"/>
          </a:xfrm>
        </p:spPr>
        <p:txBody>
          <a:bodyPr/>
          <a:lstStyle/>
          <a:p>
            <a:pPr algn="l" eaLnBrk="1" hangingPunct="1"/>
            <a:r>
              <a:rPr lang="en-US" altLang="en-US" sz="2300" smtClean="0">
                <a:ea typeface="ＭＳ Ｐゴシック" panose="020B0600070205080204" pitchFamily="34" charset="-128"/>
              </a:rPr>
              <a:t>DNA polymerase III complex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057400"/>
            <a:ext cx="4343400" cy="35623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900" smtClean="0">
                <a:ea typeface="ＭＳ Ｐゴシック" panose="020B0600070205080204" pitchFamily="34" charset="-128"/>
              </a:rPr>
              <a:t>10 proteins per subunit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900" smtClean="0">
                <a:ea typeface="ＭＳ Ｐゴシック" panose="020B0600070205080204" pitchFamily="34" charset="-128"/>
              </a:rPr>
              <a:t>Two complexes act as dimer to synthesize both strands simultaneously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900" smtClean="0">
                <a:latin typeface="Symbol" panose="05050102010706020507" pitchFamily="18" charset="2"/>
                <a:ea typeface="ＭＳ Ｐゴシック" panose="020B0600070205080204" pitchFamily="34" charset="-128"/>
                <a:sym typeface="Symbol" panose="05050102010706020507" pitchFamily="18" charset="2"/>
              </a:rPr>
              <a:t></a:t>
            </a:r>
            <a:r>
              <a:rPr lang="en-US" altLang="en-US" sz="1900" smtClean="0">
                <a:ea typeface="ＭＳ Ｐゴシック" panose="020B0600070205080204" pitchFamily="34" charset="-128"/>
              </a:rPr>
              <a:t>-subunit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700" smtClean="0">
                <a:ea typeface="ＭＳ Ｐゴシック" panose="020B0600070205080204" pitchFamily="34" charset="-128"/>
              </a:rPr>
              <a:t>catalytic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700" smtClean="0">
                <a:ea typeface="ＭＳ Ｐゴシック" panose="020B0600070205080204" pitchFamily="34" charset="-128"/>
              </a:rPr>
              <a:t>1000 bases/second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900" smtClean="0">
                <a:latin typeface="Symbol" panose="05050102010706020507" pitchFamily="18" charset="2"/>
                <a:ea typeface="ＭＳ Ｐゴシック" panose="020B0600070205080204" pitchFamily="34" charset="-128"/>
                <a:sym typeface="Symbol" panose="05050102010706020507" pitchFamily="18" charset="2"/>
              </a:rPr>
              <a:t></a:t>
            </a:r>
            <a:r>
              <a:rPr lang="en-US" altLang="en-US" sz="1900" smtClean="0">
                <a:ea typeface="ＭＳ Ｐゴシック" panose="020B0600070205080204" pitchFamily="34" charset="-128"/>
              </a:rPr>
              <a:t>-subunit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700" smtClean="0">
                <a:ea typeface="ＭＳ Ｐゴシック" panose="020B0600070205080204" pitchFamily="34" charset="-128"/>
              </a:rPr>
              <a:t>proofreading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900" smtClean="0">
                <a:latin typeface="Symbol" panose="05050102010706020507" pitchFamily="18" charset="2"/>
                <a:ea typeface="ＭＳ Ｐゴシック" panose="020B0600070205080204" pitchFamily="34" charset="-128"/>
                <a:sym typeface="Symbol" panose="05050102010706020507" pitchFamily="18" charset="2"/>
              </a:rPr>
              <a:t></a:t>
            </a:r>
            <a:r>
              <a:rPr lang="en-US" altLang="en-US" sz="1900" smtClean="0">
                <a:ea typeface="ＭＳ Ｐゴシック" panose="020B0600070205080204" pitchFamily="34" charset="-128"/>
              </a:rPr>
              <a:t>2-subunit </a:t>
            </a:r>
            <a:r>
              <a:rPr lang="en-US" altLang="en-US" sz="1700" smtClean="0">
                <a:ea typeface="ＭＳ Ｐゴシック" panose="020B0600070205080204" pitchFamily="34" charset="-128"/>
              </a:rPr>
              <a:t>(Sliding clamp)</a:t>
            </a:r>
            <a:r>
              <a:rPr lang="en-US" altLang="en-US" sz="1900" smtClean="0">
                <a:ea typeface="ＭＳ Ｐゴシック" panose="020B0600070205080204" pitchFamily="34" charset="-128"/>
              </a:rPr>
              <a:t>	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700" smtClean="0">
                <a:ea typeface="ＭＳ Ｐゴシック" panose="020B0600070205080204" pitchFamily="34" charset="-128"/>
              </a:rPr>
              <a:t>clamps enzyme to DNA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1700" smtClean="0">
              <a:ea typeface="ＭＳ Ｐゴシック" panose="020B0600070205080204" pitchFamily="34" charset="-128"/>
            </a:endParaRPr>
          </a:p>
        </p:txBody>
      </p:sp>
      <p:pic>
        <p:nvPicPr>
          <p:cNvPr id="55301" name="Picture 6" descr="0323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2" t="10419"/>
          <a:stretch>
            <a:fillRect/>
          </a:stretch>
        </p:blipFill>
        <p:spPr bwMode="auto">
          <a:xfrm>
            <a:off x="4997450" y="0"/>
            <a:ext cx="31400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0323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81" r="55388"/>
          <a:stretch>
            <a:fillRect/>
          </a:stretch>
        </p:blipFill>
        <p:spPr bwMode="auto">
          <a:xfrm>
            <a:off x="5699125" y="3825875"/>
            <a:ext cx="2438400" cy="23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4365625" cy="1020763"/>
          </a:xfrm>
        </p:spPr>
        <p:txBody>
          <a:bodyPr/>
          <a:lstStyle/>
          <a:p>
            <a:pPr algn="l" eaLnBrk="1" hangingPunct="1"/>
            <a:r>
              <a:rPr lang="en-US" altLang="en-US" sz="2300" smtClean="0">
                <a:ea typeface="ＭＳ Ｐゴシック" panose="020B0600070205080204" pitchFamily="34" charset="-128"/>
              </a:rPr>
              <a:t>DNA polymerase III complex </a:t>
            </a:r>
            <a:r>
              <a:rPr lang="en-US" altLang="en-US" sz="2100" smtClean="0">
                <a:ea typeface="ＭＳ Ｐゴシック" panose="020B0600070205080204" pitchFamily="34" charset="-128"/>
              </a:rPr>
              <a:t>(part deux)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47800"/>
            <a:ext cx="4343400" cy="4400550"/>
          </a:xfrm>
        </p:spPr>
        <p:txBody>
          <a:bodyPr/>
          <a:lstStyle/>
          <a:p>
            <a:pPr lvl="1" eaLnBrk="1" hangingPunct="1">
              <a:buFontTx/>
              <a:buNone/>
            </a:pPr>
            <a:endParaRPr lang="en-US" altLang="en-US" sz="1900" smtClean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z="1700" smtClean="0">
                <a:ea typeface="ＭＳ Ｐゴシック" panose="020B0600070205080204" pitchFamily="34" charset="-128"/>
              </a:rPr>
              <a:t>Requires a short stretch of double-stranded material as a primer.</a:t>
            </a:r>
          </a:p>
          <a:p>
            <a:pPr lvl="1" eaLnBrk="1" hangingPunct="1"/>
            <a:r>
              <a:rPr lang="en-US" altLang="en-US" sz="1700" smtClean="0">
                <a:ea typeface="ＭＳ Ｐゴシック" panose="020B0600070205080204" pitchFamily="34" charset="-128"/>
              </a:rPr>
              <a:t>DNA-RNA hybrid synthesized by primase</a:t>
            </a:r>
            <a:endParaRPr lang="en-US" altLang="en-US" sz="1900" smtClean="0">
              <a:ea typeface="ＭＳ Ｐゴシック" panose="020B0600070205080204" pitchFamily="34" charset="-128"/>
            </a:endParaRPr>
          </a:p>
        </p:txBody>
      </p:sp>
      <p:pic>
        <p:nvPicPr>
          <p:cNvPr id="57349" name="Picture 5" descr="0323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2" t="10419"/>
          <a:stretch>
            <a:fillRect/>
          </a:stretch>
        </p:blipFill>
        <p:spPr bwMode="auto">
          <a:xfrm>
            <a:off x="4997450" y="0"/>
            <a:ext cx="31400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0" name="AutoShape 8"/>
          <p:cNvSpPr>
            <a:spLocks noChangeArrowheads="1"/>
          </p:cNvSpPr>
          <p:nvPr/>
        </p:nvSpPr>
        <p:spPr bwMode="auto">
          <a:xfrm>
            <a:off x="762000" y="4038600"/>
            <a:ext cx="381000" cy="1143000"/>
          </a:xfrm>
          <a:custGeom>
            <a:avLst/>
            <a:gdLst>
              <a:gd name="T0" fmla="*/ 59270336 w 21600"/>
              <a:gd name="T1" fmla="*/ 0 h 21600"/>
              <a:gd name="T2" fmla="*/ 17358589 w 21600"/>
              <a:gd name="T3" fmla="*/ 468679054 h 21600"/>
              <a:gd name="T4" fmla="*/ 0 w 21600"/>
              <a:gd name="T5" fmla="*/ 1600299219 h 21600"/>
              <a:gd name="T6" fmla="*/ 17358589 w 21600"/>
              <a:gd name="T7" fmla="*/ 2147483647 h 21600"/>
              <a:gd name="T8" fmla="*/ 59270336 w 21600"/>
              <a:gd name="T9" fmla="*/ 2147483647 h 21600"/>
              <a:gd name="T10" fmla="*/ 101182099 w 21600"/>
              <a:gd name="T11" fmla="*/ 2147483647 h 21600"/>
              <a:gd name="T12" fmla="*/ 118540689 w 21600"/>
              <a:gd name="T13" fmla="*/ 1600299219 h 21600"/>
              <a:gd name="T14" fmla="*/ 101182099 w 21600"/>
              <a:gd name="T15" fmla="*/ 46867905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7351" name="AutoShape 10"/>
          <p:cNvSpPr>
            <a:spLocks noChangeArrowheads="1"/>
          </p:cNvSpPr>
          <p:nvPr/>
        </p:nvSpPr>
        <p:spPr bwMode="auto">
          <a:xfrm>
            <a:off x="1676400" y="4572000"/>
            <a:ext cx="1066800" cy="152400"/>
          </a:xfrm>
          <a:prstGeom prst="rightArrow">
            <a:avLst>
              <a:gd name="adj1" fmla="val 50000"/>
              <a:gd name="adj2" fmla="val 17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7352" name="Line 6"/>
          <p:cNvSpPr>
            <a:spLocks noChangeShapeType="1"/>
          </p:cNvSpPr>
          <p:nvPr/>
        </p:nvSpPr>
        <p:spPr bwMode="auto">
          <a:xfrm>
            <a:off x="457200" y="4495800"/>
            <a:ext cx="4267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3" name="Line 7"/>
          <p:cNvSpPr>
            <a:spLocks noChangeShapeType="1"/>
          </p:cNvSpPr>
          <p:nvPr/>
        </p:nvSpPr>
        <p:spPr bwMode="auto">
          <a:xfrm>
            <a:off x="457200" y="4724400"/>
            <a:ext cx="914400" cy="0"/>
          </a:xfrm>
          <a:prstGeom prst="line">
            <a:avLst/>
          </a:prstGeom>
          <a:noFill/>
          <a:ln w="76200">
            <a:solidFill>
              <a:srgbClr val="FF02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4" name="Oval 9"/>
          <p:cNvSpPr>
            <a:spLocks noChangeArrowheads="1"/>
          </p:cNvSpPr>
          <p:nvPr/>
        </p:nvSpPr>
        <p:spPr bwMode="auto">
          <a:xfrm>
            <a:off x="990600" y="4038600"/>
            <a:ext cx="457200" cy="12192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95400"/>
            <a:ext cx="3251200" cy="581025"/>
          </a:xfrm>
        </p:spPr>
        <p:txBody>
          <a:bodyPr/>
          <a:lstStyle/>
          <a:p>
            <a:pPr algn="l"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59395" name="Picture 5" descr="16_01BactRepProteins_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37525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7" descr="16_16BactDNARep_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441700"/>
            <a:ext cx="5067300" cy="268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864475" cy="407988"/>
          </a:xfrm>
        </p:spPr>
        <p:txBody>
          <a:bodyPr lIns="81496" tIns="40748" rIns="81496" bIns="40748" anchor="t"/>
          <a:lstStyle/>
          <a:p>
            <a:pPr defTabSz="914400" eaLnBrk="1" hangingPunct="1">
              <a:tabLst>
                <a:tab pos="1028700" algn="l"/>
              </a:tabLst>
            </a:pPr>
            <a:r>
              <a:rPr lang="en-US" altLang="en-US" sz="150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Figure 16.14  Synthesis of leading and lagging strands during DNA replication</a:t>
            </a:r>
            <a:endParaRPr lang="en-US" altLang="en-US" smtClean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1443" name="Line 3"/>
          <p:cNvSpPr>
            <a:spLocks noChangeShapeType="1"/>
          </p:cNvSpPr>
          <p:nvPr/>
        </p:nvSpPr>
        <p:spPr bwMode="auto">
          <a:xfrm flipH="1">
            <a:off x="68263" y="273050"/>
            <a:ext cx="7934325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304800" y="457200"/>
            <a:ext cx="2667000" cy="178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</a:pPr>
            <a:r>
              <a:rPr lang="en-US" altLang="en-US" sz="15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Synthesis occurs in a 5’ to 3’ direction (new strand)</a:t>
            </a:r>
          </a:p>
          <a:p>
            <a:pPr eaLnBrk="1" hangingPunct="1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</a:pPr>
            <a:r>
              <a:rPr lang="en-US" altLang="en-US" sz="15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DNA strands in an antiparallel arrangement</a:t>
            </a:r>
          </a:p>
          <a:p>
            <a:pPr eaLnBrk="1" hangingPunct="1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</a:pPr>
            <a:r>
              <a:rPr lang="en-US" altLang="en-US" sz="15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Two strands therefore synthesized in opposite direction</a:t>
            </a:r>
            <a:endParaRPr lang="en-US" altLang="en-US" sz="21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1445" name="Picture 7" descr="image" title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90800"/>
            <a:ext cx="2011363" cy="323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8" descr="16_14LeadLagStrands_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50" y="871538"/>
            <a:ext cx="4875213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864475" cy="407988"/>
          </a:xfrm>
        </p:spPr>
        <p:txBody>
          <a:bodyPr lIns="81496" tIns="40748" rIns="81496" bIns="40748" anchor="t"/>
          <a:lstStyle/>
          <a:p>
            <a:pPr defTabSz="914400" eaLnBrk="1" hangingPunct="1">
              <a:tabLst>
                <a:tab pos="1028700" algn="l"/>
              </a:tabLst>
            </a:pPr>
            <a:r>
              <a:rPr lang="en-US" altLang="en-US" sz="150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Figure 16.15  Priming DNA synthesis with RNA</a:t>
            </a:r>
            <a:endParaRPr lang="en-US" altLang="en-US" smtClean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3491" name="Line 3"/>
          <p:cNvSpPr>
            <a:spLocks noChangeShapeType="1"/>
          </p:cNvSpPr>
          <p:nvPr/>
        </p:nvSpPr>
        <p:spPr bwMode="auto">
          <a:xfrm flipH="1">
            <a:off x="68263" y="273050"/>
            <a:ext cx="7934325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30" name="Rectangle 6"/>
          <p:cNvSpPr>
            <a:spLocks noChangeArrowheads="1"/>
          </p:cNvSpPr>
          <p:nvPr/>
        </p:nvSpPr>
        <p:spPr bwMode="auto">
          <a:xfrm>
            <a:off x="228600" y="4038600"/>
            <a:ext cx="6172200" cy="1560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</a:pPr>
            <a:r>
              <a:rPr lang="en-US" altLang="en-US" sz="1500">
                <a:effectLst>
                  <a:outerShdw blurRad="38100" dist="38100" dir="2700000" algn="tl">
                    <a:srgbClr val="C0C0C0"/>
                  </a:outerShdw>
                </a:effectLst>
              </a:rPr>
              <a:t>DNA polymerase III		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Times" panose="02020603050405020304" pitchFamily="18" charset="0"/>
              <a:buChar char="•"/>
            </a:pPr>
            <a:r>
              <a:rPr lang="en-US" altLang="en-US" sz="1500">
                <a:effectLst>
                  <a:outerShdw blurRad="38100" dist="38100" dir="2700000" algn="tl">
                    <a:srgbClr val="C0C0C0"/>
                  </a:outerShdw>
                </a:effectLst>
              </a:rPr>
              <a:t>Synthesizes DNA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</a:pPr>
            <a:r>
              <a:rPr lang="en-US" altLang="en-US" sz="1500">
                <a:effectLst>
                  <a:outerShdw blurRad="38100" dist="38100" dir="2700000" algn="tl">
                    <a:srgbClr val="C0C0C0"/>
                  </a:outerShdw>
                </a:effectLst>
              </a:rPr>
              <a:t>DNA polymerase I		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Times" panose="02020603050405020304" pitchFamily="18" charset="0"/>
              <a:buChar char="•"/>
            </a:pPr>
            <a:r>
              <a:rPr lang="en-US" altLang="en-US" sz="1500">
                <a:effectLst>
                  <a:outerShdw blurRad="38100" dist="38100" dir="2700000" algn="tl">
                    <a:srgbClr val="C0C0C0"/>
                  </a:outerShdw>
                </a:effectLst>
              </a:rPr>
              <a:t>Erases primer,fills gaps with DNA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</a:pPr>
            <a:r>
              <a:rPr lang="en-US" altLang="en-US" sz="1500">
                <a:effectLst>
                  <a:outerShdw blurRad="38100" dist="38100" dir="2700000" algn="tl">
                    <a:srgbClr val="C0C0C0"/>
                  </a:outerShdw>
                </a:effectLst>
              </a:rPr>
              <a:t>DNA ligase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Times" panose="02020603050405020304" pitchFamily="18" charset="0"/>
              <a:buChar char="•"/>
            </a:pPr>
            <a:r>
              <a:rPr lang="en-US" altLang="en-US" sz="1500">
                <a:effectLst>
                  <a:outerShdw blurRad="38100" dist="38100" dir="2700000" algn="tl">
                    <a:srgbClr val="C0C0C0"/>
                  </a:outerShdw>
                </a:effectLst>
              </a:rPr>
              <a:t>Joins the gaps</a:t>
            </a:r>
            <a:endParaRPr lang="en-US" altLang="en-US" sz="1700">
              <a:effectLst>
                <a:outerShdw blurRad="38100" dist="38100" dir="2700000" algn="tl">
                  <a:srgbClr val="C0C0C0"/>
                </a:outerShdw>
              </a:effectLst>
              <a:latin typeface="Palatino" charset="0"/>
            </a:endParaRPr>
          </a:p>
        </p:txBody>
      </p:sp>
      <p:pic>
        <p:nvPicPr>
          <p:cNvPr id="63493" name="Picture 10" descr="16_15LaggingStrand_6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95"/>
          <a:stretch>
            <a:fillRect/>
          </a:stretch>
        </p:blipFill>
        <p:spPr bwMode="auto">
          <a:xfrm>
            <a:off x="228600" y="381000"/>
            <a:ext cx="323056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4" name="Picture 11" descr="16_15LaggingStrand_6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68"/>
          <a:stretch>
            <a:fillRect/>
          </a:stretch>
        </p:blipFill>
        <p:spPr bwMode="auto">
          <a:xfrm>
            <a:off x="4203700" y="381000"/>
            <a:ext cx="324961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864475" cy="407988"/>
          </a:xfrm>
        </p:spPr>
        <p:txBody>
          <a:bodyPr lIns="81496" tIns="40748" rIns="81496" bIns="40748" anchor="t"/>
          <a:lstStyle/>
          <a:p>
            <a:pPr defTabSz="914400" eaLnBrk="1" hangingPunct="1">
              <a:tabLst>
                <a:tab pos="1028700" algn="l"/>
              </a:tabLst>
            </a:pPr>
            <a:r>
              <a:rPr lang="en-US" altLang="en-US" sz="150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Figure 16.16  A summary of DNA replication</a:t>
            </a:r>
            <a:endParaRPr lang="en-US" altLang="en-US" smtClean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5539" name="Line 3"/>
          <p:cNvSpPr>
            <a:spLocks noChangeShapeType="1"/>
          </p:cNvSpPr>
          <p:nvPr/>
        </p:nvSpPr>
        <p:spPr bwMode="auto">
          <a:xfrm flipH="1">
            <a:off x="68263" y="273050"/>
            <a:ext cx="7934325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5540" name="Picture 5" descr="16_16BactDNARep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703263"/>
            <a:ext cx="7731125" cy="409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0325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66" b="11484"/>
          <a:stretch>
            <a:fillRect/>
          </a:stretch>
        </p:blipFill>
        <p:spPr bwMode="auto">
          <a:xfrm>
            <a:off x="457200" y="914400"/>
            <a:ext cx="7234238" cy="332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Rectangle 3"/>
          <p:cNvSpPr>
            <a:spLocks noGrp="1" noChangeArrowheads="1"/>
          </p:cNvSpPr>
          <p:nvPr>
            <p:ph type="title"/>
          </p:nvPr>
        </p:nvSpPr>
        <p:spPr>
          <a:xfrm>
            <a:off x="736600" y="331788"/>
            <a:ext cx="6691313" cy="582612"/>
          </a:xfrm>
        </p:spPr>
        <p:txBody>
          <a:bodyPr/>
          <a:lstStyle/>
          <a:p>
            <a:pPr algn="l" eaLnBrk="1" hangingPunct="1"/>
            <a:r>
              <a:rPr lang="en-US" altLang="en-US" sz="2100" smtClean="0">
                <a:ea typeface="ＭＳ Ｐゴシック" panose="020B0600070205080204" pitchFamily="34" charset="-128"/>
              </a:rPr>
              <a:t>Simultaneous synthesis required twist in lagging strand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67588" name="Picture 5" descr="0323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2" t="10419" b="44791"/>
          <a:stretch>
            <a:fillRect/>
          </a:stretch>
        </p:blipFill>
        <p:spPr bwMode="auto">
          <a:xfrm>
            <a:off x="4560888" y="3581400"/>
            <a:ext cx="31400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864475" cy="407988"/>
          </a:xfrm>
        </p:spPr>
        <p:txBody>
          <a:bodyPr lIns="81496" tIns="40748" rIns="81496" bIns="40748" anchor="t"/>
          <a:lstStyle/>
          <a:p>
            <a:pPr defTabSz="914400" eaLnBrk="1" hangingPunct="1">
              <a:tabLst>
                <a:tab pos="1028700" algn="l"/>
              </a:tabLst>
            </a:pPr>
            <a:r>
              <a:rPr lang="en-US" altLang="en-US" sz="150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Figure 16.18  The end-replication problem</a:t>
            </a:r>
            <a:endParaRPr lang="en-US" altLang="en-US" smtClean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9635" name="Line 3"/>
          <p:cNvSpPr>
            <a:spLocks noChangeShapeType="1"/>
          </p:cNvSpPr>
          <p:nvPr/>
        </p:nvSpPr>
        <p:spPr bwMode="auto">
          <a:xfrm flipH="1">
            <a:off x="68263" y="273050"/>
            <a:ext cx="7934325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9636" name="Picture 5" descr="16_18DNAShortening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4800"/>
            <a:ext cx="41719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7010400" cy="407988"/>
          </a:xfrm>
        </p:spPr>
        <p:txBody>
          <a:bodyPr lIns="81496" tIns="40748" rIns="81496" bIns="40748" anchor="t"/>
          <a:lstStyle/>
          <a:p>
            <a:pPr algn="r" defTabSz="914400" eaLnBrk="1" hangingPunct="1">
              <a:tabLst>
                <a:tab pos="1028700" algn="l"/>
              </a:tabLst>
            </a:pPr>
            <a:r>
              <a:rPr lang="en-US" altLang="en-US" sz="150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Figure 16.18 Telomeres and telomerase    </a:t>
            </a:r>
            <a:endParaRPr lang="en-US" altLang="en-US" smtClean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1683" name="Line 3"/>
          <p:cNvSpPr>
            <a:spLocks noChangeShapeType="1"/>
          </p:cNvSpPr>
          <p:nvPr/>
        </p:nvSpPr>
        <p:spPr bwMode="auto">
          <a:xfrm flipH="1">
            <a:off x="68263" y="273050"/>
            <a:ext cx="7934325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684" name="Picture 4" descr="image" title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41313"/>
            <a:ext cx="4349750" cy="567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5" name="Picture 6" descr="image" title="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3314700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6" name="Rectangle 7"/>
          <p:cNvSpPr>
            <a:spLocks noChangeArrowheads="1"/>
          </p:cNvSpPr>
          <p:nvPr/>
        </p:nvSpPr>
        <p:spPr bwMode="auto">
          <a:xfrm>
            <a:off x="228600" y="3733800"/>
            <a:ext cx="27432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500"/>
              <a:t>Figure 16.19  Telomeres and telomerase: Telomeres of mouse chromosomes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Nucleotide excision repair</a:t>
            </a:r>
          </a:p>
        </p:txBody>
      </p:sp>
      <p:sp>
        <p:nvSpPr>
          <p:cNvPr id="73731" name="Content Placeholder 2" descr="image" title="image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73732" name="Picture 3" descr="image" titl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9688"/>
            <a:ext cx="381000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4" descr="image" titl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2681288"/>
            <a:ext cx="31115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4" name="Picture 5" descr="image" titl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963" y="1004888"/>
            <a:ext cx="3786187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864475" cy="407988"/>
          </a:xfrm>
        </p:spPr>
        <p:txBody>
          <a:bodyPr lIns="81496" tIns="40748" rIns="81496" bIns="40748" anchor="t"/>
          <a:lstStyle/>
          <a:p>
            <a:pPr defTabSz="914400" eaLnBrk="1" hangingPunct="1">
              <a:tabLst>
                <a:tab pos="1028700" algn="l"/>
              </a:tabLst>
            </a:pPr>
            <a:r>
              <a:rPr lang="en-US" altLang="en-US" sz="150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Figure 16.2  Transformation of bacteria</a:t>
            </a:r>
            <a:endParaRPr lang="en-US" altLang="en-US" smtClean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 flipH="1">
            <a:off x="68263" y="273050"/>
            <a:ext cx="7934325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1520825" y="4730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1066800" y="381000"/>
            <a:ext cx="617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1928: Fred Griffith- </a:t>
            </a:r>
            <a:r>
              <a:rPr lang="en-US" altLang="en-US" sz="2000" i="1"/>
              <a:t>Streptococcus pneumoniae</a:t>
            </a:r>
            <a:endParaRPr lang="en-US" altLang="en-US" sz="2000"/>
          </a:p>
        </p:txBody>
      </p:sp>
      <p:pic>
        <p:nvPicPr>
          <p:cNvPr id="20486" name="Picture 7" descr="16_02GriffithExperiment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41375"/>
            <a:ext cx="5410200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Rectangle 8"/>
          <p:cNvSpPr>
            <a:spLocks noChangeArrowheads="1"/>
          </p:cNvSpPr>
          <p:nvPr/>
        </p:nvSpPr>
        <p:spPr bwMode="auto">
          <a:xfrm>
            <a:off x="1143000" y="5105400"/>
            <a:ext cx="58594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S- smooth (pathogenic) with capsule</a:t>
            </a:r>
          </a:p>
          <a:p>
            <a:r>
              <a:rPr lang="en-US" altLang="en-US"/>
              <a:t>R-rough (non-pathogenic) without capsule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Chi Square Table</a:t>
            </a:r>
          </a:p>
        </p:txBody>
      </p:sp>
      <p:pic>
        <p:nvPicPr>
          <p:cNvPr id="74755" name="Content Placeholder 3" descr="Screen shot 2013-03-19 at 7.19.28 A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701" b="-1370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92563" y="0"/>
            <a:ext cx="4144962" cy="835025"/>
          </a:xfrm>
        </p:spPr>
        <p:txBody>
          <a:bodyPr/>
          <a:lstStyle/>
          <a:p>
            <a:pPr eaLnBrk="1" hangingPunct="1"/>
            <a:r>
              <a:rPr lang="en-US" altLang="en-US" sz="2300" smtClean="0">
                <a:ea typeface="ＭＳ Ｐゴシック" panose="020B0600070205080204" pitchFamily="34" charset="-128"/>
              </a:rPr>
              <a:t>Oswald Avery and Colin MacLeod (1944)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22531" name="Picture 5" descr="Screen shot 2013-03-10 at 8.10.22 P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563" y="1081088"/>
            <a:ext cx="3930650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6" descr="Screen shot 2013-03-10 at 8.09.46 P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16363" cy="596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864475" cy="407988"/>
          </a:xfrm>
        </p:spPr>
        <p:txBody>
          <a:bodyPr lIns="81496" tIns="40748" rIns="81496" bIns="40748" anchor="t"/>
          <a:lstStyle/>
          <a:p>
            <a:pPr defTabSz="914400" eaLnBrk="1" hangingPunct="1">
              <a:tabLst>
                <a:tab pos="1028700" algn="l"/>
              </a:tabLst>
            </a:pPr>
            <a:r>
              <a:rPr lang="en-US" altLang="en-US" sz="150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Figure 16.3  The Hershey-Chase experiment: phages</a:t>
            </a:r>
            <a:endParaRPr lang="en-US" altLang="en-US" smtClean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 flipH="1">
            <a:off x="68263" y="273050"/>
            <a:ext cx="7934325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580" name="Picture 4" descr="image" title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0"/>
            <a:ext cx="3048000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image" title="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762000"/>
            <a:ext cx="2266950" cy="26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533400" y="3657600"/>
            <a:ext cx="69183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500" tIns="40750" rIns="81500" bIns="40750" anchor="ctr"/>
          <a:lstStyle>
            <a:lvl1pPr defTabSz="8128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8128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300">
                <a:solidFill>
                  <a:schemeClr val="tx2"/>
                </a:solidFill>
              </a:rPr>
              <a:t>Use of radioactive isotopes</a:t>
            </a:r>
            <a:endParaRPr lang="en-US" altLang="en-US" sz="3900">
              <a:solidFill>
                <a:schemeClr val="tx2"/>
              </a:solidFill>
            </a:endParaRPr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33400" y="4267200"/>
            <a:ext cx="6858000" cy="1482725"/>
          </a:xfrm>
        </p:spPr>
        <p:txBody>
          <a:bodyPr lIns="81500" tIns="40750" rIns="81500" bIns="40750"/>
          <a:lstStyle/>
          <a:p>
            <a:pPr eaLnBrk="1" hangingPunct="1"/>
            <a:r>
              <a:rPr lang="en-US" altLang="en-US" sz="1700" baseline="30000" smtClean="0">
                <a:ea typeface="ＭＳ Ｐゴシック" panose="020B0600070205080204" pitchFamily="34" charset="-128"/>
              </a:rPr>
              <a:t>32</a:t>
            </a:r>
            <a:r>
              <a:rPr lang="en-US" altLang="en-US" sz="1700" smtClean="0">
                <a:ea typeface="ＭＳ Ｐゴシック" panose="020B0600070205080204" pitchFamily="34" charset="-128"/>
              </a:rPr>
              <a:t>P  Phosphorous present in nucleic acids but not much in proteins (normal=</a:t>
            </a:r>
            <a:r>
              <a:rPr lang="en-US" altLang="en-US" sz="1700" baseline="30000" smtClean="0">
                <a:ea typeface="ＭＳ Ｐゴシック" panose="020B0600070205080204" pitchFamily="34" charset="-128"/>
              </a:rPr>
              <a:t>30</a:t>
            </a:r>
            <a:r>
              <a:rPr lang="en-US" altLang="en-US" sz="1700" smtClean="0">
                <a:ea typeface="ＭＳ Ｐゴシック" panose="020B0600070205080204" pitchFamily="34" charset="-128"/>
              </a:rPr>
              <a:t>P)</a:t>
            </a:r>
          </a:p>
          <a:p>
            <a:pPr eaLnBrk="1" hangingPunct="1"/>
            <a:r>
              <a:rPr lang="en-US" altLang="en-US" sz="1700" baseline="30000" smtClean="0">
                <a:ea typeface="ＭＳ Ｐゴシック" panose="020B0600070205080204" pitchFamily="34" charset="-128"/>
              </a:rPr>
              <a:t>35</a:t>
            </a:r>
            <a:r>
              <a:rPr lang="en-US" altLang="en-US" sz="1700" smtClean="0">
                <a:ea typeface="ＭＳ Ｐゴシック" panose="020B0600070205080204" pitchFamily="34" charset="-128"/>
              </a:rPr>
              <a:t>S  Sulphur (sulfur?) present in proteins but not in nucleic acids (normal= </a:t>
            </a:r>
            <a:r>
              <a:rPr lang="en-US" altLang="en-US" sz="1700" baseline="30000" smtClean="0">
                <a:ea typeface="ＭＳ Ｐゴシック" panose="020B0600070205080204" pitchFamily="34" charset="-128"/>
              </a:rPr>
              <a:t>32</a:t>
            </a:r>
            <a:r>
              <a:rPr lang="en-US" altLang="en-US" sz="1700" smtClean="0">
                <a:ea typeface="ＭＳ Ｐゴシック" panose="020B0600070205080204" pitchFamily="34" charset="-128"/>
              </a:rPr>
              <a:t>S)</a:t>
            </a:r>
          </a:p>
          <a:p>
            <a:pPr eaLnBrk="1" hangingPunct="1"/>
            <a:r>
              <a:rPr lang="en-US" altLang="en-US" sz="1700" smtClean="0">
                <a:ea typeface="ＭＳ Ｐゴシック" panose="020B0600070205080204" pitchFamily="34" charset="-128"/>
              </a:rPr>
              <a:t>Can use these isotopes as tracers to follow DNA and proteins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1447800" y="304800"/>
            <a:ext cx="4730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/>
              <a:t>Alfred Hershey and Martha Chase, 1952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864475" cy="407988"/>
          </a:xfrm>
        </p:spPr>
        <p:txBody>
          <a:bodyPr lIns="81496" tIns="40748" rIns="81496" bIns="40748" anchor="t"/>
          <a:lstStyle/>
          <a:p>
            <a:pPr defTabSz="914400" eaLnBrk="1" hangingPunct="1">
              <a:tabLst>
                <a:tab pos="1028700" algn="l"/>
              </a:tabLst>
            </a:pPr>
            <a:r>
              <a:rPr lang="en-US" altLang="en-US" sz="150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Figure 16.4 </a:t>
            </a:r>
            <a:r>
              <a:rPr lang="en-US" altLang="en-US" sz="140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400" b="1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Alfred Hershey and Martha Chase 1952</a:t>
            </a:r>
            <a:br>
              <a:rPr lang="en-US" altLang="en-US" sz="1400" b="1" smtClean="0">
                <a:solidFill>
                  <a:schemeClr val="tx1"/>
                </a:solidFill>
                <a:ea typeface="ＭＳ Ｐゴシック" panose="020B0600070205080204" pitchFamily="34" charset="-128"/>
              </a:rPr>
            </a:br>
            <a:endParaRPr lang="en-US" altLang="en-US" sz="2400" b="1" smtClean="0">
              <a:solidFill>
                <a:schemeClr val="tx1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6627" name="Line 3"/>
          <p:cNvSpPr>
            <a:spLocks noChangeShapeType="1"/>
          </p:cNvSpPr>
          <p:nvPr/>
        </p:nvSpPr>
        <p:spPr bwMode="auto">
          <a:xfrm flipH="1">
            <a:off x="68263" y="273050"/>
            <a:ext cx="7934325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6628" name="Picture 5" descr="16_04HersheyChaseExper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5150"/>
            <a:ext cx="7848600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0318b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167063"/>
            <a:ext cx="3946525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4" descr="0309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1" t="2979" r="41843"/>
          <a:stretch>
            <a:fillRect/>
          </a:stretch>
        </p:blipFill>
        <p:spPr bwMode="auto">
          <a:xfrm>
            <a:off x="228600" y="381000"/>
            <a:ext cx="3581400" cy="496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6" descr="16_06XrayDiffraction_L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81000"/>
            <a:ext cx="39624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image" title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0"/>
            <a:ext cx="28956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5" descr="0316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83" r="8243"/>
          <a:stretch>
            <a:fillRect/>
          </a:stretch>
        </p:blipFill>
        <p:spPr bwMode="auto">
          <a:xfrm>
            <a:off x="6000750" y="0"/>
            <a:ext cx="21367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6"/>
          <p:cNvSpPr>
            <a:spLocks noChangeArrowheads="1"/>
          </p:cNvSpPr>
          <p:nvPr/>
        </p:nvSpPr>
        <p:spPr bwMode="auto">
          <a:xfrm>
            <a:off x="5562600" y="5105400"/>
            <a:ext cx="23622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/>
              <a:t>Phosphodiester bond</a:t>
            </a:r>
            <a:endParaRPr lang="en-US" altLang="en-US"/>
          </a:p>
          <a:p>
            <a:endParaRPr lang="en-US" altLang="en-US"/>
          </a:p>
        </p:txBody>
      </p:sp>
      <p:pic>
        <p:nvPicPr>
          <p:cNvPr id="30725" name="Picture 7" descr="image" title="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2" r="64133" b="82285"/>
          <a:stretch>
            <a:fillRect/>
          </a:stretch>
        </p:blipFill>
        <p:spPr bwMode="auto">
          <a:xfrm>
            <a:off x="3352800" y="2438400"/>
            <a:ext cx="9747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8" descr="image" title="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59"/>
          <a:stretch>
            <a:fillRect/>
          </a:stretch>
        </p:blipFill>
        <p:spPr bwMode="auto">
          <a:xfrm>
            <a:off x="0" y="3835400"/>
            <a:ext cx="2895600" cy="22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9" descr="image" title="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02"/>
          <a:stretch>
            <a:fillRect/>
          </a:stretch>
        </p:blipFill>
        <p:spPr bwMode="auto">
          <a:xfrm>
            <a:off x="0" y="1473200"/>
            <a:ext cx="2927350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Rectangle 10"/>
          <p:cNvSpPr>
            <a:spLocks noChangeArrowheads="1"/>
          </p:cNvSpPr>
          <p:nvPr/>
        </p:nvSpPr>
        <p:spPr bwMode="auto">
          <a:xfrm>
            <a:off x="0" y="381000"/>
            <a:ext cx="2979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Components of DNA</a:t>
            </a:r>
          </a:p>
        </p:txBody>
      </p:sp>
      <p:sp>
        <p:nvSpPr>
          <p:cNvPr id="30729" name="Rectangle 11"/>
          <p:cNvSpPr>
            <a:spLocks noChangeArrowheads="1"/>
          </p:cNvSpPr>
          <p:nvPr/>
        </p:nvSpPr>
        <p:spPr bwMode="auto">
          <a:xfrm>
            <a:off x="3028950" y="5538788"/>
            <a:ext cx="18621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/>
              <a:t>Hydrogen bonds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Chargaff’s rule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“the amount of adenine present always equals the amount of thymine, and the amount of guanine always equals the amount of cytosine.” Erwin Chargaff</a:t>
            </a:r>
          </a:p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  <a:p>
            <a:pPr marL="1616075" lvl="4" eaLnBrk="1" hangingPunct="1">
              <a:buFontTx/>
              <a:buNone/>
            </a:pPr>
            <a:r>
              <a:rPr lang="en-US" altLang="en-US" sz="3200" smtClean="0">
                <a:ea typeface="ＭＳ Ｐゴシック" panose="020B0600070205080204" pitchFamily="34" charset="-128"/>
              </a:rPr>
              <a:t>[A] = [T]</a:t>
            </a:r>
          </a:p>
          <a:p>
            <a:pPr marL="1616075" lvl="4" eaLnBrk="1" hangingPunct="1">
              <a:buFontTx/>
              <a:buNone/>
            </a:pPr>
            <a:r>
              <a:rPr lang="en-US" altLang="en-US" sz="3200" smtClean="0">
                <a:ea typeface="ＭＳ Ｐゴシック" panose="020B0600070205080204" pitchFamily="34" charset="-128"/>
              </a:rPr>
              <a:t>[C] = [G]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12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12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46301936</TotalTime>
  <Pages>14</Pages>
  <Words>433</Words>
  <Application>Microsoft Office PowerPoint</Application>
  <PresentationFormat>Custom</PresentationFormat>
  <Paragraphs>76</Paragraphs>
  <Slides>30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ＭＳ Ｐゴシック</vt:lpstr>
      <vt:lpstr>Arial</vt:lpstr>
      <vt:lpstr>Palatino</vt:lpstr>
      <vt:lpstr>Symbol</vt:lpstr>
      <vt:lpstr>Times</vt:lpstr>
      <vt:lpstr>Times New Roman</vt:lpstr>
      <vt:lpstr>Wingdings</vt:lpstr>
      <vt:lpstr>Default Design</vt:lpstr>
      <vt:lpstr>The Molecular Basis of Inheritance</vt:lpstr>
      <vt:lpstr>Figure 6.10  The nucleus and its envelope </vt:lpstr>
      <vt:lpstr>Figure 16.2  Transformation of bacteria</vt:lpstr>
      <vt:lpstr>Oswald Avery and Colin MacLeod (1944)</vt:lpstr>
      <vt:lpstr>Figure 16.3  The Hershey-Chase experiment: phages</vt:lpstr>
      <vt:lpstr>Figure 16.4  Alfred Hershey and Martha Chase 1952 </vt:lpstr>
      <vt:lpstr>PowerPoint Presentation</vt:lpstr>
      <vt:lpstr>PowerPoint Presentation</vt:lpstr>
      <vt:lpstr>Chargaff’s rule</vt:lpstr>
      <vt:lpstr>Figure 16.7  The double helix</vt:lpstr>
      <vt:lpstr>Purine and pyrimidine</vt:lpstr>
      <vt:lpstr>PowerPoint Presentation</vt:lpstr>
      <vt:lpstr>Figure 16.10  Three alternative models of DNA replication</vt:lpstr>
      <vt:lpstr>Figure 16.11  The Meselson-Stahl experiment tested three models of DNA replication</vt:lpstr>
      <vt:lpstr>Figure 16.11  The Meselson-Stahl experiment tested three models of DNA replication</vt:lpstr>
      <vt:lpstr>Figure 16.9  A model for DNA replication: the basic concept (Layer 4) </vt:lpstr>
      <vt:lpstr>DNA replication</vt:lpstr>
      <vt:lpstr>Figure 16.12  Origins of replication in eukaryotes</vt:lpstr>
      <vt:lpstr>DNA replication</vt:lpstr>
      <vt:lpstr>DNA polymerase III complex</vt:lpstr>
      <vt:lpstr>DNA polymerase III complex (part deux)</vt:lpstr>
      <vt:lpstr>PowerPoint Presentation</vt:lpstr>
      <vt:lpstr>Figure 16.14  Synthesis of leading and lagging strands during DNA replication</vt:lpstr>
      <vt:lpstr>Figure 16.15  Priming DNA synthesis with RNA</vt:lpstr>
      <vt:lpstr>Figure 16.16  A summary of DNA replication</vt:lpstr>
      <vt:lpstr>Simultaneous synthesis required twist in lagging strand</vt:lpstr>
      <vt:lpstr>Figure 16.18  The end-replication problem</vt:lpstr>
      <vt:lpstr>Figure 16.18 Telomeres and telomerase    </vt:lpstr>
      <vt:lpstr>Nucleotide excision repair</vt:lpstr>
      <vt:lpstr>Chi Square Table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V and Chapter 14</dc:title>
  <dc:subject>Biology, 6e</dc:subject>
  <dc:creator>Raven/Johnson</dc:creator>
  <cp:keywords/>
  <dc:description/>
  <cp:lastModifiedBy>Swerdlow, Greg</cp:lastModifiedBy>
  <cp:revision>190</cp:revision>
  <cp:lastPrinted>2010-02-03T14:21:41Z</cp:lastPrinted>
  <dcterms:created xsi:type="dcterms:W3CDTF">2013-03-18T11:42:49Z</dcterms:created>
  <dcterms:modified xsi:type="dcterms:W3CDTF">2023-01-23T16:45:49Z</dcterms:modified>
</cp:coreProperties>
</file>